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handoutMasterIdLst>
    <p:handoutMasterId r:id="rId15"/>
  </p:handoutMasterIdLst>
  <p:sldIdLst>
    <p:sldId id="256" r:id="rId5"/>
    <p:sldId id="259" r:id="rId6"/>
    <p:sldId id="271" r:id="rId7"/>
    <p:sldId id="262" r:id="rId8"/>
    <p:sldId id="260" r:id="rId9"/>
    <p:sldId id="261" r:id="rId10"/>
    <p:sldId id="263" r:id="rId11"/>
    <p:sldId id="267" r:id="rId12"/>
    <p:sldId id="258" r:id="rId13"/>
  </p:sldIdLst>
  <p:sldSz cx="12192000" cy="6858000"/>
  <p:notesSz cx="6858000" cy="9144000"/>
  <p:embeddedFontLst>
    <p:embeddedFont>
      <p:font typeface="Avenir Next LT Pro" panose="020B0504020202020204" pitchFamily="34" charset="0"/>
      <p:regular r:id="rId16"/>
      <p:bold r:id="rId17"/>
      <p:italic r:id="rId18"/>
      <p:boldItalic r:id="rId19"/>
    </p:embeddedFont>
    <p:embeddedFont>
      <p:font typeface="DM PowerPt" panose="020B0604020202020204"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7AFCF9-5750-4930-9D05-630C327207A2}" v="25" dt="2026-03-11T16:24:13.05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font" Target="fonts/font3.fntdata" Id="rId18" /><Relationship Type="http://schemas.microsoft.com/office/2015/10/relationships/revisionInfo" Target="revisionInfo.xml" Id="rId26" /><Relationship Type="http://schemas.openxmlformats.org/officeDocument/2006/relationships/customXml" Target="../customXml/item3.xml" Id="rId3" /><Relationship Type="http://schemas.openxmlformats.org/officeDocument/2006/relationships/presProps" Target="presProps.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font" Target="fonts/font2.fntdata" Id="rId17" /><Relationship Type="http://schemas.openxmlformats.org/officeDocument/2006/relationships/customXml" Target="../customXml/item2.xml" Id="rId2" /><Relationship Type="http://schemas.openxmlformats.org/officeDocument/2006/relationships/font" Target="fonts/font1.fntdata" Id="rId16" /><Relationship Type="http://schemas.openxmlformats.org/officeDocument/2006/relationships/font" Target="fonts/font5.fntdata" Id="rId20"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tableStyles" Target="tableStyles.xml" Id="rId24" /><Relationship Type="http://schemas.openxmlformats.org/officeDocument/2006/relationships/slide" Target="slides/slide1.xml" Id="rId5" /><Relationship Type="http://schemas.openxmlformats.org/officeDocument/2006/relationships/handoutMaster" Target="handoutMasters/handoutMaster1.xml" Id="rId15" /><Relationship Type="http://schemas.openxmlformats.org/officeDocument/2006/relationships/theme" Target="theme/theme1.xml" Id="rId23" /><Relationship Type="http://schemas.openxmlformats.org/officeDocument/2006/relationships/slide" Target="slides/slide6.xml" Id="rId10" /><Relationship Type="http://schemas.openxmlformats.org/officeDocument/2006/relationships/font" Target="fonts/font4.fntdata"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notesMaster" Target="notesMasters/notesMaster1.xml" Id="rId14" /><Relationship Type="http://schemas.openxmlformats.org/officeDocument/2006/relationships/viewProps" Target="viewProps.xml" Id="rId22"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11/03/2026</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11/03/2026</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buNone/>
            </a:pPr>
            <a:r>
              <a:rPr lang="en-US" dirty="0">
                <a:latin typeface="Avenir Next LT Pro"/>
              </a:rPr>
              <a:t>Denne </a:t>
            </a:r>
            <a:r>
              <a:rPr lang="en-US" dirty="0" err="1">
                <a:latin typeface="Avenir Next LT Pro"/>
              </a:rPr>
              <a:t>powerpoint</a:t>
            </a:r>
            <a:r>
              <a:rPr lang="en-US" dirty="0">
                <a:latin typeface="Avenir Next LT Pro"/>
              </a:rPr>
              <a:t> er </a:t>
            </a:r>
            <a:r>
              <a:rPr lang="en-US" dirty="0" err="1">
                <a:latin typeface="Avenir Next LT Pro"/>
              </a:rPr>
              <a:t>udarbejdet</a:t>
            </a:r>
            <a:r>
              <a:rPr lang="en-US" dirty="0">
                <a:latin typeface="Avenir Next LT Pro"/>
              </a:rPr>
              <a:t>, </a:t>
            </a:r>
            <a:r>
              <a:rPr lang="en-US" dirty="0" err="1">
                <a:latin typeface="Avenir Next LT Pro"/>
              </a:rPr>
              <a:t>så</a:t>
            </a:r>
            <a:r>
              <a:rPr lang="en-US" dirty="0">
                <a:latin typeface="Avenir Next LT Pro"/>
              </a:rPr>
              <a:t> du </a:t>
            </a:r>
            <a:r>
              <a:rPr lang="en-US" dirty="0" err="1">
                <a:latin typeface="Avenir Next LT Pro"/>
              </a:rPr>
              <a:t>som</a:t>
            </a:r>
            <a:r>
              <a:rPr lang="en-US" dirty="0">
                <a:latin typeface="Avenir Next LT Pro"/>
              </a:rPr>
              <a:t> </a:t>
            </a:r>
            <a:r>
              <a:rPr lang="en-US" dirty="0" err="1">
                <a:latin typeface="Avenir Next LT Pro"/>
              </a:rPr>
              <a:t>tillidsvalgt</a:t>
            </a:r>
            <a:r>
              <a:rPr lang="en-US" dirty="0">
                <a:latin typeface="Avenir Next LT Pro"/>
              </a:rPr>
              <a:t> </a:t>
            </a:r>
            <a:r>
              <a:rPr lang="en-US" dirty="0" err="1">
                <a:latin typeface="Avenir Next LT Pro"/>
              </a:rPr>
              <a:t>kan</a:t>
            </a:r>
            <a:r>
              <a:rPr lang="en-US" dirty="0">
                <a:latin typeface="Avenir Next LT Pro"/>
              </a:rPr>
              <a:t> </a:t>
            </a:r>
            <a:r>
              <a:rPr lang="en-US" dirty="0" err="1">
                <a:latin typeface="Avenir Next LT Pro"/>
              </a:rPr>
              <a:t>præsentere</a:t>
            </a:r>
            <a:r>
              <a:rPr lang="en-US" dirty="0">
                <a:latin typeface="Avenir Next LT Pro"/>
              </a:rPr>
              <a:t> det kommunale </a:t>
            </a:r>
            <a:r>
              <a:rPr lang="en-US" dirty="0" err="1">
                <a:latin typeface="Avenir Next LT Pro"/>
              </a:rPr>
              <a:t>overenskomstforlig</a:t>
            </a:r>
            <a:r>
              <a:rPr lang="en-US" dirty="0">
                <a:latin typeface="Avenir Next LT Pro"/>
              </a:rPr>
              <a:t> for dine </a:t>
            </a:r>
            <a:r>
              <a:rPr lang="en-US" dirty="0" err="1">
                <a:latin typeface="Avenir Next LT Pro"/>
              </a:rPr>
              <a:t>kollegaer</a:t>
            </a:r>
            <a:r>
              <a:rPr lang="en-US" dirty="0">
                <a:latin typeface="Avenir Next LT Pro"/>
              </a:rPr>
              <a:t> </a:t>
            </a:r>
            <a:r>
              <a:rPr lang="en-US" dirty="0" err="1">
                <a:latin typeface="Avenir Next LT Pro"/>
              </a:rPr>
              <a:t>og</a:t>
            </a:r>
            <a:r>
              <a:rPr lang="en-US" dirty="0">
                <a:latin typeface="Avenir Next LT Pro"/>
              </a:rPr>
              <a:t> </a:t>
            </a:r>
            <a:r>
              <a:rPr lang="en-US" dirty="0" err="1">
                <a:latin typeface="Avenir Next LT Pro"/>
              </a:rPr>
              <a:t>opfordre</a:t>
            </a:r>
            <a:r>
              <a:rPr lang="en-US" dirty="0">
                <a:latin typeface="Avenir Next LT Pro"/>
              </a:rPr>
              <a:t> alle </a:t>
            </a:r>
            <a:r>
              <a:rPr lang="en-US" dirty="0" err="1">
                <a:latin typeface="Avenir Next LT Pro"/>
              </a:rPr>
              <a:t>til</a:t>
            </a:r>
            <a:r>
              <a:rPr lang="en-US" dirty="0">
                <a:latin typeface="Avenir Next LT Pro"/>
              </a:rPr>
              <a:t> at stemme om </a:t>
            </a:r>
            <a:r>
              <a:rPr lang="en-US" dirty="0" err="1">
                <a:latin typeface="Avenir Next LT Pro"/>
              </a:rPr>
              <a:t>resultatet</a:t>
            </a:r>
            <a:r>
              <a:rPr lang="en-US" dirty="0">
                <a:latin typeface="Avenir Next LT Pro"/>
              </a:rPr>
              <a:t> </a:t>
            </a:r>
            <a:r>
              <a:rPr lang="en-US" dirty="0" err="1">
                <a:latin typeface="Avenir Next LT Pro"/>
              </a:rPr>
              <a:t>senest</a:t>
            </a:r>
            <a:r>
              <a:rPr lang="en-US" dirty="0">
                <a:latin typeface="Avenir Next LT Pro"/>
              </a:rPr>
              <a:t> den 1. </a:t>
            </a:r>
            <a:r>
              <a:rPr lang="en-US" dirty="0" err="1">
                <a:latin typeface="Avenir Next LT Pro"/>
              </a:rPr>
              <a:t>april</a:t>
            </a:r>
            <a:r>
              <a:rPr lang="en-US" dirty="0">
                <a:latin typeface="Avenir Next LT Pro"/>
              </a:rPr>
              <a:t> 2026.</a:t>
            </a:r>
            <a:endParaRPr lang="da-DK" dirty="0">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latin typeface="Avenir Next LT Pro" panose="020B0504020202020204" pitchFamily="34" charset="0"/>
            </a:endParaRPr>
          </a:p>
        </p:txBody>
      </p:sp>
    </p:spTree>
    <p:extLst>
      <p:ext uri="{BB962C8B-B14F-4D97-AF65-F5344CB8AC3E}">
        <p14:creationId xmlns:p14="http://schemas.microsoft.com/office/powerpoint/2010/main" val="323193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latin typeface="Avenir Next LT Pro"/>
              </a:rPr>
              <a:t>Talenoter</a:t>
            </a:r>
            <a:r>
              <a:rPr lang="da-DK">
                <a:latin typeface="Avenir Next LT Pro"/>
              </a:rPr>
              <a:t>:</a:t>
            </a:r>
          </a:p>
          <a:p>
            <a:pPr marL="179705" indent="-179705"/>
            <a:r>
              <a:rPr lang="da-DK">
                <a:latin typeface="Avenir Next LT Pro"/>
              </a:rPr>
              <a:t>Der er udsigt til forbedring af reallønnen i OK26-perioden, da forventningen til inflationen i perioden ligger på 4,40% ifølge Økonomisk Redegørelse</a:t>
            </a:r>
          </a:p>
          <a:p>
            <a:pPr marL="179705" indent="-179705"/>
            <a:r>
              <a:rPr lang="da-DK">
                <a:latin typeface="Avenir Next LT Pro"/>
              </a:rPr>
              <a:t>Den samlede økonomiske ramme er 9,09%. Hertil kommer 0,2% i en teknisk korrektion pga manglende indregning af fritvalgsindbetalinger på en del af det private arbejdsmarked. </a:t>
            </a:r>
            <a:endParaRPr lang="da-DK"/>
          </a:p>
          <a:p>
            <a:pPr marL="179705" indent="-179705"/>
            <a:r>
              <a:rPr lang="da-DK">
                <a:latin typeface="Avenir Next LT Pro"/>
              </a:rPr>
              <a:t>Rammen er lidt mindre end både Forhandlingsfællesskabets forlig i kommunerne (9,20%) og Akademikernes forlig i regionerne (9,20%). Det skyldes BFL til udvalgte grupper på FF's område, som ikke indgår i AC's forlig</a:t>
            </a:r>
            <a:br>
              <a:rPr lang="da-DK" dirty="0">
                <a:latin typeface="Avenir Next LT Pro"/>
              </a:rPr>
            </a:br>
            <a:r>
              <a:rPr lang="da-DK">
                <a:latin typeface="Avenir Next LT Pro"/>
              </a:rPr>
              <a:t>(Det, der bl.a. indgår i FF’s forlig er en rekrutteringspulje, lavtlønspulje og pulje til kommunale ledere. AC’s andel er 0,09% til kommunale ledere)</a:t>
            </a:r>
          </a:p>
          <a:p>
            <a:pPr marL="179705" indent="-179705"/>
            <a:r>
              <a:rPr lang="da-DK">
                <a:latin typeface="Avenir Next LT Pro"/>
              </a:rPr>
              <a:t>Reguleringsordningen sørger for at de offentlige og private lønninger har en parallel udvikling. </a:t>
            </a:r>
            <a:endParaRPr lang="da-DK"/>
          </a:p>
          <a:p>
            <a:pPr marL="179705" indent="-179705"/>
            <a:r>
              <a:rPr lang="da-DK">
                <a:latin typeface="Avenir Next LT Pro"/>
              </a:rPr>
              <a:t>Der er aftalt generelle lønstigninger på i alt 6,27% (6,06% + teknisk korrektion 0,2% + reguleringsordning 0,01%). Stigningerne kommer jævnt fordelt over den 3-årige overenskomstperiode.  </a:t>
            </a:r>
          </a:p>
          <a:p>
            <a:pPr marL="179705" indent="-179705"/>
            <a:r>
              <a:rPr lang="da-DK"/>
              <a:t>Vi ”plejer” at have lønreguleringer 1. april og 1. oktober. I OK26-perioden er der en ekstra regulering i januar 2029.</a:t>
            </a:r>
            <a:endParaRPr lang="da-DK">
              <a:latin typeface="Avenir Next LT Pro"/>
            </a:endParaRPr>
          </a:p>
          <a:p>
            <a:pPr marL="179705" indent="-179705"/>
            <a:r>
              <a:rPr lang="da-DK">
                <a:latin typeface="Avenir Next LT Pro"/>
              </a:rPr>
              <a:t>Bæredygtig og fleksibel løndannelse (BFL) kommer fra løntrepartsaftalen fra december 2023. Stort pres fra arbejdsgiverne for et mere fleksibelt lønsystem, så løn i højere grad kan bruges som redskab til at tiltrække og fastholde medarbejdere lokalt (på områder hvor der er mangel på arbejdskraft). Ifm Løntrepartsaftalen blev der ekstraordinært afsat 1 mia. kr. til udmøntning i OK26 i kommuner og regioner til bæredygtig og fleksibel løndannelse, hvor Akademikerne får en lille del.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latin typeface="Avenir Next LT Pro" panose="020B0504020202020204" pitchFamily="34" charset="0"/>
            </a:endParaRPr>
          </a:p>
        </p:txBody>
      </p:sp>
    </p:spTree>
    <p:extLst>
      <p:ext uri="{BB962C8B-B14F-4D97-AF65-F5344CB8AC3E}">
        <p14:creationId xmlns:p14="http://schemas.microsoft.com/office/powerpoint/2010/main" val="91565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latin typeface="Avenir Next LT Pro"/>
              </a:rPr>
              <a:t>Talenoter:</a:t>
            </a:r>
            <a:endParaRPr lang="da-DK" b="1" dirty="0">
              <a:latin typeface="Avenir Next LT Pro"/>
            </a:endParaRPr>
          </a:p>
          <a:p>
            <a:pPr marL="179705" indent="-179705"/>
            <a:r>
              <a:rPr lang="da-DK">
                <a:latin typeface="Avenir Next LT Pro"/>
              </a:rPr>
              <a:t>Den nye </a:t>
            </a:r>
            <a:r>
              <a:rPr lang="da-DK" err="1">
                <a:latin typeface="Avenir Next LT Pro"/>
              </a:rPr>
              <a:t>fritvalgsordning</a:t>
            </a:r>
            <a:r>
              <a:rPr lang="da-DK">
                <a:latin typeface="Avenir Next LT Pro"/>
              </a:rPr>
              <a:t> skal i virkeligheden ses som to konti. </a:t>
            </a:r>
            <a:endParaRPr lang="en-US">
              <a:latin typeface="Avenir Next LT Pro"/>
            </a:endParaRPr>
          </a:p>
          <a:p>
            <a:pPr marL="359410" lvl="1" indent="-179705">
              <a:buFont typeface="Courier New" panose="020B0604020202020204" pitchFamily="34" charset="0"/>
              <a:buChar char="o"/>
            </a:pPr>
            <a:r>
              <a:rPr lang="da-DK">
                <a:latin typeface="Avenir Next LT Pro"/>
              </a:rPr>
              <a:t>En konto med frihedsrettigheder (fridage fra 6. ferieuge, fritvalgsdag, seniorfrihed)</a:t>
            </a:r>
            <a:endParaRPr lang="en-US">
              <a:latin typeface="Avenir Next LT Pro"/>
            </a:endParaRPr>
          </a:p>
          <a:p>
            <a:pPr marL="359410" lvl="1" indent="-179705">
              <a:buFont typeface="Courier New" panose="020B0604020202020204" pitchFamily="34" charset="0"/>
              <a:buChar char="o"/>
            </a:pPr>
            <a:r>
              <a:rPr lang="da-DK">
                <a:latin typeface="Avenir Next LT Pro"/>
              </a:rPr>
              <a:t>En konto med penge, som stammer fra ferietillæg, 6. ferieuge, seniorbonus og  2,33 %-point nye midler, som er aftalt ved OK26.</a:t>
            </a:r>
            <a:endParaRPr lang="en-US">
              <a:latin typeface="Avenir Next LT Pro"/>
            </a:endParaRPr>
          </a:p>
          <a:p>
            <a:pPr marL="179705" indent="-179705"/>
            <a:r>
              <a:rPr lang="da-DK">
                <a:latin typeface="Avenir Next LT Pro"/>
              </a:rPr>
              <a:t>Nogle midler bliver overført til kontoen månedligt, mens andre midler (fra 6. ferieuge og seniormidler) bliver indsat på kontoen ved årets start.</a:t>
            </a:r>
          </a:p>
          <a:p>
            <a:pPr marL="179705" indent="-179705"/>
            <a:r>
              <a:rPr lang="da-DK"/>
              <a:t>Fridage, herunder den tidligere 6. ferieuge, holdes fremover uden løn, da midlerne ligger på fritvalgslønkontoen og kan hæves derfra.</a:t>
            </a:r>
            <a:endParaRPr lang="da-DK">
              <a:latin typeface="Avenir Next LT Pro"/>
            </a:endParaRPr>
          </a:p>
          <a:p>
            <a:pPr marL="179705" indent="-179705"/>
            <a:r>
              <a:rPr lang="da-DK">
                <a:latin typeface="Avenir Next LT Pro"/>
              </a:rPr>
              <a:t>I løbet af fritvalgsperioden kan medarbejderen vælge at få udbetalt et valgfrit beløb fra frivalgslønkontoen. Udbetaling er ikke afhængig af, at man holder en fridag.</a:t>
            </a:r>
          </a:p>
          <a:p>
            <a:pPr marL="179705" indent="-179705"/>
            <a:r>
              <a:rPr lang="da-DK">
                <a:latin typeface="Avenir Next LT Pro"/>
              </a:rPr>
              <a:t>Ubrugte penge på fritvalgslønkontoen udbetales ved årets slutning, så man kan ikke akkumulere penge over flere år.</a:t>
            </a:r>
          </a:p>
          <a:p>
            <a:pPr marL="179705" indent="-179705">
              <a:defRPr/>
            </a:pPr>
            <a:r>
              <a:rPr lang="da-DK">
                <a:latin typeface="Avenir Next LT Pro"/>
              </a:rPr>
              <a:t>Ordningen træder i kraft 1. januar 2028.</a:t>
            </a:r>
          </a:p>
          <a:p>
            <a:endParaRPr lang="da-DK"/>
          </a:p>
          <a:p>
            <a:pPr marL="179705" indent="-179705"/>
            <a:r>
              <a:rPr lang="da-DK" b="1">
                <a:latin typeface="Avenir Next LT Pro"/>
              </a:rPr>
              <a:t>Baggrundsviden</a:t>
            </a:r>
            <a:r>
              <a:rPr lang="da-DK">
                <a:latin typeface="Avenir Next LT Pro"/>
              </a:rPr>
              <a:t>, hvis der spørges meget detaljeret til ordningen:</a:t>
            </a:r>
            <a:endParaRPr lang="da-DK"/>
          </a:p>
          <a:p>
            <a:pPr marL="359410" lvl="1" indent="-179705">
              <a:buFont typeface="Courier New" panose="020B0604020202020204" pitchFamily="34" charset="0"/>
              <a:buChar char="o"/>
            </a:pPr>
            <a:r>
              <a:rPr lang="da-DK">
                <a:latin typeface="Avenir Next LT Pro"/>
              </a:rPr>
              <a:t>Det er en helt ny ordning, og vi har fået rammerne.</a:t>
            </a:r>
            <a:endParaRPr lang="da-DK"/>
          </a:p>
          <a:p>
            <a:pPr marL="359410" lvl="1" indent="-179705">
              <a:buFont typeface="Courier New" panose="020B0604020202020204" pitchFamily="34" charset="0"/>
              <a:buChar char="o"/>
            </a:pPr>
            <a:r>
              <a:rPr lang="da-DK">
                <a:latin typeface="Avenir Next LT Pro"/>
              </a:rPr>
              <a:t>Der bliver udarbejdet vejledningsmateriale, så der bliver god tid tid til teknisk afklaring og vejledning</a:t>
            </a:r>
            <a:endParaRPr lang="da-DK"/>
          </a:p>
          <a:p>
            <a:pPr marL="359410" lvl="1" indent="-179705">
              <a:buFont typeface="Courier New" panose="020B0604020202020204" pitchFamily="34" charset="0"/>
              <a:buChar char="o"/>
            </a:pPr>
            <a:endParaRPr lang="da-DK"/>
          </a:p>
          <a:p>
            <a:pPr marL="359410" lvl="1" indent="-179705">
              <a:buFont typeface="Courier New" panose="020B0604020202020204" pitchFamily="34" charset="0"/>
              <a:buChar char="o"/>
            </a:pPr>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latin typeface="Avenir Next LT Pro" panose="020B0504020202020204" pitchFamily="34" charset="0"/>
            </a:endParaRPr>
          </a:p>
        </p:txBody>
      </p:sp>
    </p:spTree>
    <p:extLst>
      <p:ext uri="{BB962C8B-B14F-4D97-AF65-F5344CB8AC3E}">
        <p14:creationId xmlns:p14="http://schemas.microsoft.com/office/powerpoint/2010/main" val="94761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latin typeface="Avenir Next LT Pro"/>
              </a:rPr>
              <a:t>Talenoter:</a:t>
            </a:r>
            <a:endParaRPr lang="da-DK" b="1" dirty="0">
              <a:latin typeface="Avenir Next LT Pro"/>
            </a:endParaRPr>
          </a:p>
          <a:p>
            <a:pPr marL="179705" indent="-179705"/>
            <a:r>
              <a:rPr lang="da-DK">
                <a:latin typeface="Avenir Next LT Pro"/>
              </a:rPr>
              <a:t>Alle fridage i fritvalgsordningen holdes uden løn, og man kan vælge at hæve et valgfrit beløb fra fritvalgslønkontoen.</a:t>
            </a:r>
            <a:endParaRPr lang="da-DK"/>
          </a:p>
          <a:p>
            <a:pPr marL="179705" indent="-179705"/>
            <a:r>
              <a:rPr lang="da-DK"/>
              <a:t>Den nye fritvalgsdag tildeles ansatte, der ikke har ret til omsorgsdage og/eller seniorfrihed (dvs. det er uafhængigt af alder)</a:t>
            </a:r>
            <a:endParaRPr lang="da-DK">
              <a:latin typeface="Avenir Next LT Pro"/>
            </a:endParaRPr>
          </a:p>
          <a:p>
            <a:pPr marL="179705" indent="-179705"/>
            <a:r>
              <a:rPr lang="da-DK">
                <a:latin typeface="Avenir Next LT Pro"/>
              </a:rPr>
              <a:t>Hidtil har man optjent 6. ferieuge i et kalenderår fx 2025, og så kunne de afvikles fra 1.maj 2026 til 30. april 2027. </a:t>
            </a:r>
          </a:p>
          <a:p>
            <a:pPr marL="179705" indent="-179705"/>
            <a:r>
              <a:rPr lang="da-DK">
                <a:latin typeface="Avenir Next LT Pro"/>
              </a:rPr>
              <a:t>Fremover vil dage optjent i fx 2027 kunne holdes det efterfølgende kalenderår (1. januar 2028-31. december 2028).</a:t>
            </a:r>
            <a:endParaRPr lang="da-DK"/>
          </a:p>
          <a:p>
            <a:pPr marL="179705" indent="-179705"/>
            <a:r>
              <a:rPr lang="da-DK">
                <a:latin typeface="Avenir Next LT Pro"/>
              </a:rPr>
              <a:t>Den nye fritvalgsdag tildeles ansatte, der ikke har ret til omsorgsdage og/eller seniorfrihed</a:t>
            </a:r>
            <a:endParaRPr lang="da-DK">
              <a:solidFill>
                <a:srgbClr val="444444"/>
              </a:solidFill>
              <a:latin typeface="Avenir Next LT Pro"/>
            </a:endParaRPr>
          </a:p>
          <a:p>
            <a:pPr marL="179705" indent="-179705"/>
            <a:r>
              <a:rPr lang="da-DK">
                <a:latin typeface="Avenir Next LT Pro"/>
              </a:rPr>
              <a:t>Efter aftale kan man have opsparet mere end 15 dage.</a:t>
            </a:r>
            <a:endParaRPr lang="da-DK"/>
          </a:p>
          <a:p>
            <a:pPr marL="179705" indent="-179705"/>
            <a:r>
              <a:rPr lang="da-DK">
                <a:latin typeface="Avenir Next LT Pro"/>
              </a:rPr>
              <a:t>Opsparingsordningen fra OK24 afskaffes </a:t>
            </a:r>
            <a:r>
              <a:rPr lang="da-DK"/>
              <a:t>– nu kan opsparing af frihed bestå af alle typer fridage.</a:t>
            </a:r>
            <a:endParaRPr lang="da-DK">
              <a:solidFill>
                <a:srgbClr val="444444"/>
              </a:solidFill>
              <a:latin typeface="Avenir Next LT Pro"/>
            </a:endParaRPr>
          </a:p>
          <a:p>
            <a:pPr marL="179705" indent="-179705"/>
            <a:endParaRPr lang="da-DK" dirty="0"/>
          </a:p>
          <a:p>
            <a:pPr marL="179705" indent="-179705"/>
            <a:endParaRPr lang="da-DK"/>
          </a:p>
          <a:p>
            <a:pPr marL="179705" indent="-179705"/>
            <a:r>
              <a:rPr lang="da-DK" b="1">
                <a:latin typeface="Avenir Next LT Pro"/>
              </a:rPr>
              <a:t>Baggrundsviden:</a:t>
            </a:r>
            <a:endParaRPr lang="en-US" b="1">
              <a:solidFill>
                <a:srgbClr val="444444"/>
              </a:solidFill>
              <a:latin typeface="Avenir Next LT Pro"/>
            </a:endParaRPr>
          </a:p>
          <a:p>
            <a:pPr marL="359410" lvl="1" indent="-179705">
              <a:buFont typeface="Courier New" panose="020B0604020202020204" pitchFamily="34" charset="0"/>
              <a:buChar char="o"/>
            </a:pPr>
            <a:r>
              <a:rPr lang="da-DK">
                <a:latin typeface="Avenir Next LT Pro"/>
              </a:rPr>
              <a:t>Seniorfrihed i kommuner: 60 år = 2 dage, 61 år = 3 dage, 62 år = 4 dage (der er altså ikke kommet nye/flere seniordage i kommunerne)</a:t>
            </a:r>
            <a:endParaRPr lang="en-US">
              <a:solidFill>
                <a:srgbClr val="444444"/>
              </a:solidFill>
              <a:latin typeface="Avenir Next LT Pro"/>
            </a:endParaRPr>
          </a:p>
          <a:p>
            <a:pPr marL="359410" lvl="1" indent="-179705">
              <a:buFont typeface="Courier New" panose="020B0604020202020204" pitchFamily="34" charset="0"/>
              <a:buChar char="o"/>
            </a:pPr>
            <a:r>
              <a:rPr lang="da-DK">
                <a:latin typeface="Avenir Next LT Pro"/>
              </a:rPr>
              <a:t>Der kommer en overgangsordning for afvikling af 6. ferieuge, indtil fritvalgsordningen er fuldt implementeret.</a:t>
            </a:r>
            <a:br>
              <a:rPr lang="da-DK" dirty="0">
                <a:latin typeface="Avenir Next LT Pro"/>
              </a:rPr>
            </a:br>
            <a:endParaRPr lang="da-DK"/>
          </a:p>
          <a:p>
            <a:pPr marL="359410" lvl="1" indent="-179705">
              <a:buFont typeface="Courier New" panose="020B0604020202020204" pitchFamily="34" charset="0"/>
              <a:buChar char="o"/>
            </a:pPr>
            <a:r>
              <a:rPr lang="da-DK">
                <a:latin typeface="Avenir Next LT Pro"/>
              </a:rPr>
              <a:t>Opsparingskonto ved pensionskasse eksisterer fortsat.</a:t>
            </a:r>
            <a:endParaRPr lang="da-DK"/>
          </a:p>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latin typeface="Avenir Next LT Pro" panose="020B0504020202020204" pitchFamily="34" charset="0"/>
            </a:endParaRPr>
          </a:p>
        </p:txBody>
      </p:sp>
    </p:spTree>
    <p:extLst>
      <p:ext uri="{BB962C8B-B14F-4D97-AF65-F5344CB8AC3E}">
        <p14:creationId xmlns:p14="http://schemas.microsoft.com/office/powerpoint/2010/main" val="162500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latin typeface="Avenir Next LT Pro"/>
              </a:rPr>
              <a:t>Talenoter:</a:t>
            </a:r>
            <a:endParaRPr lang="da-DK" b="1" dirty="0">
              <a:latin typeface="Avenir Next LT Pro"/>
            </a:endParaRPr>
          </a:p>
          <a:p>
            <a:pPr marL="179705" indent="-179705"/>
            <a:r>
              <a:rPr lang="da-DK">
                <a:latin typeface="Avenir Next LT Pro"/>
              </a:rPr>
              <a:t>Frihed til at passe syge børn er stadig en mulighed, hvis tjenesten tillader det, det er ikke en ”hård” rettighed. Det var vigtig for forhandlerne at sikre, at frihed til pasning af syge børn var med </a:t>
            </a:r>
            <a:r>
              <a:rPr lang="da-DK" err="1">
                <a:latin typeface="Avenir Next LT Pro"/>
              </a:rPr>
              <a:t>lønret</a:t>
            </a:r>
            <a:r>
              <a:rPr lang="da-DK">
                <a:latin typeface="Avenir Next LT Pro"/>
              </a:rPr>
              <a:t>. På det </a:t>
            </a:r>
            <a:r>
              <a:rPr lang="da-DK" b="1">
                <a:latin typeface="Avenir Next LT Pro"/>
              </a:rPr>
              <a:t>private arbejdsmarked </a:t>
            </a:r>
            <a:r>
              <a:rPr lang="da-DK">
                <a:latin typeface="Avenir Next LT Pro"/>
              </a:rPr>
              <a:t>er frihed til pasning af syge børn efter dag 1 knyttet op på deres </a:t>
            </a:r>
            <a:r>
              <a:rPr lang="da-DK" err="1">
                <a:latin typeface="Avenir Next LT Pro"/>
              </a:rPr>
              <a:t>fritvalgsordning</a:t>
            </a:r>
            <a:r>
              <a:rPr lang="da-DK">
                <a:latin typeface="Avenir Next LT Pro"/>
              </a:rPr>
              <a:t>, så man har </a:t>
            </a:r>
            <a:r>
              <a:rPr lang="da-DK" b="1">
                <a:latin typeface="Avenir Next LT Pro"/>
              </a:rPr>
              <a:t>ret</a:t>
            </a:r>
            <a:r>
              <a:rPr lang="da-DK">
                <a:latin typeface="Avenir Next LT Pro"/>
              </a:rPr>
              <a:t> til at holde fri, men man skal </a:t>
            </a:r>
            <a:r>
              <a:rPr lang="da-DK" b="1">
                <a:latin typeface="Avenir Next LT Pro"/>
              </a:rPr>
              <a:t>selv betale </a:t>
            </a:r>
            <a:r>
              <a:rPr lang="da-DK">
                <a:latin typeface="Avenir Next LT Pro"/>
              </a:rPr>
              <a:t>sin løn med </a:t>
            </a:r>
            <a:r>
              <a:rPr lang="da-DK" err="1">
                <a:latin typeface="Avenir Next LT Pro"/>
              </a:rPr>
              <a:t>fritvalgsmidler</a:t>
            </a:r>
            <a:r>
              <a:rPr lang="da-DK">
                <a:latin typeface="Avenir Next LT Pro"/>
              </a:rPr>
              <a:t>.</a:t>
            </a:r>
            <a:endParaRPr lang="da-DK"/>
          </a:p>
          <a:p>
            <a:pPr marL="179705" indent="-179705"/>
            <a:r>
              <a:rPr lang="da-DK" err="1">
                <a:latin typeface="Avenir Next LT Pro"/>
              </a:rPr>
              <a:t>Lønret</a:t>
            </a:r>
            <a:r>
              <a:rPr lang="da-DK">
                <a:latin typeface="Avenir Next LT Pro"/>
              </a:rPr>
              <a:t> til sociale forældre og nærtstående familiemedlemmer både umiddelbart efter fødslen/modtagelsen (de første 10 uger) og også efter de første 10 uger.</a:t>
            </a:r>
          </a:p>
          <a:p>
            <a:pPr marL="179705" indent="-179705"/>
            <a:r>
              <a:rPr lang="da-DK">
                <a:latin typeface="Avenir Next LT Pro"/>
              </a:rPr>
              <a:t>Sorgorlov, op til 12 ugers lønnet orlov til den efterlevende forælder hvis den anden forælder dør inden barnet fylder 18 år. Denne forbedring træder i kraft når loven ”Sorgorlov til en efterlevende forælder til et mindreårigt barn” forventeligt træder i kraft 1. januar 2027.</a:t>
            </a:r>
          </a:p>
          <a:p>
            <a:pPr marL="179705" indent="-179705"/>
            <a:endParaRPr lang="da-DK">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latin typeface="Avenir Next LT Pro" panose="020B0504020202020204" pitchFamily="34" charset="0"/>
            </a:endParaRPr>
          </a:p>
        </p:txBody>
      </p:sp>
    </p:spTree>
    <p:extLst>
      <p:ext uri="{BB962C8B-B14F-4D97-AF65-F5344CB8AC3E}">
        <p14:creationId xmlns:p14="http://schemas.microsoft.com/office/powerpoint/2010/main" val="337690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t>Talenoter:</a:t>
            </a:r>
            <a:endParaRPr lang="da-DK">
              <a:solidFill>
                <a:srgbClr val="444444"/>
              </a:solidFill>
            </a:endParaRPr>
          </a:p>
          <a:p>
            <a:pPr marL="179705" indent="-179705"/>
            <a:r>
              <a:rPr lang="da-DK"/>
              <a:t>Aftale om trivsel og sundhed moderniseres og tilrettes iht. gældende regler og ny viden på området. Der er fokus på at arbejde med forebyggelses- og tilknytningsindsatser med fokus på medarbejdernes trivsel og sundhed </a:t>
            </a:r>
            <a:endParaRPr lang="en-US">
              <a:solidFill>
                <a:srgbClr val="444444"/>
              </a:solidFill>
            </a:endParaRPr>
          </a:p>
          <a:p>
            <a:pPr marL="179705" indent="-179705"/>
            <a:r>
              <a:rPr lang="da-DK"/>
              <a:t>Parterne er også enige om at arbejde for en arbejdspladskultur med plads til medarbejdere i alle livsfaser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latin typeface="Avenir Next LT Pro" panose="020B0504020202020204" pitchFamily="34" charset="0"/>
            </a:endParaRPr>
          </a:p>
        </p:txBody>
      </p:sp>
    </p:spTree>
    <p:extLst>
      <p:ext uri="{BB962C8B-B14F-4D97-AF65-F5344CB8AC3E}">
        <p14:creationId xmlns:p14="http://schemas.microsoft.com/office/powerpoint/2010/main" val="232354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latin typeface="Avenir Next LT Pro"/>
              </a:rPr>
              <a:t>Talenoter:</a:t>
            </a:r>
            <a:endParaRPr lang="da-DK" b="1" dirty="0">
              <a:latin typeface="Avenir Next LT Pro"/>
            </a:endParaRPr>
          </a:p>
          <a:p>
            <a:pPr marL="179705" indent="-179705"/>
            <a:r>
              <a:rPr lang="da-DK">
                <a:latin typeface="Avenir Next LT Pro"/>
              </a:rPr>
              <a:t>Det var højt prioriteret hos arbejdsgiverne, at en større del af lønnen skulle forhandles lokalt. Fra DM’s side var ønsket at forbedre funktionaliteten i den lokale løndannelse, herunder særligt transparens om udmøntningen, bedre processer, bedre statistikgrundlag mm.</a:t>
            </a:r>
            <a:endParaRPr lang="da-DK"/>
          </a:p>
          <a:p>
            <a:pPr marL="179705" indent="-179705"/>
            <a:r>
              <a:rPr lang="da-DK"/>
              <a:t>Midlerne til lokalløn skal lægges oveni den løn, der allerede udmøntes lokalt, så forventningen er, at de nye midler øger lokallønsandelen.</a:t>
            </a:r>
          </a:p>
          <a:p>
            <a:pPr marL="179705" indent="-179705"/>
            <a:r>
              <a:rPr lang="da-DK">
                <a:latin typeface="Avenir Next LT Pro"/>
              </a:rPr>
              <a:t>Midlerne følges over tid: på baggrund af opgørelser fra Kommunernes og Regionernes Løndatakontor (KRL) vil de centrale parter følge og drøfte anvendelsen af lokal løndannelse, herunder udmøntningen af de særlige prioriterede midler fra den økonomiske ramme. Sker der en mindre lokal lønudvikling end forventet i overenskomstperioden , forhandler parterne denne udvikling ved OK29. Med andre ord ledelsen kan ikke bare sige, at de ikke har midler til at forhandle</a:t>
            </a:r>
            <a:br>
              <a:rPr lang="da-DK" dirty="0">
                <a:latin typeface="Avenir Next LT Pro"/>
              </a:rPr>
            </a:br>
            <a:endParaRPr lang="da-DK">
              <a:latin typeface="Avenir Next LT Pro"/>
            </a:endParaRPr>
          </a:p>
          <a:p>
            <a:pPr marL="0" indent="0">
              <a:buNone/>
            </a:pPr>
            <a:endParaRPr lang="da-DK"/>
          </a:p>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latin typeface="Avenir Next LT Pro" panose="020B0504020202020204" pitchFamily="34" charset="0"/>
            </a:endParaRPr>
          </a:p>
        </p:txBody>
      </p:sp>
    </p:spTree>
    <p:extLst>
      <p:ext uri="{BB962C8B-B14F-4D97-AF65-F5344CB8AC3E}">
        <p14:creationId xmlns:p14="http://schemas.microsoft.com/office/powerpoint/2010/main" val="316392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en-US" dirty="0" err="1">
                <a:latin typeface="Avenir Next LT Pro"/>
              </a:rPr>
              <a:t>Vagttillæg</a:t>
            </a:r>
            <a:r>
              <a:rPr lang="en-US" dirty="0">
                <a:latin typeface="Avenir Next LT Pro"/>
              </a:rPr>
              <a:t> for </a:t>
            </a:r>
            <a:r>
              <a:rPr lang="en-US" dirty="0" err="1">
                <a:latin typeface="Avenir Next LT Pro"/>
              </a:rPr>
              <a:t>kulturmedarbejdere</a:t>
            </a:r>
            <a:r>
              <a:rPr lang="en-US" dirty="0">
                <a:latin typeface="Avenir Next LT Pro"/>
              </a:rPr>
              <a:t>: </a:t>
            </a:r>
            <a:r>
              <a:rPr lang="en-US" dirty="0" err="1">
                <a:latin typeface="Avenir Next LT Pro"/>
              </a:rPr>
              <a:t>en</a:t>
            </a:r>
            <a:r>
              <a:rPr lang="en-US" dirty="0">
                <a:latin typeface="Avenir Next LT Pro"/>
              </a:rPr>
              <a:t> </a:t>
            </a:r>
            <a:r>
              <a:rPr lang="en-US" dirty="0" err="1">
                <a:latin typeface="Avenir Next LT Pro"/>
              </a:rPr>
              <a:t>forøgelse</a:t>
            </a:r>
            <a:r>
              <a:rPr lang="en-US" dirty="0">
                <a:latin typeface="Avenir Next LT Pro"/>
              </a:rPr>
              <a:t> </a:t>
            </a:r>
            <a:r>
              <a:rPr lang="en-US" dirty="0" err="1">
                <a:latin typeface="Avenir Next LT Pro"/>
              </a:rPr>
              <a:t>af</a:t>
            </a:r>
            <a:r>
              <a:rPr lang="en-US" dirty="0">
                <a:latin typeface="Avenir Next LT Pro"/>
              </a:rPr>
              <a:t> </a:t>
            </a:r>
            <a:r>
              <a:rPr lang="en-US" dirty="0" err="1">
                <a:latin typeface="Avenir Next LT Pro"/>
              </a:rPr>
              <a:t>beløb</a:t>
            </a:r>
            <a:r>
              <a:rPr lang="en-US" dirty="0">
                <a:latin typeface="Avenir Next LT Pro"/>
              </a:rPr>
              <a:t> </a:t>
            </a:r>
            <a:r>
              <a:rPr lang="en-US" dirty="0" err="1">
                <a:latin typeface="Avenir Next LT Pro"/>
              </a:rPr>
              <a:t>og</a:t>
            </a:r>
            <a:r>
              <a:rPr lang="en-US" dirty="0">
                <a:latin typeface="Avenir Next LT Pro"/>
              </a:rPr>
              <a:t> </a:t>
            </a:r>
            <a:r>
              <a:rPr lang="en-US" dirty="0" err="1">
                <a:latin typeface="Avenir Next LT Pro"/>
              </a:rPr>
              <a:t>udvidelse</a:t>
            </a:r>
            <a:r>
              <a:rPr lang="en-US" dirty="0">
                <a:latin typeface="Avenir Next LT Pro"/>
              </a:rPr>
              <a:t> </a:t>
            </a:r>
            <a:r>
              <a:rPr lang="en-US" dirty="0" err="1">
                <a:latin typeface="Avenir Next LT Pro"/>
              </a:rPr>
              <a:t>af</a:t>
            </a:r>
            <a:r>
              <a:rPr lang="en-US" dirty="0">
                <a:latin typeface="Avenir Next LT Pro"/>
              </a:rPr>
              <a:t> </a:t>
            </a:r>
            <a:r>
              <a:rPr lang="en-US" dirty="0" err="1">
                <a:latin typeface="Avenir Next LT Pro"/>
              </a:rPr>
              <a:t>området</a:t>
            </a:r>
            <a:r>
              <a:rPr lang="en-US" dirty="0">
                <a:latin typeface="Avenir Next LT Pro"/>
              </a:rPr>
              <a:t>. </a:t>
            </a:r>
            <a:endParaRPr lang="da-DK" dirty="0"/>
          </a:p>
          <a:p>
            <a:pPr marL="359410" lvl="1" indent="-179705">
              <a:buFont typeface="Courier New" panose="020B0604020202020204" pitchFamily="34" charset="0"/>
              <a:buChar char="o"/>
            </a:pPr>
            <a:r>
              <a:rPr lang="en-US" dirty="0" err="1">
                <a:latin typeface="Avenir Next LT Pro"/>
              </a:rPr>
              <a:t>Hidtil</a:t>
            </a:r>
            <a:r>
              <a:rPr lang="en-US" dirty="0">
                <a:latin typeface="Avenir Next LT Pro"/>
              </a:rPr>
              <a:t> var der </a:t>
            </a:r>
            <a:r>
              <a:rPr lang="en-US" dirty="0" err="1">
                <a:latin typeface="Avenir Next LT Pro"/>
              </a:rPr>
              <a:t>i</a:t>
            </a:r>
            <a:r>
              <a:rPr lang="en-US" dirty="0">
                <a:latin typeface="Avenir Next LT Pro"/>
              </a:rPr>
              <a:t> </a:t>
            </a:r>
            <a:r>
              <a:rPr lang="en-US" dirty="0" err="1">
                <a:latin typeface="Avenir Next LT Pro"/>
              </a:rPr>
              <a:t>aftalen</a:t>
            </a:r>
            <a:r>
              <a:rPr lang="en-US" dirty="0">
                <a:latin typeface="Avenir Next LT Pro"/>
              </a:rPr>
              <a:t> for </a:t>
            </a:r>
            <a:r>
              <a:rPr lang="en-US" dirty="0" err="1">
                <a:latin typeface="Avenir Next LT Pro"/>
              </a:rPr>
              <a:t>biblioteksansatte</a:t>
            </a:r>
            <a:r>
              <a:rPr lang="en-US" dirty="0">
                <a:latin typeface="Avenir Next LT Pro"/>
              </a:rPr>
              <a:t> </a:t>
            </a:r>
            <a:r>
              <a:rPr lang="en-US" dirty="0" err="1">
                <a:latin typeface="Avenir Next LT Pro"/>
              </a:rPr>
              <a:t>en</a:t>
            </a:r>
            <a:r>
              <a:rPr lang="en-US" dirty="0">
                <a:latin typeface="Avenir Next LT Pro"/>
              </a:rPr>
              <a:t> </a:t>
            </a:r>
            <a:r>
              <a:rPr lang="en-US" dirty="0" err="1">
                <a:latin typeface="Avenir Next LT Pro"/>
              </a:rPr>
              <a:t>formulering</a:t>
            </a:r>
            <a:r>
              <a:rPr lang="en-US" dirty="0">
                <a:latin typeface="Avenir Next LT Pro"/>
              </a:rPr>
              <a:t>: "</a:t>
            </a:r>
            <a:r>
              <a:rPr lang="en-US" dirty="0" err="1">
                <a:latin typeface="Avenir Next LT Pro"/>
              </a:rPr>
              <a:t>Søndagstjeneste</a:t>
            </a:r>
            <a:r>
              <a:rPr lang="en-US" dirty="0">
                <a:latin typeface="Avenir Next LT Pro"/>
              </a:rPr>
              <a:t> for </a:t>
            </a:r>
            <a:r>
              <a:rPr lang="en-US" dirty="0" err="1">
                <a:latin typeface="Avenir Next LT Pro"/>
              </a:rPr>
              <a:t>hver</a:t>
            </a:r>
            <a:r>
              <a:rPr lang="en-US" dirty="0">
                <a:latin typeface="Avenir Next LT Pro"/>
              </a:rPr>
              <a:t> </a:t>
            </a:r>
            <a:r>
              <a:rPr lang="en-US" dirty="0" err="1">
                <a:latin typeface="Avenir Next LT Pro"/>
              </a:rPr>
              <a:t>enkelt</a:t>
            </a:r>
            <a:r>
              <a:rPr lang="en-US" dirty="0">
                <a:latin typeface="Avenir Next LT Pro"/>
              </a:rPr>
              <a:t> </a:t>
            </a:r>
            <a:r>
              <a:rPr lang="en-US" dirty="0" err="1">
                <a:latin typeface="Avenir Next LT Pro"/>
              </a:rPr>
              <a:t>medarbejder</a:t>
            </a:r>
            <a:r>
              <a:rPr lang="en-US" dirty="0">
                <a:latin typeface="Avenir Next LT Pro"/>
              </a:rPr>
              <a:t> </a:t>
            </a:r>
            <a:r>
              <a:rPr lang="en-US" dirty="0" err="1">
                <a:latin typeface="Avenir Next LT Pro"/>
              </a:rPr>
              <a:t>kan</a:t>
            </a:r>
            <a:r>
              <a:rPr lang="en-US" dirty="0">
                <a:latin typeface="Avenir Next LT Pro"/>
              </a:rPr>
              <a:t> </a:t>
            </a:r>
            <a:r>
              <a:rPr lang="en-US" dirty="0" err="1">
                <a:latin typeface="Avenir Next LT Pro"/>
              </a:rPr>
              <a:t>ikke</a:t>
            </a:r>
            <a:r>
              <a:rPr lang="en-US" dirty="0">
                <a:latin typeface="Avenir Next LT Pro"/>
              </a:rPr>
              <a:t> </a:t>
            </a:r>
            <a:r>
              <a:rPr lang="en-US" dirty="0" err="1">
                <a:latin typeface="Avenir Next LT Pro"/>
              </a:rPr>
              <a:t>tilrettelægges</a:t>
            </a:r>
            <a:r>
              <a:rPr lang="en-US" dirty="0">
                <a:latin typeface="Avenir Next LT Pro"/>
              </a:rPr>
              <a:t> mere end </a:t>
            </a:r>
            <a:r>
              <a:rPr lang="en-US" dirty="0" err="1">
                <a:latin typeface="Avenir Next LT Pro"/>
              </a:rPr>
              <a:t>hver</a:t>
            </a:r>
            <a:r>
              <a:rPr lang="en-US" dirty="0">
                <a:latin typeface="Avenir Next LT Pro"/>
              </a:rPr>
              <a:t> 4. weekend, </a:t>
            </a:r>
            <a:r>
              <a:rPr lang="en-US" dirty="0" err="1">
                <a:latin typeface="Avenir Next LT Pro"/>
              </a:rPr>
              <a:t>medmindre</a:t>
            </a:r>
            <a:r>
              <a:rPr lang="en-US" dirty="0">
                <a:latin typeface="Avenir Next LT Pro"/>
              </a:rPr>
              <a:t> der </a:t>
            </a:r>
            <a:r>
              <a:rPr lang="en-US" dirty="0" err="1">
                <a:latin typeface="Avenir Next LT Pro"/>
              </a:rPr>
              <a:t>lokalt</a:t>
            </a:r>
            <a:r>
              <a:rPr lang="en-US" dirty="0">
                <a:latin typeface="Avenir Next LT Pro"/>
              </a:rPr>
              <a:t> </a:t>
            </a:r>
            <a:r>
              <a:rPr lang="en-US" dirty="0" err="1">
                <a:latin typeface="Avenir Next LT Pro"/>
              </a:rPr>
              <a:t>indgås</a:t>
            </a:r>
            <a:r>
              <a:rPr lang="en-US" dirty="0">
                <a:latin typeface="Avenir Next LT Pro"/>
              </a:rPr>
              <a:t> </a:t>
            </a:r>
            <a:r>
              <a:rPr lang="en-US" dirty="0" err="1">
                <a:latin typeface="Avenir Next LT Pro"/>
              </a:rPr>
              <a:t>aftale</a:t>
            </a:r>
            <a:r>
              <a:rPr lang="en-US" dirty="0">
                <a:latin typeface="Avenir Next LT Pro"/>
              </a:rPr>
              <a:t> </a:t>
            </a:r>
            <a:r>
              <a:rPr lang="en-US" dirty="0" err="1">
                <a:latin typeface="Avenir Next LT Pro"/>
              </a:rPr>
              <a:t>herom</a:t>
            </a:r>
            <a:r>
              <a:rPr lang="en-US" dirty="0">
                <a:latin typeface="Avenir Next LT Pro"/>
              </a:rPr>
              <a:t>." Til </a:t>
            </a:r>
            <a:r>
              <a:rPr lang="en-US" dirty="0" err="1">
                <a:latin typeface="Avenir Next LT Pro"/>
              </a:rPr>
              <a:t>gengæld</a:t>
            </a:r>
            <a:r>
              <a:rPr lang="en-US" dirty="0">
                <a:latin typeface="Avenir Next LT Pro"/>
              </a:rPr>
              <a:t> </a:t>
            </a:r>
            <a:r>
              <a:rPr lang="en-US" dirty="0" err="1">
                <a:latin typeface="Avenir Next LT Pro"/>
              </a:rPr>
              <a:t>fastholdes</a:t>
            </a:r>
            <a:r>
              <a:rPr lang="en-US" dirty="0">
                <a:latin typeface="Avenir Next LT Pro"/>
              </a:rPr>
              <a:t> regel om </a:t>
            </a:r>
            <a:r>
              <a:rPr lang="en-US" dirty="0" err="1">
                <a:latin typeface="Avenir Next LT Pro"/>
              </a:rPr>
              <a:t>halv</a:t>
            </a:r>
            <a:r>
              <a:rPr lang="en-US" dirty="0">
                <a:latin typeface="Avenir Next LT Pro"/>
              </a:rPr>
              <a:t> times </a:t>
            </a:r>
            <a:r>
              <a:rPr lang="en-US" dirty="0" err="1">
                <a:latin typeface="Avenir Next LT Pro"/>
              </a:rPr>
              <a:t>frihed</a:t>
            </a:r>
            <a:r>
              <a:rPr lang="en-US" dirty="0">
                <a:latin typeface="Avenir Next LT Pro"/>
              </a:rPr>
              <a:t> for </a:t>
            </a:r>
            <a:r>
              <a:rPr lang="en-US" dirty="0" err="1">
                <a:latin typeface="Avenir Next LT Pro"/>
              </a:rPr>
              <a:t>hver</a:t>
            </a:r>
            <a:r>
              <a:rPr lang="en-US" dirty="0">
                <a:latin typeface="Avenir Next LT Pro"/>
              </a:rPr>
              <a:t> times </a:t>
            </a:r>
            <a:r>
              <a:rPr lang="en-US" dirty="0" err="1">
                <a:latin typeface="Avenir Next LT Pro"/>
              </a:rPr>
              <a:t>arbejde</a:t>
            </a:r>
            <a:r>
              <a:rPr lang="en-US" dirty="0">
                <a:latin typeface="Avenir Next LT Pro"/>
              </a:rPr>
              <a:t> </a:t>
            </a:r>
            <a:r>
              <a:rPr lang="en-US" dirty="0" err="1">
                <a:latin typeface="Avenir Next LT Pro"/>
              </a:rPr>
              <a:t>på</a:t>
            </a:r>
            <a:r>
              <a:rPr lang="en-US" dirty="0">
                <a:latin typeface="Avenir Next LT Pro"/>
              </a:rPr>
              <a:t> </a:t>
            </a:r>
            <a:r>
              <a:rPr lang="en-US" dirty="0" err="1">
                <a:latin typeface="Avenir Next LT Pro"/>
              </a:rPr>
              <a:t>søndage</a:t>
            </a:r>
            <a:r>
              <a:rPr lang="en-US" dirty="0">
                <a:latin typeface="Avenir Next LT Pro"/>
              </a:rPr>
              <a:t>. </a:t>
            </a:r>
          </a:p>
          <a:p>
            <a:pPr marL="359410" lvl="1" indent="-179705">
              <a:buFont typeface="Courier New" panose="020B0604020202020204" pitchFamily="34" charset="0"/>
              <a:buChar char="o"/>
            </a:pPr>
            <a:r>
              <a:rPr lang="en-US" dirty="0">
                <a:latin typeface="Avenir Next LT Pro"/>
              </a:rPr>
              <a:t>Det er </a:t>
            </a:r>
            <a:r>
              <a:rPr lang="en-US" dirty="0" err="1">
                <a:latin typeface="Avenir Next LT Pro"/>
              </a:rPr>
              <a:t>ikke</a:t>
            </a:r>
            <a:r>
              <a:rPr lang="en-US" dirty="0">
                <a:latin typeface="Avenir Next LT Pro"/>
              </a:rPr>
              <a:t> </a:t>
            </a:r>
            <a:r>
              <a:rPr lang="en-US" dirty="0" err="1">
                <a:latin typeface="Avenir Next LT Pro"/>
              </a:rPr>
              <a:t>tanken</a:t>
            </a:r>
            <a:r>
              <a:rPr lang="en-US" dirty="0">
                <a:latin typeface="Avenir Next LT Pro"/>
              </a:rPr>
              <a:t>, at </a:t>
            </a:r>
            <a:r>
              <a:rPr lang="en-US" dirty="0" err="1">
                <a:latin typeface="Avenir Next LT Pro"/>
              </a:rPr>
              <a:t>behovet</a:t>
            </a:r>
            <a:r>
              <a:rPr lang="en-US" dirty="0">
                <a:latin typeface="Avenir Next LT Pro"/>
              </a:rPr>
              <a:t> for </a:t>
            </a:r>
            <a:r>
              <a:rPr lang="en-US" dirty="0" err="1">
                <a:latin typeface="Avenir Next LT Pro"/>
              </a:rPr>
              <a:t>søndagsvagter</a:t>
            </a:r>
            <a:r>
              <a:rPr lang="en-US" dirty="0">
                <a:latin typeface="Avenir Next LT Pro"/>
              </a:rPr>
              <a:t> </a:t>
            </a:r>
            <a:r>
              <a:rPr lang="en-US" dirty="0" err="1">
                <a:latin typeface="Avenir Next LT Pro"/>
              </a:rPr>
              <a:t>udvides</a:t>
            </a:r>
            <a:r>
              <a:rPr lang="en-US" dirty="0">
                <a:latin typeface="Avenir Next LT Pro"/>
              </a:rPr>
              <a:t>. </a:t>
            </a:r>
            <a:r>
              <a:rPr lang="en-US" dirty="0" err="1">
                <a:latin typeface="Avenir Next LT Pro"/>
              </a:rPr>
              <a:t>Hvis</a:t>
            </a:r>
            <a:r>
              <a:rPr lang="en-US" dirty="0">
                <a:latin typeface="Avenir Next LT Pro"/>
              </a:rPr>
              <a:t> det </a:t>
            </a:r>
            <a:r>
              <a:rPr lang="en-US" dirty="0" err="1">
                <a:latin typeface="Avenir Next LT Pro"/>
              </a:rPr>
              <a:t>alligevel</a:t>
            </a:r>
            <a:r>
              <a:rPr lang="en-US" dirty="0">
                <a:latin typeface="Avenir Next LT Pro"/>
              </a:rPr>
              <a:t> </a:t>
            </a:r>
            <a:r>
              <a:rPr lang="en-US" dirty="0" err="1">
                <a:latin typeface="Avenir Next LT Pro"/>
              </a:rPr>
              <a:t>skulle</a:t>
            </a:r>
            <a:r>
              <a:rPr lang="en-US" dirty="0">
                <a:latin typeface="Avenir Next LT Pro"/>
              </a:rPr>
              <a:t> </a:t>
            </a:r>
            <a:r>
              <a:rPr lang="en-US" dirty="0" err="1">
                <a:latin typeface="Avenir Next LT Pro"/>
              </a:rPr>
              <a:t>være</a:t>
            </a:r>
            <a:r>
              <a:rPr lang="en-US" dirty="0">
                <a:latin typeface="Avenir Next LT Pro"/>
              </a:rPr>
              <a:t> </a:t>
            </a:r>
            <a:r>
              <a:rPr lang="en-US" dirty="0" err="1">
                <a:latin typeface="Avenir Next LT Pro"/>
              </a:rPr>
              <a:t>tilfældet</a:t>
            </a:r>
            <a:r>
              <a:rPr lang="en-US" dirty="0">
                <a:latin typeface="Avenir Next LT Pro"/>
              </a:rPr>
              <a:t>, </a:t>
            </a:r>
            <a:r>
              <a:rPr lang="en-US" dirty="0" err="1">
                <a:latin typeface="Avenir Next LT Pro"/>
              </a:rPr>
              <a:t>kan</a:t>
            </a:r>
            <a:r>
              <a:rPr lang="en-US" dirty="0">
                <a:latin typeface="Avenir Next LT Pro"/>
              </a:rPr>
              <a:t> der </a:t>
            </a:r>
            <a:r>
              <a:rPr lang="en-US" dirty="0" err="1">
                <a:latin typeface="Avenir Next LT Pro"/>
              </a:rPr>
              <a:t>også</a:t>
            </a:r>
            <a:r>
              <a:rPr lang="en-US" dirty="0">
                <a:latin typeface="Avenir Next LT Pro"/>
              </a:rPr>
              <a:t> </a:t>
            </a:r>
            <a:r>
              <a:rPr lang="en-US" dirty="0" err="1">
                <a:latin typeface="Avenir Next LT Pro"/>
              </a:rPr>
              <a:t>forhandles</a:t>
            </a:r>
            <a:r>
              <a:rPr lang="en-US" dirty="0">
                <a:latin typeface="Avenir Next LT Pro"/>
              </a:rPr>
              <a:t> om </a:t>
            </a:r>
            <a:r>
              <a:rPr lang="en-US" dirty="0" err="1">
                <a:latin typeface="Avenir Next LT Pro"/>
              </a:rPr>
              <a:t>højere</a:t>
            </a:r>
            <a:r>
              <a:rPr lang="en-US" dirty="0">
                <a:latin typeface="Avenir Next LT Pro"/>
              </a:rPr>
              <a:t> </a:t>
            </a:r>
            <a:r>
              <a:rPr lang="en-US" dirty="0" err="1">
                <a:latin typeface="Avenir Next LT Pro"/>
              </a:rPr>
              <a:t>tillæg</a:t>
            </a:r>
            <a:r>
              <a:rPr lang="en-US" dirty="0">
                <a:latin typeface="Avenir Next LT Pro"/>
              </a:rPr>
              <a:t>.</a:t>
            </a:r>
          </a:p>
          <a:p>
            <a:pPr marL="359410" lvl="1" indent="-179705">
              <a:buFont typeface="Courier New" panose="020B0604020202020204" pitchFamily="34" charset="0"/>
              <a:buChar char="o"/>
            </a:pPr>
            <a:r>
              <a:rPr lang="en-US" dirty="0">
                <a:latin typeface="Avenir Next LT Pro"/>
              </a:rPr>
              <a:t>Man </a:t>
            </a:r>
            <a:r>
              <a:rPr lang="en-US" dirty="0" err="1">
                <a:latin typeface="Avenir Next LT Pro"/>
              </a:rPr>
              <a:t>kan</a:t>
            </a:r>
            <a:r>
              <a:rPr lang="en-US" dirty="0">
                <a:latin typeface="Avenir Next LT Pro"/>
              </a:rPr>
              <a:t> </a:t>
            </a:r>
            <a:r>
              <a:rPr lang="en-US" dirty="0" err="1">
                <a:latin typeface="Avenir Next LT Pro"/>
              </a:rPr>
              <a:t>ikke</a:t>
            </a:r>
            <a:r>
              <a:rPr lang="en-US" dirty="0">
                <a:latin typeface="Avenir Next LT Pro"/>
              </a:rPr>
              <a:t> </a:t>
            </a:r>
            <a:r>
              <a:rPr lang="en-US" dirty="0" err="1">
                <a:latin typeface="Avenir Next LT Pro"/>
              </a:rPr>
              <a:t>få</a:t>
            </a:r>
            <a:r>
              <a:rPr lang="en-US" dirty="0">
                <a:latin typeface="Avenir Next LT Pro"/>
              </a:rPr>
              <a:t> </a:t>
            </a:r>
            <a:r>
              <a:rPr lang="en-US" dirty="0" err="1">
                <a:latin typeface="Avenir Next LT Pro"/>
              </a:rPr>
              <a:t>vagttillægget</a:t>
            </a:r>
            <a:r>
              <a:rPr lang="en-US" dirty="0">
                <a:latin typeface="Avenir Next LT Pro"/>
              </a:rPr>
              <a:t>, </a:t>
            </a:r>
            <a:r>
              <a:rPr lang="en-US" dirty="0" err="1">
                <a:latin typeface="Avenir Next LT Pro"/>
              </a:rPr>
              <a:t>hvis</a:t>
            </a:r>
            <a:r>
              <a:rPr lang="en-US" dirty="0">
                <a:latin typeface="Avenir Next LT Pro"/>
              </a:rPr>
              <a:t> man </a:t>
            </a:r>
            <a:r>
              <a:rPr lang="en-US" dirty="0" err="1">
                <a:latin typeface="Avenir Next LT Pro"/>
              </a:rPr>
              <a:t>har</a:t>
            </a:r>
            <a:r>
              <a:rPr lang="en-US" dirty="0">
                <a:latin typeface="Avenir Next LT Pro"/>
              </a:rPr>
              <a:t> </a:t>
            </a:r>
            <a:r>
              <a:rPr lang="en-US" dirty="0" err="1">
                <a:latin typeface="Avenir Next LT Pro"/>
              </a:rPr>
              <a:t>rådighedstillæg</a:t>
            </a:r>
            <a:r>
              <a:rPr lang="en-US" dirty="0">
                <a:latin typeface="Avenir Next LT Pro"/>
              </a:rPr>
              <a:t>.</a:t>
            </a:r>
          </a:p>
          <a:p>
            <a:pPr marL="0" indent="0">
              <a:buNone/>
            </a:pPr>
            <a:endParaRPr lang="en-US">
              <a:latin typeface="Calibri"/>
              <a:ea typeface="Calibri"/>
              <a:cs typeface="Calibri"/>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latin typeface="Avenir Next LT Pro" panose="020B0504020202020204" pitchFamily="34" charset="0"/>
            </a:endParaRPr>
          </a:p>
        </p:txBody>
      </p:sp>
    </p:spTree>
    <p:extLst>
      <p:ext uri="{BB962C8B-B14F-4D97-AF65-F5344CB8AC3E}">
        <p14:creationId xmlns:p14="http://schemas.microsoft.com/office/powerpoint/2010/main" val="6860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40E3A-9BE1-FD7E-86D1-9C25F1A0E7F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CBEC5DF-1DED-1D33-76AB-461BBDBA760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38D576B-66D5-A25E-E979-7592D9C19886}"/>
              </a:ext>
            </a:extLst>
          </p:cNvPr>
          <p:cNvSpPr>
            <a:spLocks noGrp="1"/>
          </p:cNvSpPr>
          <p:nvPr>
            <p:ph type="body" idx="1"/>
          </p:nvPr>
        </p:nvSpPr>
        <p:spPr/>
        <p:txBody>
          <a:bodyPr/>
          <a:lstStyle/>
          <a:p>
            <a:pPr marL="179705" indent="-179705"/>
            <a:r>
              <a:rPr lang="da-DK"/>
              <a:t>DM's Hovedbestyrelse anbefaler et JA til OK26, men valget er dit – det vigtigste er, at du stemmer</a:t>
            </a:r>
            <a:endParaRPr lang="en-US">
              <a:solidFill>
                <a:srgbClr val="444444"/>
              </a:solidFill>
            </a:endParaRPr>
          </a:p>
          <a:p>
            <a:pPr marL="179705" indent="-179705"/>
            <a:endParaRPr lang="da-DK">
              <a:solidFill>
                <a:srgbClr val="444444"/>
              </a:solidFill>
            </a:endParaRPr>
          </a:p>
          <a:p>
            <a:pPr marL="179705" indent="-179705"/>
            <a:r>
              <a:rPr lang="da-DK"/>
              <a:t>Ved OK26 er DM gået til overenskomstforhandlingerne med en klar prioritering om at sikre medlemmerne en mærkbar reallønsudvikling og et mål om at trække arbejdslivet i en mere bæredygtig og fleksibel retning </a:t>
            </a:r>
            <a:endParaRPr lang="da-DK">
              <a:solidFill>
                <a:srgbClr val="444444"/>
              </a:solidFill>
            </a:endParaRPr>
          </a:p>
          <a:p>
            <a:pPr marL="179705" indent="-179705"/>
            <a:r>
              <a:rPr lang="da-DK"/>
              <a:t>Hovedbestyrelsen i DM vurderer, at OK26-resultaterne samlet set giver god værdi for medlemmerne og indeholder tydelige resultater i overensstemmelse med medlemmerne prioriteringer (lønudvikling, fleksibilitet i arbejdslivet og bedre balance mellem arbejdsliv og privatliv).</a:t>
            </a:r>
          </a:p>
        </p:txBody>
      </p:sp>
      <p:sp>
        <p:nvSpPr>
          <p:cNvPr id="4" name="Pladsholder til slidenummer 3">
            <a:extLst>
              <a:ext uri="{FF2B5EF4-FFF2-40B4-BE49-F238E27FC236}">
                <a16:creationId xmlns:a16="http://schemas.microsoft.com/office/drawing/2014/main" id="{695C599A-2672-2386-72E7-5F0E1D55A4BA}"/>
              </a:ext>
            </a:extLst>
          </p:cNvPr>
          <p:cNvSpPr>
            <a:spLocks noGrp="1"/>
          </p:cNvSpPr>
          <p:nvPr>
            <p:ph type="sldNum" sz="quarter" idx="5"/>
          </p:nvPr>
        </p:nvSpPr>
        <p:spPr/>
        <p:txBody>
          <a:bodyPr/>
          <a:lstStyle/>
          <a:p>
            <a:fld id="{A16CFAD1-D197-4A88-B173-A6412E995EE5}" type="slidenum">
              <a:rPr lang="en-GB" smtClean="0"/>
              <a:pPr/>
              <a:t>9</a:t>
            </a:fld>
            <a:endParaRPr lang="en-GB">
              <a:latin typeface="Avenir Next LT Pro" panose="020B0504020202020204" pitchFamily="34" charset="0"/>
            </a:endParaRPr>
          </a:p>
        </p:txBody>
      </p:sp>
    </p:spTree>
    <p:extLst>
      <p:ext uri="{BB962C8B-B14F-4D97-AF65-F5344CB8AC3E}">
        <p14:creationId xmlns:p14="http://schemas.microsoft.com/office/powerpoint/2010/main" val="4182641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0" y="2311399"/>
            <a:ext cx="7586663" cy="4565461"/>
          </a:xfrm>
          <a:solidFill>
            <a:schemeClr val="accent4"/>
          </a:solidFill>
        </p:spPr>
        <p:txBody>
          <a:bodyPr lIns="540000" tIns="540000" rIns="540000" bIns="540000" anchor="ctr" anchorCtr="0"/>
          <a:lstStyle>
            <a:lvl1pPr algn="l">
              <a:defRPr sz="4000"/>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11. marts 2026</a:t>
            </a:fld>
            <a:endParaRPr lang="da-DK" sz="110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3" name="Picture Placeholder 12">
            <a:extLst>
              <a:ext uri="{FF2B5EF4-FFF2-40B4-BE49-F238E27FC236}">
                <a16:creationId xmlns:a16="http://schemas.microsoft.com/office/drawing/2014/main" id="{2107BE4D-F253-57E5-B607-E0BC2B4E457B}"/>
              </a:ext>
            </a:extLst>
          </p:cNvPr>
          <p:cNvSpPr>
            <a:spLocks noGrp="1"/>
          </p:cNvSpPr>
          <p:nvPr>
            <p:ph type="pic" sz="quarter" idx="14"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2"/>
            <a:srcRect/>
            <a:stretch>
              <a:fillRect l="-17069" r="-17069"/>
            </a:stretch>
          </a:blipFill>
        </p:spPr>
        <p:txBody>
          <a:bodyPr wrap="square" tIns="72000" bIns="0" anchor="t" anchorCtr="0">
            <a:noAutofit/>
          </a:bodyPr>
          <a:lstStyle>
            <a:lvl1pPr algn="ctr">
              <a:buNone/>
              <a:defRPr sz="1200">
                <a:solidFill>
                  <a:schemeClr val="bg1"/>
                </a:solidFill>
              </a:defRPr>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802800"/>
            <a:ext cx="11473200" cy="1274400"/>
          </a:xfrm>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60000" y="2080799"/>
            <a:ext cx="7526700" cy="4056475"/>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731011111"/>
      </p:ext>
    </p:extLst>
  </p:cSld>
  <p:clrMapOvr>
    <a:masterClrMapping/>
  </p:clrMapOvr>
  <p:extLst>
    <p:ext uri="{DCECCB84-F9BA-43D5-87BE-67443E8EF086}">
      <p15:sldGuideLst xmlns:p15="http://schemas.microsoft.com/office/powerpoint/2012/main">
        <p15:guide id="1" orient="horz" pos="505" userDrawn="1">
          <p15:clr>
            <a:srgbClr val="A4A3A4"/>
          </p15:clr>
        </p15:guide>
        <p15:guide id="3" orient="horz" pos="3866" userDrawn="1">
          <p15:clr>
            <a:srgbClr val="A4A3A4"/>
          </p15:clr>
        </p15:guide>
        <p15:guide id="4" orient="horz" pos="1310"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7526701" cy="40572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8251200" y="2080800"/>
            <a:ext cx="3582000" cy="4057200"/>
          </a:xfrm>
        </p:spPr>
        <p:txBody>
          <a:bodyPr/>
          <a:lstStyle>
            <a:lvl1pPr>
              <a:defRPr/>
            </a:lvl1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084748968"/>
      </p:ext>
    </p:extLst>
  </p:cSld>
  <p:clrMapOvr>
    <a:masterClrMapping/>
  </p:clrMapOvr>
  <p:extLst>
    <p:ext uri="{DCECCB84-F9BA-43D5-87BE-67443E8EF086}">
      <p15:sldGuideLst xmlns:p15="http://schemas.microsoft.com/office/powerpoint/2012/main">
        <p15:guide id="1" orient="horz" pos="1310" userDrawn="1">
          <p15:clr>
            <a:srgbClr val="A4A3A4"/>
          </p15:clr>
        </p15:guide>
        <p15:guide id="2" orient="horz" pos="505" userDrawn="1">
          <p15:clr>
            <a:srgbClr val="A4A3A4"/>
          </p15:clr>
        </p15:guide>
        <p15:guide id="3" orient="horz" pos="3866"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5555026"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1156441848"/>
      </p:ext>
    </p:extLst>
  </p:cSld>
  <p:clrMapOvr>
    <a:masterClrMapping/>
  </p:clrMapOvr>
  <p:extLst>
    <p:ext uri="{DCECCB84-F9BA-43D5-87BE-67443E8EF086}">
      <p15:sldGuideLst xmlns:p15="http://schemas.microsoft.com/office/powerpoint/2012/main">
        <p15:guide id="1" orient="horz" pos="1310" userDrawn="1">
          <p15:clr>
            <a:srgbClr val="A4A3A4"/>
          </p15:clr>
        </p15:guide>
        <p15:guide id="2" orient="horz" pos="505" userDrawn="1">
          <p15:clr>
            <a:srgbClr val="A4A3A4"/>
          </p15:clr>
        </p15:guide>
        <p15:guide id="3" orient="horz" pos="3866"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11471640"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89863084"/>
      </p:ext>
    </p:extLst>
  </p:cSld>
  <p:clrMapOvr>
    <a:masterClrMapping/>
  </p:clrMapOvr>
  <p:extLst>
    <p:ext uri="{DCECCB84-F9BA-43D5-87BE-67443E8EF086}">
      <p15:sldGuideLst xmlns:p15="http://schemas.microsoft.com/office/powerpoint/2012/main">
        <p15:guide id="1" orient="horz" pos="505" userDrawn="1">
          <p15:clr>
            <a:srgbClr val="A4A3A4"/>
          </p15:clr>
        </p15:guide>
        <p15:guide id="2" orient="horz" pos="1310" userDrawn="1">
          <p15:clr>
            <a:srgbClr val="A4A3A4"/>
          </p15:clr>
        </p15:guide>
        <p15:guide id="3" orient="horz" pos="3866"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3583352" cy="40572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4303713" y="2080800"/>
            <a:ext cx="3582987" cy="4057200"/>
          </a:xfrm>
        </p:spPr>
        <p:txBody>
          <a:bodyPr/>
          <a:lstStyle>
            <a:lvl1pPr>
              <a:defRPr/>
            </a:lvl1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8251200" y="2080800"/>
            <a:ext cx="3583352" cy="4057200"/>
          </a:xfrm>
        </p:spPr>
        <p:txBody>
          <a:bodyPr/>
          <a:lstStyle>
            <a:lvl1pPr>
              <a:defRPr/>
            </a:lvl1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611003986"/>
      </p:ext>
    </p:extLst>
  </p:cSld>
  <p:clrMapOvr>
    <a:masterClrMapping/>
  </p:clrMapOvr>
  <p:extLst>
    <p:ext uri="{DCECCB84-F9BA-43D5-87BE-67443E8EF086}">
      <p15:sldGuideLst xmlns:p15="http://schemas.microsoft.com/office/powerpoint/2012/main">
        <p15:guide id="1" orient="horz" pos="3866" userDrawn="1">
          <p15:clr>
            <a:srgbClr val="A4A3A4"/>
          </p15:clr>
        </p15:guide>
        <p15:guide id="2" orient="horz" pos="1310" userDrawn="1">
          <p15:clr>
            <a:srgbClr val="A4A3A4"/>
          </p15:clr>
        </p15:guide>
        <p15:guide id="3" orient="horz" pos="505"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billede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7526702"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251200" y="2080800"/>
            <a:ext cx="3582000" cy="4052887"/>
          </a:xfrm>
          <a:solidFill>
            <a:schemeClr val="bg1">
              <a:lumMod val="95000"/>
            </a:schemeClr>
          </a:solidFill>
        </p:spPr>
        <p:txBody>
          <a:bodyPr tIns="72000"/>
          <a:lstStyle>
            <a:lvl1pPr algn="ctr">
              <a:buNone/>
              <a:defRPr sz="1400"/>
            </a:lvl1pPr>
          </a:lstStyle>
          <a:p>
            <a:r>
              <a:rPr lang="da-DK"/>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2152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dhold A">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indhold B">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11.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dhold C">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5" name="Titel 4">
            <a:extLst>
              <a:ext uri="{FF2B5EF4-FFF2-40B4-BE49-F238E27FC236}">
                <a16:creationId xmlns:a16="http://schemas.microsoft.com/office/drawing/2014/main" id="{A5955A11-7A62-B507-CC83-D8E104976E8D}"/>
              </a:ext>
            </a:extLst>
          </p:cNvPr>
          <p:cNvSpPr>
            <a:spLocks noGrp="1"/>
          </p:cNvSpPr>
          <p:nvPr>
            <p:ph type="title" hasCustomPrompt="1"/>
          </p:nvPr>
        </p:nvSpPr>
        <p:spPr>
          <a:xfrm>
            <a:off x="360000" y="802800"/>
            <a:ext cx="5378400" cy="1274400"/>
          </a:xfrm>
        </p:spPr>
        <p:txBody>
          <a:bodyPr/>
          <a:lstStyle>
            <a:lvl1pPr algn="l">
              <a:defRPr>
                <a:solidFill>
                  <a:schemeClr val="tx1"/>
                </a:solidFill>
              </a:defRPr>
            </a:lvl1pPr>
          </a:lstStyle>
          <a:p>
            <a:r>
              <a:rPr lang="da-DK"/>
              <a:t>Klik for at tilføje titel</a:t>
            </a:r>
          </a:p>
        </p:txBody>
      </p:sp>
      <p:sp>
        <p:nvSpPr>
          <p:cNvPr id="6" name="Content Placeholder 2">
            <a:extLst>
              <a:ext uri="{FF2B5EF4-FFF2-40B4-BE49-F238E27FC236}">
                <a16:creationId xmlns:a16="http://schemas.microsoft.com/office/drawing/2014/main" id="{DF948CC1-5B33-E240-EDC7-4472EEEADA58}"/>
              </a:ext>
            </a:extLst>
          </p:cNvPr>
          <p:cNvSpPr>
            <a:spLocks noGrp="1"/>
          </p:cNvSpPr>
          <p:nvPr>
            <p:ph idx="1" hasCustomPrompt="1"/>
          </p:nvPr>
        </p:nvSpPr>
        <p:spPr>
          <a:xfrm>
            <a:off x="359999" y="2080800"/>
            <a:ext cx="5378400"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2" name="Text Placeholder 4">
            <a:extLst>
              <a:ext uri="{FF2B5EF4-FFF2-40B4-BE49-F238E27FC236}">
                <a16:creationId xmlns:a16="http://schemas.microsoft.com/office/drawing/2014/main" id="{F5F5F5DC-50F7-2A85-92EE-D319AE227ED8}"/>
              </a:ext>
            </a:extLst>
          </p:cNvPr>
          <p:cNvSpPr>
            <a:spLocks noGrp="1"/>
          </p:cNvSpPr>
          <p:nvPr>
            <p:ph type="body" sz="quarter" idx="14" hasCustomPrompt="1"/>
          </p:nvPr>
        </p:nvSpPr>
        <p:spPr>
          <a:xfrm>
            <a:off x="360000" y="6138000"/>
            <a:ext cx="5378400" cy="360000"/>
          </a:xfrm>
        </p:spPr>
        <p:txBody>
          <a:bodyPr anchor="b"/>
          <a:lstStyle>
            <a:lvl1pPr>
              <a:buNone/>
              <a:defRPr sz="1000" i="1"/>
            </a:lvl1pPr>
          </a:lstStyle>
          <a:p>
            <a:pPr lvl="0"/>
            <a:r>
              <a:rPr lang="da-DK"/>
              <a:t>Indsæt noter</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11.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5938599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4" userDrawn="1">
          <p15:clr>
            <a:srgbClr val="A4A3A4"/>
          </p15:clr>
        </p15:guide>
        <p15:guide id="2" pos="4066"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dhold 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7492CE-ED5A-40E9-82FB-0D8950A47307}"/>
              </a:ext>
            </a:extLst>
          </p:cNvPr>
          <p:cNvSpPr/>
          <p:nvPr userDrawn="1"/>
        </p:nvSpPr>
        <p:spPr bwMode="ltGray">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5" name="Titel 4">
            <a:extLst>
              <a:ext uri="{FF2B5EF4-FFF2-40B4-BE49-F238E27FC236}">
                <a16:creationId xmlns:a16="http://schemas.microsoft.com/office/drawing/2014/main" id="{A5955A11-7A62-B507-CC83-D8E104976E8D}"/>
              </a:ext>
            </a:extLst>
          </p:cNvPr>
          <p:cNvSpPr>
            <a:spLocks noGrp="1"/>
          </p:cNvSpPr>
          <p:nvPr>
            <p:ph type="title" hasCustomPrompt="1"/>
          </p:nvPr>
        </p:nvSpPr>
        <p:spPr>
          <a:xfrm>
            <a:off x="6453238" y="802800"/>
            <a:ext cx="5378400" cy="1274400"/>
          </a:xfrm>
        </p:spPr>
        <p:txBody>
          <a:bodyPr/>
          <a:lstStyle>
            <a:lvl1pPr>
              <a:defRPr>
                <a:solidFill>
                  <a:schemeClr val="tx1"/>
                </a:solidFill>
              </a:defRPr>
            </a:lvl1pPr>
          </a:lstStyle>
          <a:p>
            <a:r>
              <a:rPr lang="da-DK"/>
              <a:t>Klik for at tilføje titel</a:t>
            </a:r>
          </a:p>
        </p:txBody>
      </p:sp>
      <p:sp>
        <p:nvSpPr>
          <p:cNvPr id="6" name="Content Placeholder 2">
            <a:extLst>
              <a:ext uri="{FF2B5EF4-FFF2-40B4-BE49-F238E27FC236}">
                <a16:creationId xmlns:a16="http://schemas.microsoft.com/office/drawing/2014/main" id="{DF948CC1-5B33-E240-EDC7-4472EEEADA58}"/>
              </a:ext>
            </a:extLst>
          </p:cNvPr>
          <p:cNvSpPr>
            <a:spLocks noGrp="1"/>
          </p:cNvSpPr>
          <p:nvPr>
            <p:ph idx="1" hasCustomPrompt="1"/>
          </p:nvPr>
        </p:nvSpPr>
        <p:spPr>
          <a:xfrm>
            <a:off x="6453238" y="2080800"/>
            <a:ext cx="5378400"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2" name="Text Placeholder 4">
            <a:extLst>
              <a:ext uri="{FF2B5EF4-FFF2-40B4-BE49-F238E27FC236}">
                <a16:creationId xmlns:a16="http://schemas.microsoft.com/office/drawing/2014/main" id="{F5F5F5DC-50F7-2A85-92EE-D319AE227ED8}"/>
              </a:ext>
            </a:extLst>
          </p:cNvPr>
          <p:cNvSpPr>
            <a:spLocks noGrp="1"/>
          </p:cNvSpPr>
          <p:nvPr>
            <p:ph type="body" sz="quarter" idx="14" hasCustomPrompt="1"/>
          </p:nvPr>
        </p:nvSpPr>
        <p:spPr>
          <a:xfrm>
            <a:off x="6453238" y="6138000"/>
            <a:ext cx="5378400" cy="360000"/>
          </a:xfrm>
        </p:spPr>
        <p:txBody>
          <a:bodyPr rIns="626400" anchor="b"/>
          <a:lstStyle>
            <a:lvl1pPr>
              <a:buNone/>
              <a:defRPr sz="1000" i="1"/>
            </a:lvl1pPr>
          </a:lstStyle>
          <a:p>
            <a:pPr lvl="0"/>
            <a:r>
              <a:rPr lang="da-DK"/>
              <a:t>Indsæt noter</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357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11.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7295376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4" userDrawn="1">
          <p15:clr>
            <a:srgbClr val="A4A3A4"/>
          </p15:clr>
        </p15:guide>
        <p15:guide id="2" pos="4066"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bwMode="ltGray">
          <a:xfrm>
            <a:off x="0" y="2311399"/>
            <a:ext cx="7586663" cy="4565461"/>
          </a:xfrm>
          <a:solidFill>
            <a:schemeClr val="accent1"/>
          </a:solidFill>
        </p:spPr>
        <p:txBody>
          <a:bodyPr lIns="540000" tIns="540000" rIns="540000" bIns="540000" anchor="ctr" anchorCtr="0"/>
          <a:lstStyle>
            <a:lvl1pPr algn="l">
              <a:defRPr sz="40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11. marts 2026</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
        <p:nvSpPr>
          <p:cNvPr id="3" name="Picture Placeholder 12">
            <a:extLst>
              <a:ext uri="{FF2B5EF4-FFF2-40B4-BE49-F238E27FC236}">
                <a16:creationId xmlns:a16="http://schemas.microsoft.com/office/drawing/2014/main" id="{C98CEAFB-B60D-89F7-1B8A-C07D83B16F20}"/>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4"/>
            <a:stretch>
              <a:fillRect l="-17069" r="-17069"/>
            </a:stretch>
          </a:blipFill>
        </p:spPr>
        <p:txBody>
          <a:bodyPr wrap="square" tIns="0" bIns="2736000" anchor="ctr" anchorCtr="0">
            <a:noAutofit/>
          </a:bodyPr>
          <a:lstStyle>
            <a:lvl1pPr algn="ctr">
              <a:buNone/>
              <a:defRPr sz="1200">
                <a:solidFill>
                  <a:schemeClr val="bg1"/>
                </a:solidFill>
              </a:defRPr>
            </a:lvl1pPr>
          </a:lstStyle>
          <a:p>
            <a:r>
              <a:rPr lang="da-DK"/>
              <a:t>Klik på ikonet for at tilføje billede</a:t>
            </a:r>
          </a:p>
        </p:txBody>
      </p:sp>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Intro/Outro A">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title" hasCustomPrompt="1"/>
          </p:nvPr>
        </p:nvSpPr>
        <p:spPr>
          <a:xfrm>
            <a:off x="1346400" y="1647824"/>
            <a:ext cx="9499400" cy="720000"/>
          </a:xfrm>
        </p:spPr>
        <p:txBody>
          <a:bodyPr anchor="t" anchorCtr="0"/>
          <a:lstStyle>
            <a:lvl1pPr algn="ctr">
              <a:defRPr sz="2800">
                <a:solidFill>
                  <a:schemeClr val="tx1"/>
                </a:solidFill>
              </a:defRPr>
            </a:lvl1pPr>
          </a:lstStyle>
          <a:p>
            <a:r>
              <a:rPr lang="da-DK" noProof="0"/>
              <a:t>Klik for at tilføje citat / intro / </a:t>
            </a:r>
            <a:r>
              <a:rPr lang="da-DK" noProof="0" err="1"/>
              <a:t>outro</a:t>
            </a:r>
            <a:r>
              <a:rPr lang="da-DK" noProof="0"/>
              <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11.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a:t>Klik for at tilføje citat eller tekst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4612" y="5204624"/>
            <a:ext cx="9501187" cy="421200"/>
          </a:xfrm>
        </p:spPr>
        <p:txBody>
          <a:bodyPr anchor="b"/>
          <a:lstStyle>
            <a:lvl1pPr algn="ctr">
              <a:buNone/>
              <a:defRPr sz="1000" b="1">
                <a:latin typeface="+mj-lt"/>
              </a:defRPr>
            </a:lvl1pPr>
          </a:lstStyle>
          <a:p>
            <a:pPr lvl="0"/>
            <a:r>
              <a:rPr lang="da-DK"/>
              <a:t>Citat / intro / </a:t>
            </a:r>
            <a:r>
              <a:rPr lang="da-DK" err="1"/>
              <a:t>outro</a:t>
            </a:r>
            <a:r>
              <a:rPr lang="da-DK"/>
              <a:t> </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Intro/Outro B">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3"/>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11.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
        <p:nvSpPr>
          <p:cNvPr id="5" name="Text Placeholder 10">
            <a:extLst>
              <a:ext uri="{FF2B5EF4-FFF2-40B4-BE49-F238E27FC236}">
                <a16:creationId xmlns:a16="http://schemas.microsoft.com/office/drawing/2014/main" id="{7A7D8195-4FAB-8E30-4EF6-04E701B309B2}"/>
              </a:ext>
            </a:extLst>
          </p:cNvPr>
          <p:cNvSpPr>
            <a:spLocks noGrp="1"/>
          </p:cNvSpPr>
          <p:nvPr>
            <p:ph type="body" sz="quarter" idx="14" hasCustomPrompt="1"/>
          </p:nvPr>
        </p:nvSpPr>
        <p:spPr>
          <a:xfrm>
            <a:off x="1344612" y="5204624"/>
            <a:ext cx="9501187" cy="421200"/>
          </a:xfrm>
        </p:spPr>
        <p:txBody>
          <a:bodyPr anchor="b"/>
          <a:lstStyle>
            <a:lvl1pPr algn="ctr">
              <a:buNone/>
              <a:defRPr sz="1000" b="1">
                <a:latin typeface="+mj-lt"/>
              </a:defRPr>
            </a:lvl1pPr>
          </a:lstStyle>
          <a:p>
            <a:pPr marL="270000" marR="0" lvl="0" indent="-270000" algn="ctr"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da-DK"/>
              <a:t>Citat / intro / </a:t>
            </a:r>
            <a:r>
              <a:rPr lang="da-DK" err="1"/>
              <a:t>outro</a:t>
            </a:r>
            <a:r>
              <a:rPr lang="da-DK"/>
              <a:t>  </a:t>
            </a:r>
          </a:p>
        </p:txBody>
      </p:sp>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Intro/Outro C">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a:t>Tekst</a:t>
            </a:r>
          </a:p>
        </p:txBody>
      </p:sp>
      <p:sp>
        <p:nvSpPr>
          <p:cNvPr id="5" name="Text Placeholder 10">
            <a:extLst>
              <a:ext uri="{FF2B5EF4-FFF2-40B4-BE49-F238E27FC236}">
                <a16:creationId xmlns:a16="http://schemas.microsoft.com/office/drawing/2014/main" id="{4AFADB82-929D-0B3D-451F-F84801AD753B}"/>
              </a:ext>
            </a:extLst>
          </p:cNvPr>
          <p:cNvSpPr>
            <a:spLocks noGrp="1"/>
          </p:cNvSpPr>
          <p:nvPr>
            <p:ph type="body" sz="quarter" idx="14" hasCustomPrompt="1"/>
          </p:nvPr>
        </p:nvSpPr>
        <p:spPr>
          <a:xfrm>
            <a:off x="1344612" y="5204624"/>
            <a:ext cx="9501187" cy="421200"/>
          </a:xfrm>
        </p:spPr>
        <p:txBody>
          <a:bodyPr anchor="b"/>
          <a:lstStyle>
            <a:lvl1pPr algn="ctr">
              <a:buNone/>
              <a:defRPr sz="1000" b="1">
                <a:solidFill>
                  <a:schemeClr val="bg1"/>
                </a:solidFill>
                <a:latin typeface="+mj-lt"/>
              </a:defRPr>
            </a:lvl1pPr>
          </a:lstStyle>
          <a:p>
            <a:pPr lvl="0"/>
            <a:r>
              <a:rPr lang="da-DK"/>
              <a:t>Citat / intro / </a:t>
            </a:r>
            <a:r>
              <a:rPr lang="da-DK" err="1"/>
              <a:t>outro</a:t>
            </a:r>
            <a:endParaRPr lang="da-DK"/>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11.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41BB9019-1ED5-4A9C-B492-6580C4D9CEC7}" type="datetime2">
              <a:rPr lang="da-DK" smtClean="0"/>
              <a:t>11. marts 2026</a:t>
            </a:fld>
            <a:endParaRPr lang="da-DK"/>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450888644"/>
      </p:ext>
    </p:extLst>
  </p:cSld>
  <p:clrMapOvr>
    <a:masterClrMapping/>
  </p:clrMapOvr>
  <p:extLst>
    <p:ext uri="{DCECCB84-F9BA-43D5-87BE-67443E8EF086}">
      <p15:sldGuideLst xmlns:p15="http://schemas.microsoft.com/office/powerpoint/2012/main">
        <p15:guide id="1" orient="horz" pos="505" userDrawn="1">
          <p15:clr>
            <a:srgbClr val="A4A3A4"/>
          </p15:clr>
        </p15:guide>
        <p15:guide id="2" orient="horz" pos="1310"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89D4A92E-7F40-4061-A703-D676480E5126}" type="datetime2">
              <a:rPr lang="da-DK" smtClean="0"/>
              <a:t>11. marts 2026</a:t>
            </a:fld>
            <a:endParaRPr lang="da-DK"/>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D4ACB598-E5D2-4C68-8BB8-1371E9BA38CF}" type="datetime2">
              <a:rPr lang="da-DK" smtClean="0"/>
              <a:t>11. marts 2026</a:t>
            </a:fld>
            <a:endParaRPr lang="da-DK"/>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11. marts 2026</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pic>
        <p:nvPicPr>
          <p:cNvPr id="3" name="Graphic 4">
            <a:extLst>
              <a:ext uri="{FF2B5EF4-FFF2-40B4-BE49-F238E27FC236}">
                <a16:creationId xmlns:a16="http://schemas.microsoft.com/office/drawing/2014/main" id="{A5B7FC89-3367-86BD-2CDA-25C1104F91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
        <p:nvSpPr>
          <p:cNvPr id="4" name="Picture Placeholder 12">
            <a:extLst>
              <a:ext uri="{FF2B5EF4-FFF2-40B4-BE49-F238E27FC236}">
                <a16:creationId xmlns:a16="http://schemas.microsoft.com/office/drawing/2014/main" id="{E2F73ECF-B718-BD27-BDCF-297B9273B3B7}"/>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4" cstate="screen">
              <a:extLst>
                <a:ext uri="{28A0092B-C50C-407E-A947-70E740481C1C}">
                  <a14:useLocalDpi xmlns:a14="http://schemas.microsoft.com/office/drawing/2010/main"/>
                </a:ext>
              </a:extLst>
            </a:blip>
            <a:stretch>
              <a:fillRect/>
            </a:stretch>
          </a:blipFill>
        </p:spPr>
        <p:txBody>
          <a:bodyPr wrap="square" tIns="72000">
            <a:noAutofit/>
          </a:bodyPr>
          <a:lstStyle>
            <a:lvl1pPr algn="ctr">
              <a:buNone/>
              <a:defRPr sz="1200"/>
            </a:lvl1pPr>
          </a:lstStyle>
          <a:p>
            <a:r>
              <a:rPr lang="da-DK"/>
              <a:t>Klik på ikonet for at tilføje billede</a:t>
            </a:r>
          </a:p>
        </p:txBody>
      </p:sp>
    </p:spTree>
    <p:extLst>
      <p:ext uri="{BB962C8B-B14F-4D97-AF65-F5344CB8AC3E}">
        <p14:creationId xmlns:p14="http://schemas.microsoft.com/office/powerpoint/2010/main" val="336452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rgbClr val="FFD7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11. marts 2026</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11. marts 2026</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a:t>Agenda punkt</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a:p>
            <a:pPr lvl="8"/>
            <a:endParaRPr lang="da-DK" noProof="0"/>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06</a:t>
            </a:r>
          </a:p>
          <a:p>
            <a:pPr lvl="6"/>
            <a:r>
              <a:rPr lang="da-DK" noProof="0"/>
              <a:t>07</a:t>
            </a:r>
          </a:p>
          <a:p>
            <a:pPr lvl="7"/>
            <a:r>
              <a:rPr lang="da-DK" noProof="0"/>
              <a:t>08</a:t>
            </a:r>
          </a:p>
          <a:p>
            <a:pPr lvl="8"/>
            <a:r>
              <a:rPr lang="da-DK" noProof="0"/>
              <a:t>09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11. marts 2026</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B">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a:t>Agenda punkt</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a:p>
            <a:pPr lvl="8"/>
            <a:endParaRPr lang="da-DK" noProof="0"/>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06</a:t>
            </a:r>
          </a:p>
          <a:p>
            <a:pPr lvl="6"/>
            <a:r>
              <a:rPr lang="da-DK" noProof="0"/>
              <a:t>07</a:t>
            </a:r>
          </a:p>
          <a:p>
            <a:pPr lvl="7"/>
            <a:r>
              <a:rPr lang="da-DK" noProof="0"/>
              <a:t>08</a:t>
            </a:r>
          </a:p>
          <a:p>
            <a:pPr lvl="8"/>
            <a:r>
              <a:rPr lang="da-DK" noProof="0"/>
              <a:t>09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11. marts 2026</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54563802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A">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11. marts 2026</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B">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11. marts 2026</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2.xml"/><Relationship Id="rId21" Type="http://schemas.openxmlformats.org/officeDocument/2006/relationships/slideLayout" Target="../slideLayouts/slideLayout21.xml"/><Relationship Id="rId34" Type="http://schemas.openxmlformats.org/officeDocument/2006/relationships/tags" Target="../tags/tag7.xml"/><Relationship Id="rId42" Type="http://schemas.openxmlformats.org/officeDocument/2006/relationships/tags" Target="../tags/tag15.xml"/><Relationship Id="rId47" Type="http://schemas.openxmlformats.org/officeDocument/2006/relationships/tags" Target="../tags/tag20.xml"/><Relationship Id="rId50"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2.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5.xml"/><Relationship Id="rId37" Type="http://schemas.openxmlformats.org/officeDocument/2006/relationships/tags" Target="../tags/tag10.xml"/><Relationship Id="rId40" Type="http://schemas.openxmlformats.org/officeDocument/2006/relationships/tags" Target="../tags/tag13.xml"/><Relationship Id="rId45" Type="http://schemas.openxmlformats.org/officeDocument/2006/relationships/tags" Target="../tags/tag1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36" Type="http://schemas.openxmlformats.org/officeDocument/2006/relationships/tags" Target="../tags/tag9.xml"/><Relationship Id="rId49" Type="http://schemas.openxmlformats.org/officeDocument/2006/relationships/tags" Target="../tags/tag2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4.xml"/><Relationship Id="rId44" Type="http://schemas.openxmlformats.org/officeDocument/2006/relationships/tags" Target="../tags/tag17.xml"/><Relationship Id="rId52"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3.xml"/><Relationship Id="rId35" Type="http://schemas.openxmlformats.org/officeDocument/2006/relationships/tags" Target="../tags/tag8.xml"/><Relationship Id="rId43" Type="http://schemas.openxmlformats.org/officeDocument/2006/relationships/tags" Target="../tags/tag16.xml"/><Relationship Id="rId48" Type="http://schemas.openxmlformats.org/officeDocument/2006/relationships/tags" Target="../tags/tag21.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6.xml"/><Relationship Id="rId38" Type="http://schemas.openxmlformats.org/officeDocument/2006/relationships/tags" Target="../tags/tag11.xml"/><Relationship Id="rId46" Type="http://schemas.openxmlformats.org/officeDocument/2006/relationships/tags" Target="../tags/tag19.xml"/><Relationship Id="rId20" Type="http://schemas.openxmlformats.org/officeDocument/2006/relationships/slideLayout" Target="../slideLayouts/slideLayout20.xml"/><Relationship Id="rId41"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7526700" cy="4057200"/>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4400"/>
          </a:xfrm>
          <a:prstGeom prst="rect">
            <a:avLst/>
          </a:prstGeom>
        </p:spPr>
        <p:txBody>
          <a:bodyPr vert="horz" lIns="0" tIns="0" rIns="0" bIns="0" rtlCol="0" anchor="t" anchorCtr="0">
            <a:noAutofit/>
          </a:bodyPr>
          <a:lstStyle/>
          <a:p>
            <a:r>
              <a:rPr lang="da-DK"/>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CB606CCD-CC4E-47DA-A095-139436D9729C}" type="datetime2">
              <a:rPr lang="da-DK" smtClean="0"/>
              <a:t>11. marts 2026</a:t>
            </a:fld>
            <a:endParaRPr lang="da-DK">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28"/>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29"/>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30"/>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31"/>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32"/>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33"/>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34"/>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35"/>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36"/>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37"/>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38"/>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39"/>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40"/>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41"/>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42"/>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43"/>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44"/>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45"/>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46"/>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47"/>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48"/>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49"/>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50"/>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79" r:id="rId3"/>
    <p:sldLayoutId id="2147483764" r:id="rId4"/>
    <p:sldLayoutId id="2147483765" r:id="rId5"/>
    <p:sldLayoutId id="2147483737" r:id="rId6"/>
    <p:sldLayoutId id="2147483782" r:id="rId7"/>
    <p:sldLayoutId id="2147483767" r:id="rId8"/>
    <p:sldLayoutId id="2147483731" r:id="rId9"/>
    <p:sldLayoutId id="2147483732" r:id="rId10"/>
    <p:sldLayoutId id="2147483768" r:id="rId11"/>
    <p:sldLayoutId id="2147483769" r:id="rId12"/>
    <p:sldLayoutId id="2147483770" r:id="rId13"/>
    <p:sldLayoutId id="2147483771" r:id="rId14"/>
    <p:sldLayoutId id="2147483778" r:id="rId15"/>
    <p:sldLayoutId id="2147483772" r:id="rId16"/>
    <p:sldLayoutId id="2147483773" r:id="rId17"/>
    <p:sldLayoutId id="2147483780" r:id="rId18"/>
    <p:sldLayoutId id="2147483781" r:id="rId19"/>
    <p:sldLayoutId id="2147483775" r:id="rId20"/>
    <p:sldLayoutId id="2147483776" r:id="rId21"/>
    <p:sldLayoutId id="2147483777" r:id="rId22"/>
    <p:sldLayoutId id="2147483743" r:id="rId23"/>
    <p:sldLayoutId id="2147483744" r:id="rId24"/>
    <p:sldLayoutId id="2147483759" r:id="rId25"/>
    <p:sldLayoutId id="2147483753" r:id="rId26"/>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600"/>
        </a:spcBef>
        <a:spcAft>
          <a:spcPts val="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300"/>
        </a:spcBef>
        <a:spcAft>
          <a:spcPts val="30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A4A3A4"/>
          </p15:clr>
        </p15:guide>
        <p15:guide id="2" pos="4347" userDrawn="1">
          <p15:clr>
            <a:srgbClr val="A4A3A4"/>
          </p15:clr>
        </p15:guide>
        <p15:guide id="3" orient="horz" pos="226" userDrawn="1">
          <p15:clr>
            <a:srgbClr val="F26B43"/>
          </p15:clr>
        </p15:guide>
        <p15:guide id="4" orient="horz" pos="4093" userDrawn="1">
          <p15:clr>
            <a:srgbClr val="F26B43"/>
          </p15:clr>
        </p15:guide>
        <p15:guide id="5" pos="6437" userDrawn="1">
          <p15:clr>
            <a:srgbClr val="A4A3A4"/>
          </p15:clr>
        </p15:guide>
        <p15:guide id="6" pos="6832" userDrawn="1">
          <p15:clr>
            <a:srgbClr val="A4A3A4"/>
          </p15:clr>
        </p15:guide>
        <p15:guide id="7" pos="2090" userDrawn="1">
          <p15:clr>
            <a:srgbClr val="A4A3A4"/>
          </p15:clr>
        </p15:guide>
        <p15:guide id="8" pos="2484" userDrawn="1">
          <p15:clr>
            <a:srgbClr val="A4A3A4"/>
          </p15:clr>
        </p15:guide>
        <p15:guide id="9" pos="847" userDrawn="1">
          <p15:clr>
            <a:srgbClr val="A4A3A4"/>
          </p15:clr>
        </p15:guide>
        <p15:guide id="10" pos="1242" userDrawn="1">
          <p15:clr>
            <a:srgbClr val="A4A3A4"/>
          </p15:clr>
        </p15:guide>
        <p15:guide id="11" pos="2711" userDrawn="1">
          <p15:clr>
            <a:srgbClr val="A4A3A4"/>
          </p15:clr>
        </p15:guide>
        <p15:guide id="12" pos="3105" userDrawn="1">
          <p15:clr>
            <a:srgbClr val="A4A3A4"/>
          </p15:clr>
        </p15:guide>
        <p15:guide id="13" pos="5195" userDrawn="1">
          <p15:clr>
            <a:srgbClr val="A4A3A4"/>
          </p15:clr>
        </p15:guide>
        <p15:guide id="14" pos="5589" userDrawn="1">
          <p15:clr>
            <a:srgbClr val="A4A3A4"/>
          </p15:clr>
        </p15:guide>
        <p15:guide id="15" pos="3332" userDrawn="1">
          <p15:clr>
            <a:srgbClr val="A4A3A4"/>
          </p15:clr>
        </p15:guide>
        <p15:guide id="16" pos="4574" userDrawn="1">
          <p15:clr>
            <a:srgbClr val="A4A3A4"/>
          </p15:clr>
        </p15:guide>
        <p15:guide id="17" pos="4968" userDrawn="1">
          <p15:clr>
            <a:srgbClr val="A4A3A4"/>
          </p15:clr>
        </p15:guide>
        <p15:guide id="18" pos="5816" userDrawn="1">
          <p15:clr>
            <a:srgbClr val="A4A3A4"/>
          </p15:clr>
        </p15:guide>
        <p15:guide id="19" pos="6211" userDrawn="1">
          <p15:clr>
            <a:srgbClr val="A4A3A4"/>
          </p15:clr>
        </p15:guide>
        <p15:guide id="20" pos="3726" userDrawn="1">
          <p15:clr>
            <a:srgbClr val="A4A3A4"/>
          </p15:clr>
        </p15:guide>
        <p15:guide id="21" pos="1468" userDrawn="1">
          <p15:clr>
            <a:srgbClr val="A4A3A4"/>
          </p15:clr>
        </p15:guide>
        <p15:guide id="22" pos="1863" userDrawn="1">
          <p15:clr>
            <a:srgbClr val="A4A3A4"/>
          </p15:clr>
        </p15:guide>
        <p15:guide id="23" pos="7058" userDrawn="1">
          <p15:clr>
            <a:srgbClr val="A4A3A4"/>
          </p15:clr>
        </p15:guide>
        <p15:guide id="24" pos="226" userDrawn="1">
          <p15:clr>
            <a:srgbClr val="F26B43"/>
          </p15:clr>
        </p15:guide>
        <p15:guide id="25" pos="621" userDrawn="1">
          <p15:clr>
            <a:srgbClr val="A4A3A4"/>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74DF-6A0F-BEA5-9179-1AD8C76D3646}"/>
              </a:ext>
            </a:extLst>
          </p:cNvPr>
          <p:cNvSpPr>
            <a:spLocks noGrp="1"/>
          </p:cNvSpPr>
          <p:nvPr>
            <p:ph type="ctrTitle"/>
          </p:nvPr>
        </p:nvSpPr>
        <p:spPr/>
        <p:txBody>
          <a:bodyPr/>
          <a:lstStyle/>
          <a:p>
            <a:r>
              <a:rPr lang="da-DK"/>
              <a:t>OK26 - Kommuner </a:t>
            </a:r>
            <a:br>
              <a:rPr lang="da-DK"/>
            </a:br>
            <a:br>
              <a:rPr lang="da-DK"/>
            </a:br>
            <a:endParaRPr lang="da-DK"/>
          </a:p>
        </p:txBody>
      </p:sp>
      <p:sp>
        <p:nvSpPr>
          <p:cNvPr id="107" name="Date Placeholder 106">
            <a:extLst>
              <a:ext uri="{FF2B5EF4-FFF2-40B4-BE49-F238E27FC236}">
                <a16:creationId xmlns:a16="http://schemas.microsoft.com/office/drawing/2014/main" id="{A0778C2C-7DA9-4D1D-8B09-DD9209E8C95D}"/>
              </a:ext>
            </a:extLst>
          </p:cNvPr>
          <p:cNvSpPr>
            <a:spLocks noGrp="1"/>
          </p:cNvSpPr>
          <p:nvPr>
            <p:ph type="dt" sz="half" idx="10"/>
          </p:nvPr>
        </p:nvSpPr>
        <p:spPr/>
        <p:txBody>
          <a:bodyPr/>
          <a:lstStyle/>
          <a:p>
            <a:fld id="{5E7F469A-D844-4687-9D05-1C2BCF471069}" type="datetime2">
              <a:rPr lang="da-DK" smtClean="0"/>
              <a:pPr/>
              <a:t>11. marts 2026</a:t>
            </a:fld>
            <a:endParaRPr lang="da-DK"/>
          </a:p>
        </p:txBody>
      </p:sp>
      <p:sp>
        <p:nvSpPr>
          <p:cNvPr id="108" name="Footer Placeholder 107">
            <a:extLst>
              <a:ext uri="{FF2B5EF4-FFF2-40B4-BE49-F238E27FC236}">
                <a16:creationId xmlns:a16="http://schemas.microsoft.com/office/drawing/2014/main" id="{60BC917B-A4FC-461D-BFE3-020CCA777809}"/>
              </a:ext>
            </a:extLst>
          </p:cNvPr>
          <p:cNvSpPr>
            <a:spLocks noGrp="1"/>
          </p:cNvSpPr>
          <p:nvPr>
            <p:ph type="ftr" sz="quarter" idx="11"/>
          </p:nvPr>
        </p:nvSpPr>
        <p:spPr/>
        <p:txBody>
          <a:bodyPr/>
          <a:lstStyle/>
          <a:p>
            <a:endParaRPr lang="da-DK"/>
          </a:p>
        </p:txBody>
      </p:sp>
      <p:sp>
        <p:nvSpPr>
          <p:cNvPr id="109" name="Slide Number Placeholder 108">
            <a:extLst>
              <a:ext uri="{FF2B5EF4-FFF2-40B4-BE49-F238E27FC236}">
                <a16:creationId xmlns:a16="http://schemas.microsoft.com/office/drawing/2014/main" id="{01EE4C6D-03A7-41DD-A59A-2774E9479125}"/>
              </a:ext>
            </a:extLst>
          </p:cNvPr>
          <p:cNvSpPr>
            <a:spLocks noGrp="1"/>
          </p:cNvSpPr>
          <p:nvPr>
            <p:ph type="sldNum" sz="quarter" idx="12"/>
          </p:nvPr>
        </p:nvSpPr>
        <p:spPr/>
        <p:txBody>
          <a:bodyPr/>
          <a:lstStyle/>
          <a:p>
            <a:fld id="{23AA811B-2EBD-4900-905E-5BE206449611}" type="slidenum">
              <a:rPr lang="da-DK" smtClean="0"/>
              <a:pPr/>
              <a:t>1</a:t>
            </a:fld>
            <a:endParaRPr lang="da-DK"/>
          </a:p>
        </p:txBody>
      </p:sp>
    </p:spTree>
    <p:extLst>
      <p:ext uri="{BB962C8B-B14F-4D97-AF65-F5344CB8AC3E}">
        <p14:creationId xmlns:p14="http://schemas.microsoft.com/office/powerpoint/2010/main" val="236458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11F69-F006-BEDF-6C2D-CEAD71153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83AC-651A-9064-CC6E-9DFC54040F11}"/>
              </a:ext>
            </a:extLst>
          </p:cNvPr>
          <p:cNvSpPr>
            <a:spLocks noGrp="1"/>
          </p:cNvSpPr>
          <p:nvPr>
            <p:ph type="title"/>
          </p:nvPr>
        </p:nvSpPr>
        <p:spPr/>
        <p:txBody>
          <a:bodyPr/>
          <a:lstStyle/>
          <a:p>
            <a:r>
              <a:rPr lang="da-DK"/>
              <a:t>3-årig aftale - kommunerne</a:t>
            </a:r>
            <a:endParaRPr lang="en-DK"/>
          </a:p>
        </p:txBody>
      </p:sp>
      <p:sp>
        <p:nvSpPr>
          <p:cNvPr id="9" name="Pladsholder til indhold 8">
            <a:extLst>
              <a:ext uri="{FF2B5EF4-FFF2-40B4-BE49-F238E27FC236}">
                <a16:creationId xmlns:a16="http://schemas.microsoft.com/office/drawing/2014/main" id="{88159518-0346-D35C-F667-AD37E1E7ACF4}"/>
              </a:ext>
            </a:extLst>
          </p:cNvPr>
          <p:cNvSpPr>
            <a:spLocks noGrp="1"/>
          </p:cNvSpPr>
          <p:nvPr>
            <p:ph idx="1"/>
          </p:nvPr>
        </p:nvSpPr>
        <p:spPr>
          <a:xfrm>
            <a:off x="359999" y="2219346"/>
            <a:ext cx="4303669" cy="2209260"/>
          </a:xfrm>
        </p:spPr>
        <p:txBody>
          <a:bodyPr vert="horz" lIns="0" tIns="0" rIns="0" bIns="0" rtlCol="0" anchor="t">
            <a:noAutofit/>
          </a:bodyPr>
          <a:lstStyle/>
          <a:p>
            <a:pPr marL="269875" indent="-269875"/>
            <a:r>
              <a:rPr lang="da-DK"/>
              <a:t>Ramme på 9,09 %</a:t>
            </a:r>
          </a:p>
          <a:p>
            <a:pPr marL="269875" indent="-269875"/>
            <a:r>
              <a:rPr lang="da-DK"/>
              <a:t>Generelle lønstigninger på 6,27 %</a:t>
            </a:r>
          </a:p>
          <a:p>
            <a:pPr marL="269875" indent="-269875"/>
            <a:r>
              <a:rPr lang="da-DK"/>
              <a:t>Organisationsmidler: fritvalgsordning</a:t>
            </a:r>
          </a:p>
          <a:p>
            <a:pPr marL="269875" indent="-269875"/>
            <a:r>
              <a:rPr lang="da-DK"/>
              <a:t>Øvrige formål: barsel og barn syg</a:t>
            </a:r>
          </a:p>
          <a:p>
            <a:pPr marL="269875" indent="-269875"/>
            <a:r>
              <a:rPr lang="da-DK"/>
              <a:t>Reststigning: lønstigninger lokalt (anciennitetsstigninger og lokalt forhandlede tillæg)</a:t>
            </a:r>
          </a:p>
        </p:txBody>
      </p:sp>
      <p:sp>
        <p:nvSpPr>
          <p:cNvPr id="4" name="Date Placeholder 3">
            <a:extLst>
              <a:ext uri="{FF2B5EF4-FFF2-40B4-BE49-F238E27FC236}">
                <a16:creationId xmlns:a16="http://schemas.microsoft.com/office/drawing/2014/main" id="{6379277D-28D7-EC8D-2723-975EB9268FE4}"/>
              </a:ext>
            </a:extLst>
          </p:cNvPr>
          <p:cNvSpPr>
            <a:spLocks noGrp="1"/>
          </p:cNvSpPr>
          <p:nvPr>
            <p:ph type="dt" sz="half" idx="10"/>
          </p:nvPr>
        </p:nvSpPr>
        <p:spPr/>
        <p:txBody>
          <a:bodyPr/>
          <a:lstStyle/>
          <a:p>
            <a:fld id="{5FD21904-C89F-4B1E-B91F-279FFCECB770}" type="datetime2">
              <a:rPr lang="da-DK" smtClean="0"/>
              <a:pPr/>
              <a:t>11. marts 2026</a:t>
            </a:fld>
            <a:endParaRPr lang="da-DK"/>
          </a:p>
        </p:txBody>
      </p:sp>
      <p:sp>
        <p:nvSpPr>
          <p:cNvPr id="5" name="Footer Placeholder 4">
            <a:extLst>
              <a:ext uri="{FF2B5EF4-FFF2-40B4-BE49-F238E27FC236}">
                <a16:creationId xmlns:a16="http://schemas.microsoft.com/office/drawing/2014/main" id="{D1385A98-91B3-8F5C-02C4-1FECCEFCC21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72A9C30-B93D-BDD2-C3CC-C773F970DE0F}"/>
              </a:ext>
            </a:extLst>
          </p:cNvPr>
          <p:cNvSpPr>
            <a:spLocks noGrp="1"/>
          </p:cNvSpPr>
          <p:nvPr>
            <p:ph type="sldNum" sz="quarter" idx="12"/>
          </p:nvPr>
        </p:nvSpPr>
        <p:spPr/>
        <p:txBody>
          <a:bodyPr/>
          <a:lstStyle/>
          <a:p>
            <a:fld id="{23AA811B-2EBD-4900-905E-5BE206449611}" type="slidenum">
              <a:rPr lang="da-DK" smtClean="0"/>
              <a:pPr/>
              <a:t>2</a:t>
            </a:fld>
            <a:endParaRPr lang="da-DK"/>
          </a:p>
        </p:txBody>
      </p:sp>
      <p:pic>
        <p:nvPicPr>
          <p:cNvPr id="10" name="Pladsholder til indhold 9" descr="Et billede, der indeholder tekst, skærmbillede, nummer/tal, Font/skrifttype&#10;&#10;AI-genereret indhold kan være ukorrekt.">
            <a:extLst>
              <a:ext uri="{FF2B5EF4-FFF2-40B4-BE49-F238E27FC236}">
                <a16:creationId xmlns:a16="http://schemas.microsoft.com/office/drawing/2014/main" id="{78C812CC-89C6-9E4A-3EAB-052B6B97A59E}"/>
              </a:ext>
            </a:extLst>
          </p:cNvPr>
          <p:cNvPicPr>
            <a:picLocks noGrp="1" noChangeAspect="1"/>
          </p:cNvPicPr>
          <p:nvPr>
            <p:ph sz="quarter" idx="14"/>
          </p:nvPr>
        </p:nvPicPr>
        <p:blipFill>
          <a:blip r:embed="rId3"/>
          <a:stretch>
            <a:fillRect/>
          </a:stretch>
        </p:blipFill>
        <p:spPr>
          <a:xfrm>
            <a:off x="4951509" y="2154011"/>
            <a:ext cx="6987886" cy="2555811"/>
          </a:xfrm>
          <a:prstGeom prst="rect">
            <a:avLst/>
          </a:prstGeom>
        </p:spPr>
      </p:pic>
    </p:spTree>
    <p:extLst>
      <p:ext uri="{BB962C8B-B14F-4D97-AF65-F5344CB8AC3E}">
        <p14:creationId xmlns:p14="http://schemas.microsoft.com/office/powerpoint/2010/main" val="18548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2EC83-6DB0-561E-085B-98CB1978C008}"/>
              </a:ext>
            </a:extLst>
          </p:cNvPr>
          <p:cNvSpPr>
            <a:spLocks noGrp="1"/>
          </p:cNvSpPr>
          <p:nvPr>
            <p:ph type="title"/>
          </p:nvPr>
        </p:nvSpPr>
        <p:spPr>
          <a:xfrm>
            <a:off x="360000" y="802800"/>
            <a:ext cx="11473200" cy="913453"/>
          </a:xfrm>
        </p:spPr>
        <p:txBody>
          <a:bodyPr/>
          <a:lstStyle/>
          <a:p>
            <a:r>
              <a:rPr lang="en-US">
                <a:latin typeface="DM PowerPt"/>
              </a:rPr>
              <a:t>Frit </a:t>
            </a:r>
            <a:r>
              <a:rPr lang="en-US" err="1">
                <a:latin typeface="DM PowerPt"/>
              </a:rPr>
              <a:t>valg</a:t>
            </a:r>
            <a:r>
              <a:rPr lang="en-US">
                <a:latin typeface="DM PowerPt"/>
              </a:rPr>
              <a:t> </a:t>
            </a:r>
            <a:r>
              <a:rPr lang="en-US" err="1">
                <a:latin typeface="DM PowerPt"/>
              </a:rPr>
              <a:t>og</a:t>
            </a:r>
            <a:r>
              <a:rPr lang="en-US">
                <a:latin typeface="DM PowerPt"/>
              </a:rPr>
              <a:t> </a:t>
            </a:r>
            <a:r>
              <a:rPr lang="en-US" err="1">
                <a:latin typeface="DM PowerPt"/>
              </a:rPr>
              <a:t>fleksibilitet</a:t>
            </a:r>
          </a:p>
        </p:txBody>
      </p:sp>
      <p:sp>
        <p:nvSpPr>
          <p:cNvPr id="3" name="Content Placeholder 2">
            <a:extLst>
              <a:ext uri="{FF2B5EF4-FFF2-40B4-BE49-F238E27FC236}">
                <a16:creationId xmlns:a16="http://schemas.microsoft.com/office/drawing/2014/main" id="{A2627987-9282-EB15-FE59-56C11DA950B3}"/>
              </a:ext>
            </a:extLst>
          </p:cNvPr>
          <p:cNvSpPr>
            <a:spLocks noGrp="1"/>
          </p:cNvSpPr>
          <p:nvPr>
            <p:ph idx="1"/>
          </p:nvPr>
        </p:nvSpPr>
        <p:spPr>
          <a:xfrm>
            <a:off x="359998" y="1709827"/>
            <a:ext cx="8028016" cy="4737680"/>
          </a:xfrm>
        </p:spPr>
        <p:txBody>
          <a:bodyPr vert="horz" lIns="0" tIns="0" rIns="0" bIns="0" rtlCol="0" anchor="t">
            <a:noAutofit/>
          </a:bodyPr>
          <a:lstStyle/>
          <a:p>
            <a:pPr marL="269875" indent="-269875"/>
            <a:r>
              <a:rPr lang="da-DK"/>
              <a:t>Ordningen træder i kraft den 1. januar 2028</a:t>
            </a:r>
          </a:p>
          <a:p>
            <a:pPr marL="269875" indent="-269875"/>
            <a:r>
              <a:rPr lang="da-DK" err="1"/>
              <a:t>Fritvalgsordningen</a:t>
            </a:r>
            <a:r>
              <a:rPr lang="da-DK"/>
              <a:t> består af en fritvalgslønkonto og tilknyttede frihedsrettigheder</a:t>
            </a:r>
            <a:endParaRPr lang="en-US"/>
          </a:p>
          <a:p>
            <a:pPr marL="269875" indent="-269875"/>
            <a:r>
              <a:rPr lang="da-DK"/>
              <a:t>Midlerne i </a:t>
            </a:r>
            <a:r>
              <a:rPr lang="da-DK" err="1"/>
              <a:t>fritvalgslønkontoen</a:t>
            </a:r>
            <a:r>
              <a:rPr lang="da-DK"/>
              <a:t> kommer fra ferietillæg (2,42%), 6. ferieuge (2,35%), seniorbonus (0,94 - 1,88% afhængigt af den ansattes alder) og nye midler (2,33%) </a:t>
            </a:r>
          </a:p>
          <a:p>
            <a:pPr marL="269875" indent="-269875"/>
            <a:r>
              <a:rPr lang="da-DK">
                <a:solidFill>
                  <a:srgbClr val="222222"/>
                </a:solidFill>
                <a:ea typeface="+mn-lt"/>
                <a:cs typeface="+mn-lt"/>
              </a:rPr>
              <a:t>Den ansatte kan vælge:</a:t>
            </a:r>
            <a:endParaRPr lang="da-DK"/>
          </a:p>
          <a:p>
            <a:pPr marL="555625" lvl="1" indent="-285750">
              <a:buFont typeface="Courier New" panose="020B0604020202020204" pitchFamily="34" charset="0"/>
              <a:buChar char="o"/>
            </a:pPr>
            <a:r>
              <a:rPr lang="da-DK">
                <a:solidFill>
                  <a:srgbClr val="222222"/>
                </a:solidFill>
                <a:ea typeface="+mn-lt"/>
                <a:cs typeface="+mn-lt"/>
              </a:rPr>
              <a:t>at få de månedlige </a:t>
            </a:r>
            <a:r>
              <a:rPr lang="da-DK" err="1">
                <a:solidFill>
                  <a:srgbClr val="222222"/>
                </a:solidFill>
                <a:ea typeface="+mn-lt"/>
                <a:cs typeface="+mn-lt"/>
              </a:rPr>
              <a:t>fritvalgsbidrag</a:t>
            </a:r>
            <a:r>
              <a:rPr lang="da-DK">
                <a:solidFill>
                  <a:srgbClr val="222222"/>
                </a:solidFill>
                <a:ea typeface="+mn-lt"/>
                <a:cs typeface="+mn-lt"/>
              </a:rPr>
              <a:t> udbetalt som løn og/eller indbetalt som pensionsbidrag. Valget skal ske inden 1. oktober.</a:t>
            </a:r>
            <a:endParaRPr lang="da-DK"/>
          </a:p>
          <a:p>
            <a:pPr marL="555625" lvl="1" indent="-285750">
              <a:buFont typeface="Courier New" panose="020B0604020202020204" pitchFamily="34" charset="0"/>
              <a:buChar char="o"/>
            </a:pPr>
            <a:r>
              <a:rPr lang="da-DK">
                <a:solidFill>
                  <a:srgbClr val="222222"/>
                </a:solidFill>
                <a:ea typeface="+mn-lt"/>
                <a:cs typeface="+mn-lt"/>
              </a:rPr>
              <a:t>at få udbetalt et valgfrit beløb fra </a:t>
            </a:r>
            <a:r>
              <a:rPr lang="da-DK" err="1">
                <a:solidFill>
                  <a:srgbClr val="222222"/>
                </a:solidFill>
                <a:ea typeface="+mn-lt"/>
                <a:cs typeface="+mn-lt"/>
              </a:rPr>
              <a:t>fritvalgslønkontoen</a:t>
            </a:r>
            <a:r>
              <a:rPr lang="da-DK">
                <a:solidFill>
                  <a:srgbClr val="222222"/>
                </a:solidFill>
                <a:ea typeface="+mn-lt"/>
                <a:cs typeface="+mn-lt"/>
              </a:rPr>
              <a:t>, fx i forbindelse med afholdelse af en fridag.</a:t>
            </a:r>
            <a:endParaRPr lang="da-DK"/>
          </a:p>
          <a:p>
            <a:pPr marL="555625" lvl="1" indent="-285750">
              <a:buFont typeface="Courier New,monospace" panose="020B0604020202020204" pitchFamily="34" charset="0"/>
              <a:buChar char="o"/>
            </a:pPr>
            <a:r>
              <a:rPr lang="da-DK">
                <a:solidFill>
                  <a:srgbClr val="222222"/>
                </a:solidFill>
              </a:rPr>
              <a:t>at få den del af pensionsbidraget, som overstiger 15%, indbetalt på fritvalgslønkontoen.</a:t>
            </a:r>
            <a:endParaRPr lang="da-DK">
              <a:solidFill>
                <a:srgbClr val="000000"/>
              </a:solidFill>
            </a:endParaRPr>
          </a:p>
          <a:p>
            <a:pPr marL="269875" indent="-269875"/>
            <a:r>
              <a:rPr lang="da-DK"/>
              <a:t>Hvis der står midler på </a:t>
            </a:r>
            <a:r>
              <a:rPr lang="da-DK" err="1"/>
              <a:t>fritvalgslønkontoen</a:t>
            </a:r>
            <a:r>
              <a:rPr lang="da-DK"/>
              <a:t> ved </a:t>
            </a:r>
            <a:r>
              <a:rPr lang="da-DK" err="1"/>
              <a:t>fritvalgperiodens</a:t>
            </a:r>
            <a:r>
              <a:rPr lang="da-DK"/>
              <a:t> udløb, udbetales de.</a:t>
            </a:r>
          </a:p>
          <a:p>
            <a:pPr marL="269875" indent="-269875"/>
            <a:r>
              <a:rPr lang="da-DK"/>
              <a:t>Ved fratræden udbetales ubrugte midler.</a:t>
            </a:r>
          </a:p>
          <a:p>
            <a:endParaRPr lang="da-DK"/>
          </a:p>
          <a:p>
            <a:endParaRPr lang="en-DK"/>
          </a:p>
        </p:txBody>
      </p:sp>
      <p:sp>
        <p:nvSpPr>
          <p:cNvPr id="4" name="Date Placeholder 3">
            <a:extLst>
              <a:ext uri="{FF2B5EF4-FFF2-40B4-BE49-F238E27FC236}">
                <a16:creationId xmlns:a16="http://schemas.microsoft.com/office/drawing/2014/main" id="{2FE6F4D2-D2B4-479C-826F-495FB4B6B0A7}"/>
              </a:ext>
            </a:extLst>
          </p:cNvPr>
          <p:cNvSpPr>
            <a:spLocks noGrp="1"/>
          </p:cNvSpPr>
          <p:nvPr>
            <p:ph type="dt" sz="half" idx="10"/>
          </p:nvPr>
        </p:nvSpPr>
        <p:spPr/>
        <p:txBody>
          <a:bodyPr/>
          <a:lstStyle/>
          <a:p>
            <a:fld id="{5FD21904-C89F-4B1E-B91F-279FFCECB770}" type="datetime2">
              <a:rPr lang="da-DK" smtClean="0"/>
              <a:pPr/>
              <a:t>11. marts 2026</a:t>
            </a:fld>
            <a:endParaRPr lang="da-DK"/>
          </a:p>
        </p:txBody>
      </p:sp>
      <p:sp>
        <p:nvSpPr>
          <p:cNvPr id="5" name="Footer Placeholder 4">
            <a:extLst>
              <a:ext uri="{FF2B5EF4-FFF2-40B4-BE49-F238E27FC236}">
                <a16:creationId xmlns:a16="http://schemas.microsoft.com/office/drawing/2014/main" id="{77B7BF2E-2120-4481-B07F-0E575E1D0DF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A101B70-0C96-458B-B055-C4D1692C96E3}"/>
              </a:ext>
            </a:extLst>
          </p:cNvPr>
          <p:cNvSpPr>
            <a:spLocks noGrp="1"/>
          </p:cNvSpPr>
          <p:nvPr>
            <p:ph type="sldNum" sz="quarter" idx="12"/>
          </p:nvPr>
        </p:nvSpPr>
        <p:spPr/>
        <p:txBody>
          <a:bodyPr/>
          <a:lstStyle/>
          <a:p>
            <a:fld id="{23AA811B-2EBD-4900-905E-5BE206449611}" type="slidenum">
              <a:rPr lang="da-DK" smtClean="0"/>
              <a:pPr/>
              <a:t>3</a:t>
            </a:fld>
            <a:endParaRPr lang="da-DK"/>
          </a:p>
        </p:txBody>
      </p:sp>
      <p:pic>
        <p:nvPicPr>
          <p:cNvPr id="15" name="Pladsholder til billede 14" descr="Et billede, der indeholder skitse, Stregtegning, clipart, illustration/afbildning&#10;&#10;AI-genereret indhold kan være ukorrekt.">
            <a:extLst>
              <a:ext uri="{FF2B5EF4-FFF2-40B4-BE49-F238E27FC236}">
                <a16:creationId xmlns:a16="http://schemas.microsoft.com/office/drawing/2014/main" id="{22A86352-B8A7-1381-8F4C-CC9149290C7D}"/>
              </a:ext>
            </a:extLst>
          </p:cNvPr>
          <p:cNvPicPr>
            <a:picLocks noGrp="1" noChangeAspect="1"/>
          </p:cNvPicPr>
          <p:nvPr>
            <p:ph type="pic" sz="quarter" idx="14"/>
          </p:nvPr>
        </p:nvPicPr>
        <p:blipFill>
          <a:blip r:embed="rId3"/>
          <a:srcRect l="5817" r="5817"/>
          <a:stretch/>
        </p:blipFill>
        <p:spPr>
          <a:xfrm>
            <a:off x="8405662" y="2047121"/>
            <a:ext cx="3556318" cy="4052887"/>
          </a:xfrm>
          <a:prstGeom prst="rect">
            <a:avLst/>
          </a:prstGeom>
          <a:solidFill>
            <a:srgbClr val="FFFFFF">
              <a:lumMod val="95000"/>
            </a:srgbClr>
          </a:solidFill>
        </p:spPr>
      </p:pic>
    </p:spTree>
    <p:extLst>
      <p:ext uri="{BB962C8B-B14F-4D97-AF65-F5344CB8AC3E}">
        <p14:creationId xmlns:p14="http://schemas.microsoft.com/office/powerpoint/2010/main" val="64014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E61E3-3526-EDFC-9642-1C78FB2FD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C141B-7DC2-FBEC-D2BA-37AE33935303}"/>
              </a:ext>
            </a:extLst>
          </p:cNvPr>
          <p:cNvSpPr>
            <a:spLocks noGrp="1"/>
          </p:cNvSpPr>
          <p:nvPr>
            <p:ph type="title"/>
          </p:nvPr>
        </p:nvSpPr>
        <p:spPr/>
        <p:txBody>
          <a:bodyPr/>
          <a:lstStyle/>
          <a:p>
            <a:r>
              <a:rPr lang="en-US" err="1"/>
              <a:t>Frihedsrettigheder</a:t>
            </a:r>
          </a:p>
        </p:txBody>
      </p:sp>
      <p:sp>
        <p:nvSpPr>
          <p:cNvPr id="9" name="Pladsholder til indhold 8">
            <a:extLst>
              <a:ext uri="{FF2B5EF4-FFF2-40B4-BE49-F238E27FC236}">
                <a16:creationId xmlns:a16="http://schemas.microsoft.com/office/drawing/2014/main" id="{1E405666-6612-49F1-E014-1A4935349214}"/>
              </a:ext>
            </a:extLst>
          </p:cNvPr>
          <p:cNvSpPr>
            <a:spLocks noGrp="1"/>
          </p:cNvSpPr>
          <p:nvPr>
            <p:ph idx="1"/>
          </p:nvPr>
        </p:nvSpPr>
        <p:spPr>
          <a:xfrm>
            <a:off x="359998" y="1440000"/>
            <a:ext cx="6427817" cy="4477455"/>
          </a:xfrm>
        </p:spPr>
        <p:txBody>
          <a:bodyPr vert="horz" lIns="0" tIns="0" rIns="0" bIns="0" rtlCol="0" anchor="t">
            <a:noAutofit/>
          </a:bodyPr>
          <a:lstStyle/>
          <a:p>
            <a:pPr marL="269875" indent="-269875"/>
            <a:r>
              <a:rPr lang="da-DK"/>
              <a:t>Fridage:</a:t>
            </a:r>
          </a:p>
          <a:p>
            <a:pPr marL="539750" lvl="1" indent="-269875"/>
            <a:r>
              <a:rPr lang="da-DK"/>
              <a:t>Alle ansatte har ret til at holde 5 fridage uden løn med mulighed for at vælge udbetaling fra </a:t>
            </a:r>
            <a:r>
              <a:rPr lang="da-DK" err="1"/>
              <a:t>fritvalgskontoen</a:t>
            </a:r>
            <a:r>
              <a:rPr lang="da-DK"/>
              <a:t>. </a:t>
            </a:r>
            <a:endParaRPr lang="en-US"/>
          </a:p>
          <a:p>
            <a:pPr marL="539750" lvl="1" indent="-269875"/>
            <a:r>
              <a:rPr lang="da-DK"/>
              <a:t>Fridagene erstatter den nuværende 6. ferieuge.</a:t>
            </a:r>
            <a:endParaRPr lang="en-US"/>
          </a:p>
          <a:p>
            <a:pPr marL="269875" lvl="1" indent="0">
              <a:buNone/>
            </a:pPr>
            <a:endParaRPr lang="da-DK"/>
          </a:p>
          <a:p>
            <a:pPr marL="269875" indent="-269875"/>
            <a:r>
              <a:rPr lang="da-DK"/>
              <a:t>Fritvalgsdag:</a:t>
            </a:r>
          </a:p>
          <a:p>
            <a:pPr marL="539750" lvl="1" indent="-269875"/>
            <a:r>
              <a:rPr lang="da-DK"/>
              <a:t>1 </a:t>
            </a:r>
            <a:r>
              <a:rPr lang="da-DK" err="1"/>
              <a:t>fritvalgsdag</a:t>
            </a:r>
            <a:r>
              <a:rPr lang="da-DK"/>
              <a:t> til ansatte, som ikke har ret til omsorgsdage og/eller seniorfrihed.</a:t>
            </a:r>
          </a:p>
          <a:p>
            <a:pPr marL="269875" lvl="1" indent="0">
              <a:buNone/>
            </a:pPr>
            <a:endParaRPr lang="da-DK"/>
          </a:p>
          <a:p>
            <a:pPr marL="269875" indent="-269875"/>
            <a:r>
              <a:rPr lang="da-DK"/>
              <a:t>Seniorer:</a:t>
            </a:r>
          </a:p>
          <a:p>
            <a:pPr marL="539750" lvl="1" indent="-269875"/>
            <a:r>
              <a:rPr lang="da-DK"/>
              <a:t>De nuværende 2-4 dage (afhængigt af den ansattes alder) </a:t>
            </a:r>
          </a:p>
          <a:p>
            <a:pPr marL="0" indent="0">
              <a:buNone/>
            </a:pPr>
            <a:endParaRPr lang="da-DK"/>
          </a:p>
          <a:p>
            <a:pPr marL="269875" indent="-269875"/>
            <a:r>
              <a:rPr lang="da-DK"/>
              <a:t>Ved udløb af </a:t>
            </a:r>
            <a:r>
              <a:rPr lang="da-DK" err="1"/>
              <a:t>fritvalgsperioden</a:t>
            </a:r>
            <a:r>
              <a:rPr lang="da-DK"/>
              <a:t> (kalenderåret), har man ret til at få overført op til 15 ikke-afholdte fridage til den kommende fritvalgsperiode (uden løn)</a:t>
            </a:r>
          </a:p>
          <a:p>
            <a:pPr marL="269875" indent="-269875"/>
            <a:endParaRPr lang="da-DK"/>
          </a:p>
        </p:txBody>
      </p:sp>
      <p:pic>
        <p:nvPicPr>
          <p:cNvPr id="12" name="Pladsholder til billede 11" descr="Et billede, der indeholder skitse, tegning, Stregtegning, Malebog&#10;&#10;AI-genereret indhold kan være ukorrekt.">
            <a:extLst>
              <a:ext uri="{FF2B5EF4-FFF2-40B4-BE49-F238E27FC236}">
                <a16:creationId xmlns:a16="http://schemas.microsoft.com/office/drawing/2014/main" id="{B72837EA-0F30-29ED-9E95-2AAEFDF4A99D}"/>
              </a:ext>
            </a:extLst>
          </p:cNvPr>
          <p:cNvPicPr>
            <a:picLocks noGrp="1" noChangeAspect="1"/>
          </p:cNvPicPr>
          <p:nvPr>
            <p:ph type="pic" sz="quarter" idx="14"/>
          </p:nvPr>
        </p:nvPicPr>
        <p:blipFill>
          <a:blip r:embed="rId3"/>
          <a:srcRect l="24004" r="24004"/>
          <a:stretch/>
        </p:blipFill>
        <p:spPr>
          <a:xfrm>
            <a:off x="7494019" y="937419"/>
            <a:ext cx="3886200" cy="4983162"/>
          </a:xfrm>
          <a:prstGeom prst="rect">
            <a:avLst/>
          </a:prstGeom>
          <a:solidFill>
            <a:srgbClr val="FFFFFF">
              <a:lumMod val="95000"/>
            </a:srgbClr>
          </a:solidFill>
        </p:spPr>
      </p:pic>
      <p:sp>
        <p:nvSpPr>
          <p:cNvPr id="6" name="Date Placeholder 5">
            <a:extLst>
              <a:ext uri="{FF2B5EF4-FFF2-40B4-BE49-F238E27FC236}">
                <a16:creationId xmlns:a16="http://schemas.microsoft.com/office/drawing/2014/main" id="{33B116FE-DE67-59C6-E0B9-104E990F4C56}"/>
              </a:ext>
            </a:extLst>
          </p:cNvPr>
          <p:cNvSpPr>
            <a:spLocks noGrp="1"/>
          </p:cNvSpPr>
          <p:nvPr>
            <p:ph type="dt" sz="half" idx="10"/>
          </p:nvPr>
        </p:nvSpPr>
        <p:spPr/>
        <p:txBody>
          <a:bodyPr/>
          <a:lstStyle/>
          <a:p>
            <a:fld id="{6862F9A3-A717-469D-92E6-118D5CB7A0D2}" type="datetime2">
              <a:rPr lang="da-DK" smtClean="0"/>
              <a:t>11. marts 2026</a:t>
            </a:fld>
            <a:endParaRPr lang="da-DK"/>
          </a:p>
        </p:txBody>
      </p:sp>
      <p:sp>
        <p:nvSpPr>
          <p:cNvPr id="7" name="Footer Placeholder 6">
            <a:extLst>
              <a:ext uri="{FF2B5EF4-FFF2-40B4-BE49-F238E27FC236}">
                <a16:creationId xmlns:a16="http://schemas.microsoft.com/office/drawing/2014/main" id="{049E995D-BC12-E758-A5A5-68FDAAA95BB6}"/>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9DC4376B-F03C-D975-3FCD-933F3D3C2A09}"/>
              </a:ext>
            </a:extLst>
          </p:cNvPr>
          <p:cNvSpPr>
            <a:spLocks noGrp="1"/>
          </p:cNvSpPr>
          <p:nvPr>
            <p:ph type="sldNum" sz="quarter" idx="12"/>
          </p:nvPr>
        </p:nvSpPr>
        <p:spPr/>
        <p:txBody>
          <a:bodyPr/>
          <a:lstStyle/>
          <a:p>
            <a:fld id="{23AA811B-2EBD-4900-905E-5BE206449611}" type="slidenum">
              <a:rPr lang="da-DK" smtClean="0"/>
              <a:t>4</a:t>
            </a:fld>
            <a:endParaRPr lang="da-DK"/>
          </a:p>
        </p:txBody>
      </p:sp>
    </p:spTree>
    <p:extLst>
      <p:ext uri="{BB962C8B-B14F-4D97-AF65-F5344CB8AC3E}">
        <p14:creationId xmlns:p14="http://schemas.microsoft.com/office/powerpoint/2010/main" val="2333432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7613-53BD-B99C-276B-D8B9C3D8CA20}"/>
              </a:ext>
            </a:extLst>
          </p:cNvPr>
          <p:cNvSpPr>
            <a:spLocks noGrp="1"/>
          </p:cNvSpPr>
          <p:nvPr>
            <p:ph type="title"/>
          </p:nvPr>
        </p:nvSpPr>
        <p:spPr>
          <a:xfrm>
            <a:off x="360000" y="802800"/>
            <a:ext cx="11473200" cy="797400"/>
          </a:xfrm>
        </p:spPr>
        <p:txBody>
          <a:bodyPr/>
          <a:lstStyle/>
          <a:p>
            <a:r>
              <a:rPr lang="en-US" err="1"/>
              <a:t>Børn</a:t>
            </a:r>
            <a:r>
              <a:rPr lang="en-US"/>
              <a:t> </a:t>
            </a:r>
            <a:r>
              <a:rPr lang="en-US" err="1"/>
              <a:t>og</a:t>
            </a:r>
            <a:r>
              <a:rPr lang="en-US"/>
              <a:t> </a:t>
            </a:r>
            <a:r>
              <a:rPr lang="en-US" err="1"/>
              <a:t>barsel</a:t>
            </a:r>
            <a:endParaRPr lang="en-US"/>
          </a:p>
        </p:txBody>
      </p:sp>
      <p:sp>
        <p:nvSpPr>
          <p:cNvPr id="9" name="Pladsholder til indhold 8">
            <a:extLst>
              <a:ext uri="{FF2B5EF4-FFF2-40B4-BE49-F238E27FC236}">
                <a16:creationId xmlns:a16="http://schemas.microsoft.com/office/drawing/2014/main" id="{C88A4677-3872-A520-35B2-9E7B84770F8E}"/>
              </a:ext>
            </a:extLst>
          </p:cNvPr>
          <p:cNvSpPr>
            <a:spLocks noGrp="1"/>
          </p:cNvSpPr>
          <p:nvPr>
            <p:ph idx="1"/>
          </p:nvPr>
        </p:nvSpPr>
        <p:spPr>
          <a:xfrm>
            <a:off x="358775" y="1599686"/>
            <a:ext cx="5737225" cy="4533850"/>
          </a:xfrm>
        </p:spPr>
        <p:txBody>
          <a:bodyPr vert="horz" lIns="0" tIns="0" rIns="0" bIns="0" rtlCol="0" anchor="t">
            <a:noAutofit/>
          </a:bodyPr>
          <a:lstStyle/>
          <a:p>
            <a:pPr marL="269875" indent="-269875"/>
            <a:r>
              <a:rPr lang="da-DK"/>
              <a:t>Barns 1. og 2. sygedag bliver suppleret med lønnet frihed resten af den arbejdsdag, man bliver kaldt hjem for at hente sit syge barn og lønnet frihed på barnets 3. sygedag (1. april 2026)</a:t>
            </a:r>
            <a:endParaRPr lang="en-US"/>
          </a:p>
          <a:p>
            <a:pPr marL="269875" indent="-269875"/>
            <a:r>
              <a:rPr lang="da-DK"/>
              <a:t>2 ugers ekstra forældreorlov med løn til deling mellem forældrene, så der fremover bliver 8 uger, som forældrene kan dele imellem sig (gælder for børn født eller modtaget fra 1. april 2026)</a:t>
            </a:r>
          </a:p>
          <a:p>
            <a:pPr marL="269875" indent="-269875"/>
            <a:r>
              <a:rPr lang="da-DK"/>
              <a:t>Eneforældre med eneforældremyndighed får forbedret deres </a:t>
            </a:r>
            <a:r>
              <a:rPr lang="da-DK" err="1"/>
              <a:t>lønret</a:t>
            </a:r>
            <a:r>
              <a:rPr lang="da-DK"/>
              <a:t> med 10 uger </a:t>
            </a:r>
          </a:p>
          <a:p>
            <a:pPr marL="269875" indent="-269875"/>
            <a:r>
              <a:rPr lang="da-DK" err="1"/>
              <a:t>Lønret</a:t>
            </a:r>
            <a:r>
              <a:rPr lang="da-DK"/>
              <a:t> til sociale forældre og nærtstående familiemedlemmer, når mor har overdraget ret til fravær og </a:t>
            </a:r>
            <a:r>
              <a:rPr lang="da-DK" err="1"/>
              <a:t>barselsdagpenge</a:t>
            </a:r>
            <a:r>
              <a:rPr lang="da-DK"/>
              <a:t> efter barselsloven</a:t>
            </a:r>
          </a:p>
          <a:p>
            <a:pPr marL="269875" indent="-269875"/>
            <a:r>
              <a:rPr lang="da-DK"/>
              <a:t>En række yderligere forbedringer ved barns hospitalsindlæggelse og tidligt hjemmeophold, sorgorlov, surrogatfamilier</a:t>
            </a:r>
          </a:p>
          <a:p>
            <a:endParaRPr lang="da-DK"/>
          </a:p>
          <a:p>
            <a:endParaRPr lang="da-DK"/>
          </a:p>
        </p:txBody>
      </p:sp>
      <p:sp>
        <p:nvSpPr>
          <p:cNvPr id="6" name="Date Placeholder 5">
            <a:extLst>
              <a:ext uri="{FF2B5EF4-FFF2-40B4-BE49-F238E27FC236}">
                <a16:creationId xmlns:a16="http://schemas.microsoft.com/office/drawing/2014/main" id="{51693ED8-AE0C-A123-B661-83D661EAD2F4}"/>
              </a:ext>
            </a:extLst>
          </p:cNvPr>
          <p:cNvSpPr>
            <a:spLocks noGrp="1"/>
          </p:cNvSpPr>
          <p:nvPr>
            <p:ph type="dt" sz="half" idx="10"/>
          </p:nvPr>
        </p:nvSpPr>
        <p:spPr/>
        <p:txBody>
          <a:bodyPr/>
          <a:lstStyle/>
          <a:p>
            <a:fld id="{6862F9A3-A717-469D-92E6-118D5CB7A0D2}" type="datetime2">
              <a:rPr lang="da-DK" smtClean="0"/>
              <a:t>11. marts 2026</a:t>
            </a:fld>
            <a:endParaRPr lang="da-DK"/>
          </a:p>
        </p:txBody>
      </p:sp>
      <p:sp>
        <p:nvSpPr>
          <p:cNvPr id="7" name="Footer Placeholder 6">
            <a:extLst>
              <a:ext uri="{FF2B5EF4-FFF2-40B4-BE49-F238E27FC236}">
                <a16:creationId xmlns:a16="http://schemas.microsoft.com/office/drawing/2014/main" id="{F26E5F2D-008A-7CF2-875C-EA3F52360142}"/>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A95E1D69-5FBD-BA92-4E5D-92F469F42FFD}"/>
              </a:ext>
            </a:extLst>
          </p:cNvPr>
          <p:cNvSpPr>
            <a:spLocks noGrp="1"/>
          </p:cNvSpPr>
          <p:nvPr>
            <p:ph type="sldNum" sz="quarter" idx="12"/>
          </p:nvPr>
        </p:nvSpPr>
        <p:spPr/>
        <p:txBody>
          <a:bodyPr/>
          <a:lstStyle/>
          <a:p>
            <a:fld id="{23AA811B-2EBD-4900-905E-5BE206449611}" type="slidenum">
              <a:rPr lang="da-DK" smtClean="0"/>
              <a:t>5</a:t>
            </a:fld>
            <a:endParaRPr lang="da-DK"/>
          </a:p>
        </p:txBody>
      </p:sp>
      <p:pic>
        <p:nvPicPr>
          <p:cNvPr id="18" name="Pladsholder til billede 17" descr="Et billede, der indeholder tegning, skitse, Stregtegning, clipart&#10;&#10;AI-genereret indhold kan være ukorrekt.">
            <a:extLst>
              <a:ext uri="{FF2B5EF4-FFF2-40B4-BE49-F238E27FC236}">
                <a16:creationId xmlns:a16="http://schemas.microsoft.com/office/drawing/2014/main" id="{B3D8E660-F17C-D3E8-D456-38F7E3353CFF}"/>
              </a:ext>
            </a:extLst>
          </p:cNvPr>
          <p:cNvPicPr>
            <a:picLocks noGrp="1" noChangeAspect="1"/>
          </p:cNvPicPr>
          <p:nvPr>
            <p:ph type="pic" sz="quarter" idx="14"/>
          </p:nvPr>
        </p:nvPicPr>
        <p:blipFill>
          <a:blip r:embed="rId3"/>
          <a:srcRect t="5954" b="5954"/>
          <a:stretch/>
        </p:blipFill>
        <p:spPr>
          <a:xfrm>
            <a:off x="7352616" y="982313"/>
            <a:ext cx="3581400" cy="4732337"/>
          </a:xfrm>
          <a:prstGeom prst="rect">
            <a:avLst/>
          </a:prstGeom>
          <a:solidFill>
            <a:srgbClr val="FFFFFF">
              <a:lumMod val="95000"/>
            </a:srgbClr>
          </a:solidFill>
        </p:spPr>
      </p:pic>
    </p:spTree>
    <p:extLst>
      <p:ext uri="{BB962C8B-B14F-4D97-AF65-F5344CB8AC3E}">
        <p14:creationId xmlns:p14="http://schemas.microsoft.com/office/powerpoint/2010/main" val="280939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908F801-C9A8-168F-EECE-B18350BAB55B}"/>
              </a:ext>
            </a:extLst>
          </p:cNvPr>
          <p:cNvSpPr>
            <a:spLocks noGrp="1"/>
          </p:cNvSpPr>
          <p:nvPr>
            <p:ph type="title"/>
          </p:nvPr>
        </p:nvSpPr>
        <p:spPr/>
        <p:txBody>
          <a:bodyPr/>
          <a:lstStyle/>
          <a:p>
            <a:r>
              <a:rPr lang="da-DK"/>
              <a:t>Arbejdsmiljø, trivsel og kompetenceudvikling</a:t>
            </a:r>
          </a:p>
        </p:txBody>
      </p:sp>
      <p:sp>
        <p:nvSpPr>
          <p:cNvPr id="10" name="Pladsholder til indhold 9">
            <a:extLst>
              <a:ext uri="{FF2B5EF4-FFF2-40B4-BE49-F238E27FC236}">
                <a16:creationId xmlns:a16="http://schemas.microsoft.com/office/drawing/2014/main" id="{39B3AA89-3C83-6F47-3D17-6A46471FB0C2}"/>
              </a:ext>
            </a:extLst>
          </p:cNvPr>
          <p:cNvSpPr>
            <a:spLocks noGrp="1"/>
          </p:cNvSpPr>
          <p:nvPr>
            <p:ph idx="1"/>
          </p:nvPr>
        </p:nvSpPr>
        <p:spPr>
          <a:xfrm>
            <a:off x="358776" y="1475509"/>
            <a:ext cx="6067192" cy="4658891"/>
          </a:xfrm>
        </p:spPr>
        <p:txBody>
          <a:bodyPr vert="horz" lIns="0" tIns="0" rIns="0" bIns="0" rtlCol="0" anchor="t">
            <a:noAutofit/>
          </a:bodyPr>
          <a:lstStyle/>
          <a:p>
            <a:pPr marL="269875" indent="-269875"/>
            <a:r>
              <a:rPr lang="da-DK">
                <a:ea typeface="+mn-lt"/>
                <a:cs typeface="+mn-lt"/>
              </a:rPr>
              <a:t>Fornyelse af </a:t>
            </a:r>
            <a:r>
              <a:rPr lang="da-DK" i="1">
                <a:ea typeface="+mn-lt"/>
                <a:cs typeface="+mn-lt"/>
              </a:rPr>
              <a:t>Aftale om trivsel og sundhed på arbejdspladserne</a:t>
            </a:r>
            <a:r>
              <a:rPr lang="da-DK">
                <a:ea typeface="+mn-lt"/>
                <a:cs typeface="+mn-lt"/>
              </a:rPr>
              <a:t>, så den er opdateret i forhold til gældende regler og ny viden på området</a:t>
            </a:r>
          </a:p>
          <a:p>
            <a:pPr marL="269875" indent="-269875"/>
            <a:r>
              <a:rPr lang="da-DK">
                <a:ea typeface="+mn-lt"/>
                <a:cs typeface="+mn-lt"/>
              </a:rPr>
              <a:t>Aftalen er styrket i forhold til arbejdet med at forebygge, identificere og håndtere arbejdsrelateret stress</a:t>
            </a:r>
            <a:endParaRPr lang="en-US"/>
          </a:p>
          <a:p>
            <a:pPr marL="269875" indent="-269875"/>
            <a:r>
              <a:rPr lang="da-DK">
                <a:ea typeface="+mn-lt"/>
                <a:cs typeface="+mn-lt"/>
              </a:rPr>
              <a:t>Ret til at anmode om en samtale i forbindelse med livsfaser eller livssituationer, der kan have betydning for trivslen eller tilknytningen til arbejdspladsen</a:t>
            </a:r>
          </a:p>
          <a:p>
            <a:pPr marL="269875" indent="-269875"/>
            <a:r>
              <a:rPr lang="da-DK">
                <a:ea typeface="+mn-lt"/>
                <a:cs typeface="+mn-lt"/>
              </a:rPr>
              <a:t>Videreførelse og videreudvikling af den fælles partsindsats SPARK (Samarbejde om Psykisk Arbejdsmiljø i Kommunerne)</a:t>
            </a:r>
          </a:p>
          <a:p>
            <a:pPr marL="269875" indent="-269875"/>
            <a:r>
              <a:rPr lang="da-DK">
                <a:ea typeface="+mn-lt"/>
                <a:cs typeface="+mn-lt"/>
              </a:rPr>
              <a:t>Fokus på at øge kendskabet til TRIO-uddannelsen i psykisk arbejdsmiljø med henblik på, at flere ledere deltager sammen med tillids- og arbejdsmiljørepræsentanter</a:t>
            </a:r>
            <a:br>
              <a:rPr lang="da-DK">
                <a:ea typeface="+mn-lt"/>
                <a:cs typeface="+mn-lt"/>
              </a:rPr>
            </a:br>
            <a:endParaRPr lang="da-DK"/>
          </a:p>
          <a:p>
            <a:pPr marL="269875" indent="-269875"/>
            <a:r>
              <a:rPr lang="da-DK" err="1"/>
              <a:t>Videreførsel</a:t>
            </a:r>
            <a:r>
              <a:rPr lang="da-DK"/>
              <a:t> af Den Kommunale Kompetencefond </a:t>
            </a:r>
          </a:p>
          <a:p>
            <a:pPr marL="269875" indent="-269875"/>
            <a:endParaRPr lang="da-DK"/>
          </a:p>
          <a:p>
            <a:pPr marL="269875" indent="-269875"/>
            <a:endParaRPr lang="da-DK"/>
          </a:p>
          <a:p>
            <a:endParaRPr lang="da-DK"/>
          </a:p>
        </p:txBody>
      </p:sp>
      <p:sp>
        <p:nvSpPr>
          <p:cNvPr id="2" name="Pladsholder til tekst 1">
            <a:extLst>
              <a:ext uri="{FF2B5EF4-FFF2-40B4-BE49-F238E27FC236}">
                <a16:creationId xmlns:a16="http://schemas.microsoft.com/office/drawing/2014/main" id="{390FCD50-B708-B047-ACF0-52FC006DDDDD}"/>
              </a:ext>
            </a:extLst>
          </p:cNvPr>
          <p:cNvSpPr>
            <a:spLocks noGrp="1"/>
          </p:cNvSpPr>
          <p:nvPr>
            <p:ph type="body" sz="quarter" idx="13"/>
          </p:nvPr>
        </p:nvSpPr>
        <p:spPr/>
        <p:txBody>
          <a:bodyPr/>
          <a:lstStyle/>
          <a:p>
            <a:endParaRPr lang="da-DK"/>
          </a:p>
        </p:txBody>
      </p:sp>
      <p:sp>
        <p:nvSpPr>
          <p:cNvPr id="6" name="Date Placeholder 5">
            <a:extLst>
              <a:ext uri="{FF2B5EF4-FFF2-40B4-BE49-F238E27FC236}">
                <a16:creationId xmlns:a16="http://schemas.microsoft.com/office/drawing/2014/main" id="{E8E511EE-0096-43DB-B5C0-F4D0DA7703D9}"/>
              </a:ext>
            </a:extLst>
          </p:cNvPr>
          <p:cNvSpPr>
            <a:spLocks noGrp="1"/>
          </p:cNvSpPr>
          <p:nvPr>
            <p:ph type="dt" sz="half" idx="10"/>
          </p:nvPr>
        </p:nvSpPr>
        <p:spPr/>
        <p:txBody>
          <a:bodyPr/>
          <a:lstStyle/>
          <a:p>
            <a:fld id="{6862F9A3-A717-469D-92E6-118D5CB7A0D2}" type="datetime2">
              <a:rPr lang="da-DK" smtClean="0"/>
              <a:t>11. marts 2026</a:t>
            </a:fld>
            <a:endParaRPr lang="da-DK"/>
          </a:p>
        </p:txBody>
      </p:sp>
      <p:sp>
        <p:nvSpPr>
          <p:cNvPr id="7" name="Footer Placeholder 6">
            <a:extLst>
              <a:ext uri="{FF2B5EF4-FFF2-40B4-BE49-F238E27FC236}">
                <a16:creationId xmlns:a16="http://schemas.microsoft.com/office/drawing/2014/main" id="{AB1D92B1-CFCE-4061-857A-544A01BFED30}"/>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53A689BD-EF62-F9DA-54BD-2C8EA7C47D63}"/>
              </a:ext>
            </a:extLst>
          </p:cNvPr>
          <p:cNvSpPr>
            <a:spLocks noGrp="1"/>
          </p:cNvSpPr>
          <p:nvPr>
            <p:ph type="sldNum" sz="quarter" idx="12"/>
          </p:nvPr>
        </p:nvSpPr>
        <p:spPr/>
        <p:txBody>
          <a:bodyPr/>
          <a:lstStyle/>
          <a:p>
            <a:fld id="{23AA811B-2EBD-4900-905E-5BE206449611}" type="slidenum">
              <a:rPr lang="da-DK" smtClean="0"/>
              <a:t>6</a:t>
            </a:fld>
            <a:endParaRPr lang="da-DK"/>
          </a:p>
        </p:txBody>
      </p:sp>
      <p:pic>
        <p:nvPicPr>
          <p:cNvPr id="5" name="Pladsholder til billede 13" descr="Et billede, der indeholder skitse, tegning, Stregtegning, stregtegning&#10;&#10;AI-genereret indhold kan være ukorrekt.">
            <a:extLst>
              <a:ext uri="{FF2B5EF4-FFF2-40B4-BE49-F238E27FC236}">
                <a16:creationId xmlns:a16="http://schemas.microsoft.com/office/drawing/2014/main" id="{F25C96B8-03AE-E928-E294-370CE6FCF556}"/>
              </a:ext>
            </a:extLst>
          </p:cNvPr>
          <p:cNvPicPr>
            <a:picLocks noChangeAspect="1"/>
          </p:cNvPicPr>
          <p:nvPr/>
        </p:nvPicPr>
        <p:blipFill>
          <a:blip r:embed="rId3"/>
          <a:srcRect t="8156" b="8156"/>
          <a:stretch/>
        </p:blipFill>
        <p:spPr>
          <a:xfrm>
            <a:off x="7679701" y="1640044"/>
            <a:ext cx="3581400" cy="4495800"/>
          </a:xfrm>
          <a:prstGeom prst="rect">
            <a:avLst/>
          </a:prstGeom>
          <a:solidFill>
            <a:srgbClr val="FFFFFF">
              <a:lumMod val="95000"/>
            </a:srgbClr>
          </a:solidFill>
        </p:spPr>
      </p:pic>
    </p:spTree>
    <p:extLst>
      <p:ext uri="{BB962C8B-B14F-4D97-AF65-F5344CB8AC3E}">
        <p14:creationId xmlns:p14="http://schemas.microsoft.com/office/powerpoint/2010/main" val="244059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BAD83-A0FE-5BC9-31E9-0A037669D7FA}"/>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189EB9A6-AB02-D767-B1FF-1EFB16B48779}"/>
              </a:ext>
            </a:extLst>
          </p:cNvPr>
          <p:cNvSpPr>
            <a:spLocks noGrp="1"/>
          </p:cNvSpPr>
          <p:nvPr>
            <p:ph type="title"/>
          </p:nvPr>
        </p:nvSpPr>
        <p:spPr/>
        <p:txBody>
          <a:bodyPr/>
          <a:lstStyle/>
          <a:p>
            <a:r>
              <a:rPr lang="da-DK">
                <a:solidFill>
                  <a:srgbClr val="000000"/>
                </a:solidFill>
              </a:rPr>
              <a:t>Lokal løndannelse</a:t>
            </a:r>
          </a:p>
        </p:txBody>
      </p:sp>
      <p:sp>
        <p:nvSpPr>
          <p:cNvPr id="10" name="Pladsholder til indhold 9">
            <a:extLst>
              <a:ext uri="{FF2B5EF4-FFF2-40B4-BE49-F238E27FC236}">
                <a16:creationId xmlns:a16="http://schemas.microsoft.com/office/drawing/2014/main" id="{A90C23EB-AC29-045B-A4DE-B773476FBAF8}"/>
              </a:ext>
            </a:extLst>
          </p:cNvPr>
          <p:cNvSpPr>
            <a:spLocks noGrp="1"/>
          </p:cNvSpPr>
          <p:nvPr>
            <p:ph idx="1"/>
          </p:nvPr>
        </p:nvSpPr>
        <p:spPr>
          <a:xfrm>
            <a:off x="358776" y="1619075"/>
            <a:ext cx="6713144" cy="4583605"/>
          </a:xfrm>
        </p:spPr>
        <p:txBody>
          <a:bodyPr vert="horz" lIns="0" tIns="0" rIns="0" bIns="0" rtlCol="0" anchor="t">
            <a:noAutofit/>
          </a:bodyPr>
          <a:lstStyle/>
          <a:p>
            <a:pPr marL="269875" indent="-269875"/>
            <a:r>
              <a:rPr lang="da-DK"/>
              <a:t>Der er afsat nye midler til lokal løndannelse</a:t>
            </a:r>
          </a:p>
          <a:p>
            <a:pPr marL="539750" lvl="1" indent="-269875">
              <a:buFont typeface="Courier New" panose="020B0604020202020204" pitchFamily="34" charset="0"/>
              <a:buChar char="o"/>
            </a:pPr>
            <a:r>
              <a:rPr lang="da-DK"/>
              <a:t>Midlerne kommer oveni den nuværende lokale løndannelse, så forventningen er, at midlerne samlet set øger lokallønsandelen</a:t>
            </a:r>
            <a:endParaRPr lang="en-US"/>
          </a:p>
          <a:p>
            <a:pPr marL="269875" indent="-269875"/>
            <a:r>
              <a:rPr lang="da-DK"/>
              <a:t>Lokalt aftalte midler skal følges over tid (på kommunalt niveau og for personalegrupper i hele den kommunale sektor)</a:t>
            </a:r>
          </a:p>
          <a:p>
            <a:pPr marL="269875" indent="-269875"/>
            <a:endParaRPr lang="da-DK">
              <a:highlight>
                <a:srgbClr val="FFFF00"/>
              </a:highlight>
            </a:endParaRPr>
          </a:p>
          <a:p>
            <a:pPr marL="269875" indent="-269875"/>
            <a:r>
              <a:rPr lang="da-DK"/>
              <a:t>Periodeprojekt: Mulighed for en fælles aftale om det lokale forhandlingssystem i perioden, som kan bidrage til forbedret funktionalitet og en mere velfungerende løndannelse. Herunder hvordan det gøres mere håndtérbart for ledere, TR og medarbejdere uden lokal repræsentation</a:t>
            </a:r>
          </a:p>
          <a:p>
            <a:pPr marL="269875" indent="-269875"/>
            <a:endParaRPr lang="da-DK"/>
          </a:p>
          <a:p>
            <a:pPr marL="0" indent="0">
              <a:buNone/>
            </a:pPr>
            <a:endParaRPr lang="da-DK"/>
          </a:p>
          <a:p>
            <a:pPr marL="269875" indent="-269875"/>
            <a:endParaRPr lang="da-DK"/>
          </a:p>
          <a:p>
            <a:endParaRPr lang="da-DK"/>
          </a:p>
          <a:p>
            <a:pPr marL="269875" indent="-269875"/>
            <a:endParaRPr lang="da-DK"/>
          </a:p>
          <a:p>
            <a:pPr marL="0" indent="0">
              <a:buNone/>
            </a:pPr>
            <a:endParaRPr lang="da-DK"/>
          </a:p>
          <a:p>
            <a:endParaRPr lang="da-DK"/>
          </a:p>
          <a:p>
            <a:endParaRPr lang="da-DK"/>
          </a:p>
        </p:txBody>
      </p:sp>
      <p:sp>
        <p:nvSpPr>
          <p:cNvPr id="6" name="Date Placeholder 5">
            <a:extLst>
              <a:ext uri="{FF2B5EF4-FFF2-40B4-BE49-F238E27FC236}">
                <a16:creationId xmlns:a16="http://schemas.microsoft.com/office/drawing/2014/main" id="{8B6EFB09-E037-21DA-7753-0A7DE1A4ACA7}"/>
              </a:ext>
            </a:extLst>
          </p:cNvPr>
          <p:cNvSpPr>
            <a:spLocks noGrp="1"/>
          </p:cNvSpPr>
          <p:nvPr>
            <p:ph type="dt" sz="half" idx="10"/>
          </p:nvPr>
        </p:nvSpPr>
        <p:spPr/>
        <p:txBody>
          <a:bodyPr/>
          <a:lstStyle/>
          <a:p>
            <a:fld id="{6862F9A3-A717-469D-92E6-118D5CB7A0D2}" type="datetime2">
              <a:rPr lang="da-DK" smtClean="0"/>
              <a:t>11. marts 2026</a:t>
            </a:fld>
            <a:endParaRPr lang="da-DK"/>
          </a:p>
        </p:txBody>
      </p:sp>
      <p:sp>
        <p:nvSpPr>
          <p:cNvPr id="7" name="Footer Placeholder 6">
            <a:extLst>
              <a:ext uri="{FF2B5EF4-FFF2-40B4-BE49-F238E27FC236}">
                <a16:creationId xmlns:a16="http://schemas.microsoft.com/office/drawing/2014/main" id="{D9EF04DC-8803-A59A-3F7A-3C329A77DD4E}"/>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51F129E9-A479-4813-03C3-357DE192DB4F}"/>
              </a:ext>
            </a:extLst>
          </p:cNvPr>
          <p:cNvSpPr>
            <a:spLocks noGrp="1"/>
          </p:cNvSpPr>
          <p:nvPr>
            <p:ph type="sldNum" sz="quarter" idx="12"/>
          </p:nvPr>
        </p:nvSpPr>
        <p:spPr/>
        <p:txBody>
          <a:bodyPr/>
          <a:lstStyle/>
          <a:p>
            <a:fld id="{23AA811B-2EBD-4900-905E-5BE206449611}" type="slidenum">
              <a:rPr lang="da-DK" smtClean="0"/>
              <a:t>7</a:t>
            </a:fld>
            <a:endParaRPr lang="da-DK"/>
          </a:p>
        </p:txBody>
      </p:sp>
      <p:pic>
        <p:nvPicPr>
          <p:cNvPr id="5" name="Billede 4">
            <a:extLst>
              <a:ext uri="{FF2B5EF4-FFF2-40B4-BE49-F238E27FC236}">
                <a16:creationId xmlns:a16="http://schemas.microsoft.com/office/drawing/2014/main" id="{1C98C0F9-ED79-C6B8-5AB9-C035C97E1A7E}"/>
              </a:ext>
            </a:extLst>
          </p:cNvPr>
          <p:cNvPicPr>
            <a:picLocks noChangeAspect="1"/>
          </p:cNvPicPr>
          <p:nvPr/>
        </p:nvPicPr>
        <p:blipFill>
          <a:blip r:embed="rId3"/>
          <a:stretch>
            <a:fillRect/>
          </a:stretch>
        </p:blipFill>
        <p:spPr>
          <a:xfrm>
            <a:off x="7884236" y="2406583"/>
            <a:ext cx="3947402" cy="3947402"/>
          </a:xfrm>
          <a:prstGeom prst="rect">
            <a:avLst/>
          </a:prstGeom>
        </p:spPr>
      </p:pic>
    </p:spTree>
    <p:extLst>
      <p:ext uri="{BB962C8B-B14F-4D97-AF65-F5344CB8AC3E}">
        <p14:creationId xmlns:p14="http://schemas.microsoft.com/office/powerpoint/2010/main" val="126547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4210D-6678-C76B-94A9-B4D6D0948F8C}"/>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854EAECC-1571-9DD2-EEC5-EEA305683789}"/>
              </a:ext>
            </a:extLst>
          </p:cNvPr>
          <p:cNvSpPr>
            <a:spLocks noGrp="1"/>
          </p:cNvSpPr>
          <p:nvPr>
            <p:ph type="title"/>
          </p:nvPr>
        </p:nvSpPr>
        <p:spPr/>
        <p:txBody>
          <a:bodyPr/>
          <a:lstStyle/>
          <a:p>
            <a:r>
              <a:rPr lang="da-DK"/>
              <a:t>Særlige områder </a:t>
            </a:r>
          </a:p>
        </p:txBody>
      </p:sp>
      <p:sp>
        <p:nvSpPr>
          <p:cNvPr id="10" name="Pladsholder til indhold 9">
            <a:extLst>
              <a:ext uri="{FF2B5EF4-FFF2-40B4-BE49-F238E27FC236}">
                <a16:creationId xmlns:a16="http://schemas.microsoft.com/office/drawing/2014/main" id="{122B32FE-1DCC-0192-91B2-9691CFCC5747}"/>
              </a:ext>
            </a:extLst>
          </p:cNvPr>
          <p:cNvSpPr>
            <a:spLocks noGrp="1"/>
          </p:cNvSpPr>
          <p:nvPr>
            <p:ph idx="1"/>
          </p:nvPr>
        </p:nvSpPr>
        <p:spPr>
          <a:xfrm>
            <a:off x="358775" y="1440000"/>
            <a:ext cx="10437856" cy="4582437"/>
          </a:xfrm>
        </p:spPr>
        <p:txBody>
          <a:bodyPr vert="horz" lIns="0" tIns="0" rIns="0" bIns="0" rtlCol="0" anchor="t">
            <a:noAutofit/>
          </a:bodyPr>
          <a:lstStyle/>
          <a:p>
            <a:pPr marL="269875" indent="-269875"/>
            <a:r>
              <a:rPr lang="da-DK" b="1">
                <a:ea typeface="+mn-lt"/>
                <a:cs typeface="+mn-lt"/>
              </a:rPr>
              <a:t>Chefkonsulenter</a:t>
            </a:r>
            <a:r>
              <a:rPr lang="da-DK">
                <a:ea typeface="+mn-lt"/>
                <a:cs typeface="+mn-lt"/>
              </a:rPr>
              <a:t>:</a:t>
            </a:r>
          </a:p>
          <a:p>
            <a:pPr marL="539750" lvl="1" indent="-269875">
              <a:buFont typeface="Courier New,monospace" panose="020B0604020202020204" pitchFamily="34" charset="0"/>
              <a:buChar char="o"/>
            </a:pPr>
            <a:r>
              <a:rPr lang="da-DK">
                <a:ea typeface="+mn-lt"/>
                <a:cs typeface="+mn-lt"/>
              </a:rPr>
              <a:t>Grundlønnen for chefkonsulenter hæves med 2.893 kr. årligt (april 2026-niveau) med virkning fra </a:t>
            </a:r>
            <a:br>
              <a:rPr lang="da-DK" dirty="0">
                <a:ea typeface="+mn-lt"/>
                <a:cs typeface="+mn-lt"/>
              </a:rPr>
            </a:br>
            <a:r>
              <a:rPr lang="da-DK">
                <a:ea typeface="+mn-lt"/>
                <a:cs typeface="+mn-lt"/>
              </a:rPr>
              <a:t>1. april 2027</a:t>
            </a:r>
          </a:p>
          <a:p>
            <a:pPr marL="539750" lvl="1" indent="-269875">
              <a:buFont typeface="Courier New,monospace" panose="020B0604020202020204" pitchFamily="34" charset="0"/>
              <a:buChar char="o"/>
            </a:pPr>
            <a:r>
              <a:rPr lang="da-DK">
                <a:ea typeface="+mn-lt"/>
                <a:cs typeface="+mn-lt"/>
              </a:rPr>
              <a:t>Alle lokalt aftalte trin/tillæg bevares, medmindre der lokalt er aftalt reduktion som følge af centralt aftalte ændringer</a:t>
            </a:r>
            <a:br>
              <a:rPr lang="da-DK" dirty="0">
                <a:ea typeface="+mn-lt"/>
                <a:cs typeface="+mn-lt"/>
              </a:rPr>
            </a:br>
            <a:endParaRPr lang="da-DK"/>
          </a:p>
          <a:p>
            <a:pPr marL="269875" indent="-269875"/>
            <a:r>
              <a:rPr lang="da-DK" b="1">
                <a:ea typeface="+mn-lt"/>
                <a:cs typeface="+mn-lt"/>
              </a:rPr>
              <a:t>Kulturmedarbejdere med vagtarbejde aften og weekend:</a:t>
            </a:r>
          </a:p>
          <a:p>
            <a:pPr marL="539750" lvl="1" indent="-269875">
              <a:buFont typeface="Courier New" panose="020B0604020202020204" pitchFamily="34" charset="0"/>
              <a:buChar char="o"/>
            </a:pPr>
            <a:r>
              <a:rPr lang="da-DK">
                <a:ea typeface="+mn-lt"/>
                <a:cs typeface="+mn-lt"/>
              </a:rPr>
              <a:t>Hidtidige aftale (for biblioteksansatte) om tillæg for aften-, lørdags- og søndagstjeneste ændres og udvides til også at omfatte akademikere ved øvrige kommunale kulturinstitutioner</a:t>
            </a:r>
            <a:endParaRPr lang="da-DK" b="1">
              <a:ea typeface="+mn-lt"/>
              <a:cs typeface="+mn-lt"/>
            </a:endParaRPr>
          </a:p>
          <a:p>
            <a:pPr marL="539750" lvl="1" indent="-269875">
              <a:buFont typeface="Courier New" panose="020B0604020202020204" pitchFamily="34" charset="0"/>
              <a:buChar char="o"/>
            </a:pPr>
            <a:r>
              <a:rPr lang="da-DK">
                <a:ea typeface="+mn-lt"/>
                <a:cs typeface="+mn-lt"/>
              </a:rPr>
              <a:t>Ved tilbagevendende ordning med planlagt tjeneste på hverdagsaftener, lørdag og/eller søndag ifm. borgerrettede aktiviteter tildeles et fast tillæg på ca. 9.920 kr. årligt (april 2026-niveau) pr. 1. april 2027. </a:t>
            </a:r>
            <a:br>
              <a:rPr lang="da-DK" dirty="0">
                <a:ea typeface="+mn-lt"/>
                <a:cs typeface="+mn-lt"/>
              </a:rPr>
            </a:br>
            <a:r>
              <a:rPr lang="da-DK">
                <a:ea typeface="+mn-lt"/>
                <a:cs typeface="+mn-lt"/>
              </a:rPr>
              <a:t>Der kan aftales højere beløb</a:t>
            </a:r>
            <a:endParaRPr lang="da-DK" b="1">
              <a:ea typeface="+mn-lt"/>
              <a:cs typeface="+mn-lt"/>
            </a:endParaRPr>
          </a:p>
          <a:p>
            <a:pPr marL="539750" lvl="1" indent="-269875">
              <a:buFont typeface="Courier New" panose="020B0604020202020204" pitchFamily="34" charset="0"/>
              <a:buChar char="o"/>
            </a:pPr>
            <a:r>
              <a:rPr lang="da-DK">
                <a:ea typeface="+mn-lt"/>
                <a:cs typeface="+mn-lt"/>
              </a:rPr>
              <a:t>Ved arbejde på søndage ydes en halv times frihed for hver times arbejde, som afspadseres. Hvis afspadsering undtagelsesvis ikke kan finde sted, ydes en godtgørelse svarende til 50% af timelønnen</a:t>
            </a:r>
          </a:p>
          <a:p>
            <a:pPr marL="539750" lvl="1" indent="-269875">
              <a:buFont typeface="Courier New" panose="020B0604020202020204" pitchFamily="34" charset="0"/>
              <a:buChar char="o"/>
            </a:pPr>
            <a:endParaRPr lang="da-DK"/>
          </a:p>
          <a:p>
            <a:pPr marL="269875" indent="-269875"/>
            <a:r>
              <a:rPr lang="da-DK" b="1">
                <a:ea typeface="+mn-lt"/>
                <a:cs typeface="+mn-lt"/>
              </a:rPr>
              <a:t>Akademiske ledere:</a:t>
            </a:r>
          </a:p>
          <a:p>
            <a:pPr marL="539750" lvl="1" indent="-269875">
              <a:buFont typeface="Courier New" panose="020B0604020202020204" pitchFamily="34" charset="0"/>
              <a:buChar char="o"/>
            </a:pPr>
            <a:r>
              <a:rPr lang="da-DK">
                <a:ea typeface="+mn-lt"/>
                <a:cs typeface="+mn-lt"/>
              </a:rPr>
              <a:t>Pulje til lønforbedringer til kommunale ledere</a:t>
            </a:r>
          </a:p>
          <a:p>
            <a:pPr marL="539750" lvl="1" indent="-269875">
              <a:buFont typeface="Courier New" panose="020B0604020202020204" pitchFamily="34" charset="0"/>
              <a:buChar char="o"/>
            </a:pPr>
            <a:r>
              <a:rPr lang="da-DK">
                <a:ea typeface="+mn-lt"/>
                <a:cs typeface="+mn-lt"/>
              </a:rPr>
              <a:t>Projekt med fokus på at understøtte god ledelse og et bæredygtigt lederliv</a:t>
            </a:r>
          </a:p>
          <a:p>
            <a:pPr marL="539750" lvl="1" indent="-269875">
              <a:buFont typeface="Courier New" panose="020B0604020202020204" pitchFamily="34" charset="0"/>
              <a:buChar char="o"/>
            </a:pPr>
            <a:endParaRPr lang="da-DK">
              <a:ea typeface="+mn-lt"/>
              <a:cs typeface="+mn-lt"/>
            </a:endParaRPr>
          </a:p>
          <a:p>
            <a:pPr marL="539750" lvl="1" indent="-269875">
              <a:buFont typeface="Courier New" panose="020B0604020202020204" pitchFamily="34" charset="0"/>
              <a:buChar char="o"/>
            </a:pPr>
            <a:endParaRPr lang="da-DK"/>
          </a:p>
          <a:p>
            <a:pPr marL="269875" lvl="1" indent="0">
              <a:buNone/>
            </a:pPr>
            <a:endParaRPr lang="da-DK"/>
          </a:p>
          <a:p>
            <a:pPr marL="0" indent="0">
              <a:buNone/>
            </a:pPr>
            <a:endParaRPr lang="da-DK"/>
          </a:p>
          <a:p>
            <a:endParaRPr lang="da-DK"/>
          </a:p>
        </p:txBody>
      </p:sp>
      <p:sp>
        <p:nvSpPr>
          <p:cNvPr id="11" name="Pladsholder til tekst 10">
            <a:extLst>
              <a:ext uri="{FF2B5EF4-FFF2-40B4-BE49-F238E27FC236}">
                <a16:creationId xmlns:a16="http://schemas.microsoft.com/office/drawing/2014/main" id="{A9452587-415F-CE3C-AE34-1675F43CF91F}"/>
              </a:ext>
            </a:extLst>
          </p:cNvPr>
          <p:cNvSpPr>
            <a:spLocks noGrp="1"/>
          </p:cNvSpPr>
          <p:nvPr>
            <p:ph type="body" sz="quarter" idx="13"/>
          </p:nvPr>
        </p:nvSpPr>
        <p:spPr/>
        <p:txBody>
          <a:bodyPr/>
          <a:lstStyle/>
          <a:p>
            <a:endParaRPr lang="da-DK"/>
          </a:p>
        </p:txBody>
      </p:sp>
      <p:sp>
        <p:nvSpPr>
          <p:cNvPr id="6" name="Date Placeholder 5">
            <a:extLst>
              <a:ext uri="{FF2B5EF4-FFF2-40B4-BE49-F238E27FC236}">
                <a16:creationId xmlns:a16="http://schemas.microsoft.com/office/drawing/2014/main" id="{874EDA86-6B04-77B7-2A29-7927E46FF22B}"/>
              </a:ext>
            </a:extLst>
          </p:cNvPr>
          <p:cNvSpPr>
            <a:spLocks noGrp="1"/>
          </p:cNvSpPr>
          <p:nvPr>
            <p:ph type="dt" sz="half" idx="10"/>
          </p:nvPr>
        </p:nvSpPr>
        <p:spPr/>
        <p:txBody>
          <a:bodyPr/>
          <a:lstStyle/>
          <a:p>
            <a:fld id="{6862F9A3-A717-469D-92E6-118D5CB7A0D2}" type="datetime2">
              <a:rPr lang="da-DK" smtClean="0"/>
              <a:t>11. marts 2026</a:t>
            </a:fld>
            <a:endParaRPr lang="da-DK"/>
          </a:p>
        </p:txBody>
      </p:sp>
      <p:sp>
        <p:nvSpPr>
          <p:cNvPr id="7" name="Footer Placeholder 6">
            <a:extLst>
              <a:ext uri="{FF2B5EF4-FFF2-40B4-BE49-F238E27FC236}">
                <a16:creationId xmlns:a16="http://schemas.microsoft.com/office/drawing/2014/main" id="{E7E658CA-0C6D-3066-6421-CD81B454FCC0}"/>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D24E33BC-66D2-846F-602B-6E7F6B6FF359}"/>
              </a:ext>
            </a:extLst>
          </p:cNvPr>
          <p:cNvSpPr>
            <a:spLocks noGrp="1"/>
          </p:cNvSpPr>
          <p:nvPr>
            <p:ph type="sldNum" sz="quarter" idx="12"/>
          </p:nvPr>
        </p:nvSpPr>
        <p:spPr/>
        <p:txBody>
          <a:bodyPr/>
          <a:lstStyle/>
          <a:p>
            <a:fld id="{23AA811B-2EBD-4900-905E-5BE206449611}" type="slidenum">
              <a:rPr lang="da-DK" smtClean="0"/>
              <a:t>8</a:t>
            </a:fld>
            <a:endParaRPr lang="da-DK"/>
          </a:p>
        </p:txBody>
      </p:sp>
    </p:spTree>
    <p:extLst>
      <p:ext uri="{BB962C8B-B14F-4D97-AF65-F5344CB8AC3E}">
        <p14:creationId xmlns:p14="http://schemas.microsoft.com/office/powerpoint/2010/main" val="190423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85A3C-43B9-07C4-DE98-EC1F31AAC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B9A26-3613-2895-1FD9-09E45520B3BC}"/>
              </a:ext>
            </a:extLst>
          </p:cNvPr>
          <p:cNvSpPr>
            <a:spLocks noGrp="1"/>
          </p:cNvSpPr>
          <p:nvPr>
            <p:ph type="title"/>
          </p:nvPr>
        </p:nvSpPr>
        <p:spPr/>
        <p:txBody>
          <a:bodyPr/>
          <a:lstStyle/>
          <a:p>
            <a:r>
              <a:rPr lang="da-DK"/>
              <a:t>Vi stemmer sammen</a:t>
            </a:r>
            <a:endParaRPr lang="en-DK"/>
          </a:p>
        </p:txBody>
      </p:sp>
      <p:sp>
        <p:nvSpPr>
          <p:cNvPr id="3" name="Content Placeholder 2">
            <a:extLst>
              <a:ext uri="{FF2B5EF4-FFF2-40B4-BE49-F238E27FC236}">
                <a16:creationId xmlns:a16="http://schemas.microsoft.com/office/drawing/2014/main" id="{D8B94565-1400-2188-0EA7-3DAACA982A2C}"/>
              </a:ext>
            </a:extLst>
          </p:cNvPr>
          <p:cNvSpPr>
            <a:spLocks noGrp="1"/>
          </p:cNvSpPr>
          <p:nvPr>
            <p:ph idx="1"/>
          </p:nvPr>
        </p:nvSpPr>
        <p:spPr/>
        <p:txBody>
          <a:bodyPr vert="horz" lIns="0" tIns="0" rIns="0" bIns="0" rtlCol="0" anchor="t">
            <a:noAutofit/>
          </a:bodyPr>
          <a:lstStyle/>
          <a:p>
            <a:pPr marL="269875" indent="-269875"/>
            <a:r>
              <a:rPr lang="da-DK"/>
              <a:t>Vi har forhandlet sammen. Nu stemmer vi sammen</a:t>
            </a:r>
          </a:p>
          <a:p>
            <a:pPr marL="0" indent="0">
              <a:buNone/>
            </a:pPr>
            <a:endParaRPr lang="da-DK"/>
          </a:p>
          <a:p>
            <a:pPr marL="269875" indent="-269875"/>
            <a:r>
              <a:rPr lang="da-DK"/>
              <a:t>Når vi stemmer, viser vi, at overenskomsten betyder noget. Jo flere vi er, jo stærkere står vi overfor arbejdsgiverne</a:t>
            </a:r>
          </a:p>
          <a:p>
            <a:pPr marL="0" indent="0">
              <a:buNone/>
            </a:pPr>
            <a:endParaRPr lang="da-DK"/>
          </a:p>
          <a:p>
            <a:pPr marL="269875" indent="-269875"/>
            <a:r>
              <a:rPr lang="da-DK"/>
              <a:t>Har du ikke stemt endnu, så brug linket i mailen fra </a:t>
            </a:r>
            <a:br>
              <a:rPr lang="da-DK"/>
            </a:br>
            <a:r>
              <a:rPr lang="da-DK"/>
              <a:t>16. marts kl. 11.30 eller sms’en fra 17. marts kl. 9.00 </a:t>
            </a:r>
            <a:br>
              <a:rPr lang="da-DK"/>
            </a:br>
            <a:r>
              <a:rPr lang="da-DK"/>
              <a:t>og stem nu</a:t>
            </a:r>
          </a:p>
          <a:p>
            <a:pPr marL="0" indent="0">
              <a:buNone/>
            </a:pPr>
            <a:endParaRPr lang="da-DK"/>
          </a:p>
          <a:p>
            <a:pPr marL="269875" indent="-269875"/>
            <a:r>
              <a:rPr lang="da-DK"/>
              <a:t>For eller imod er dit valg. Men stem!</a:t>
            </a:r>
          </a:p>
        </p:txBody>
      </p:sp>
      <p:sp>
        <p:nvSpPr>
          <p:cNvPr id="7" name="Text Placeholder 6">
            <a:extLst>
              <a:ext uri="{FF2B5EF4-FFF2-40B4-BE49-F238E27FC236}">
                <a16:creationId xmlns:a16="http://schemas.microsoft.com/office/drawing/2014/main" id="{42829CED-3AB5-F3F5-033C-6578CB46E545}"/>
              </a:ext>
            </a:extLst>
          </p:cNvPr>
          <p:cNvSpPr>
            <a:spLocks noGrp="1"/>
          </p:cNvSpPr>
          <p:nvPr>
            <p:ph type="body" sz="quarter" idx="13"/>
          </p:nvPr>
        </p:nvSpPr>
        <p:spPr/>
        <p:txBody>
          <a:bodyPr/>
          <a:lstStyle/>
          <a:p>
            <a:endParaRPr lang="en-DK"/>
          </a:p>
        </p:txBody>
      </p:sp>
      <p:sp>
        <p:nvSpPr>
          <p:cNvPr id="4" name="Date Placeholder 3">
            <a:extLst>
              <a:ext uri="{FF2B5EF4-FFF2-40B4-BE49-F238E27FC236}">
                <a16:creationId xmlns:a16="http://schemas.microsoft.com/office/drawing/2014/main" id="{17061574-6559-131B-469B-EC8C67107A16}"/>
              </a:ext>
            </a:extLst>
          </p:cNvPr>
          <p:cNvSpPr>
            <a:spLocks noGrp="1"/>
          </p:cNvSpPr>
          <p:nvPr>
            <p:ph type="dt" sz="half" idx="10"/>
          </p:nvPr>
        </p:nvSpPr>
        <p:spPr/>
        <p:txBody>
          <a:bodyPr/>
          <a:lstStyle/>
          <a:p>
            <a:fld id="{5FD21904-C89F-4B1E-B91F-279FFCECB770}" type="datetime2">
              <a:rPr lang="da-DK" smtClean="0"/>
              <a:pPr/>
              <a:t>11. marts 2026</a:t>
            </a:fld>
            <a:endParaRPr lang="da-DK"/>
          </a:p>
        </p:txBody>
      </p:sp>
      <p:sp>
        <p:nvSpPr>
          <p:cNvPr id="5" name="Footer Placeholder 4">
            <a:extLst>
              <a:ext uri="{FF2B5EF4-FFF2-40B4-BE49-F238E27FC236}">
                <a16:creationId xmlns:a16="http://schemas.microsoft.com/office/drawing/2014/main" id="{F17C6000-0B30-09B2-BE22-31DA451D28F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34B56D08-79FD-D5B4-F2D2-BDA7626B2BDC}"/>
              </a:ext>
            </a:extLst>
          </p:cNvPr>
          <p:cNvSpPr>
            <a:spLocks noGrp="1"/>
          </p:cNvSpPr>
          <p:nvPr>
            <p:ph type="sldNum" sz="quarter" idx="12"/>
          </p:nvPr>
        </p:nvSpPr>
        <p:spPr/>
        <p:txBody>
          <a:bodyPr/>
          <a:lstStyle/>
          <a:p>
            <a:fld id="{23AA811B-2EBD-4900-905E-5BE206449611}" type="slidenum">
              <a:rPr lang="da-DK" smtClean="0"/>
              <a:pPr/>
              <a:t>9</a:t>
            </a:fld>
            <a:endParaRPr lang="da-DK"/>
          </a:p>
        </p:txBody>
      </p:sp>
      <p:pic>
        <p:nvPicPr>
          <p:cNvPr id="12" name="Content Placeholder 11" descr="A group of hands with their hands raised&#10;&#10;AI-generated content may be incorrect.">
            <a:extLst>
              <a:ext uri="{FF2B5EF4-FFF2-40B4-BE49-F238E27FC236}">
                <a16:creationId xmlns:a16="http://schemas.microsoft.com/office/drawing/2014/main" id="{F3219EBB-DBF2-133E-12AD-CC1E6ACC0568}"/>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633128" y="1285090"/>
            <a:ext cx="4849310" cy="4849310"/>
          </a:xfrm>
        </p:spPr>
      </p:pic>
      <p:pic>
        <p:nvPicPr>
          <p:cNvPr id="14" name="Picture 13" descr="A red circles with white text&#10;&#10;AI-generated content may be incorrect.">
            <a:extLst>
              <a:ext uri="{FF2B5EF4-FFF2-40B4-BE49-F238E27FC236}">
                <a16:creationId xmlns:a16="http://schemas.microsoft.com/office/drawing/2014/main" id="{5C7DFBDB-9D67-E388-9C9C-81B5E741A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6800" y="849212"/>
            <a:ext cx="1498676" cy="866109"/>
          </a:xfrm>
          <a:prstGeom prst="rect">
            <a:avLst/>
          </a:prstGeom>
        </p:spPr>
      </p:pic>
    </p:spTree>
    <p:extLst>
      <p:ext uri="{BB962C8B-B14F-4D97-AF65-F5344CB8AC3E}">
        <p14:creationId xmlns:p14="http://schemas.microsoft.com/office/powerpoint/2010/main" val="3795831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a:themeElements>
    <a:clrScheme name="DM">
      <a:dk1>
        <a:srgbClr val="000000"/>
      </a:dk1>
      <a:lt1>
        <a:srgbClr val="FFFFFF"/>
      </a:lt1>
      <a:dk2>
        <a:srgbClr val="141E4B"/>
      </a:dk2>
      <a:lt2>
        <a:srgbClr val="F5F0EB"/>
      </a:lt2>
      <a:accent1>
        <a:srgbClr val="FF4B4B"/>
      </a:accent1>
      <a:accent2>
        <a:srgbClr val="FFD7DC"/>
      </a:accent2>
      <a:accent3>
        <a:srgbClr val="8C142D"/>
      </a:accent3>
      <a:accent4>
        <a:srgbClr val="FF785F"/>
      </a:accent4>
      <a:accent5>
        <a:srgbClr val="00D28C"/>
      </a:accent5>
      <a:accent6>
        <a:srgbClr val="2D7DFF"/>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Lyserød">
      <a:srgbClr val="FFD7DC"/>
    </a:custClr>
    <a:custClr name="Koral">
      <a:srgbClr val="FF785F"/>
    </a:custClr>
    <a:custClr name="DM rød">
      <a:srgbClr val="FF4B4B"/>
    </a:custClr>
    <a:custClr name="Mellemrød">
      <a:srgbClr val="CD3246"/>
    </a:custClr>
    <a:custClr name="Bordeaux">
      <a:srgbClr val="8C142D"/>
    </a:custClr>
    <a:custClr name="Rødbrun">
      <a:srgbClr val="5A0014"/>
    </a:custClr>
    <a:custClr name="Color has no name">
      <a:srgbClr val="FFFFFF"/>
    </a:custClr>
    <a:custClr name="Color has no name">
      <a:srgbClr val="FFFFFF"/>
    </a:custClr>
    <a:custClr name="Color has no name">
      <a:srgbClr val="FFFFFF"/>
    </a:custClr>
    <a:custClr name="Color has no name">
      <a:srgbClr val="FFFFFF"/>
    </a:custClr>
    <a:custClr name="Beige">
      <a:srgbClr val="F5F0EB"/>
    </a:custClr>
    <a:custClr name="Gul">
      <a:srgbClr val="FFF064"/>
    </a:custClr>
    <a:custClr name="Grøn">
      <a:srgbClr val="00D28C"/>
    </a:custClr>
    <a:custClr name="Bio grøn">
      <a:srgbClr val="00AF5B"/>
    </a:custClr>
    <a:custClr name="Blå">
      <a:srgbClr val="2D7DFF"/>
    </a:custClr>
    <a:custClr name="Mørkeblå">
      <a:srgbClr val="141E4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M_skabelon_2024" id="{9B00B9D9-5244-BF4A-A6D2-2E1605CAD7F5}" vid="{6317F3AA-45B9-DF4B-969F-27B25296683C}"/>
    </a:ext>
  </a:extLst>
</a:theme>
</file>

<file path=ppt/theme/theme2.xml><?xml version="1.0" encoding="utf-8"?>
<a:theme xmlns:a="http://schemas.openxmlformats.org/drawingml/2006/main" name="Office-tema">
  <a:themeElements>
    <a:clrScheme name="Dansk Magisterforening">
      <a:dk1>
        <a:srgbClr val="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yserød">
      <a:srgbClr val="FFD7DC"/>
    </a:custClr>
    <a:custClr name="Koral">
      <a:srgbClr val="FF785F"/>
    </a:custClr>
    <a:custClr name="DM rød">
      <a:srgbClr val="FF4B4B"/>
    </a:custClr>
    <a:custClr name="Mellemrød">
      <a:srgbClr val="CD3246"/>
    </a:custClr>
    <a:custClr name="Bordeaux">
      <a:srgbClr val="8C142D"/>
    </a:custClr>
    <a:custClr name="Rødbrun">
      <a:srgbClr val="5A0014"/>
    </a:custClr>
    <a:custClr name="Color has no name">
      <a:srgbClr val="FFFFFF"/>
    </a:custClr>
    <a:custClr name="Color has no name">
      <a:srgbClr val="FFFFFF"/>
    </a:custClr>
    <a:custClr name="Color has no name">
      <a:srgbClr val="FFFFFF"/>
    </a:custClr>
    <a:custClr name="Color has no name">
      <a:srgbClr val="FFFFFF"/>
    </a:custClr>
    <a:custClr name="Beige">
      <a:srgbClr val="F5F0EB"/>
    </a:custClr>
    <a:custClr name="Gul">
      <a:srgbClr val="FFF064"/>
    </a:custClr>
    <a:custClr name="Grøn">
      <a:srgbClr val="00D28C"/>
    </a:custClr>
    <a:custClr name="Bio grøn">
      <a:srgbClr val="00AF5B"/>
    </a:custClr>
    <a:custClr name="Blå">
      <a:srgbClr val="2D7DFF"/>
    </a:custClr>
    <a:custClr name="Mørkeblå">
      <a:srgbClr val="141E4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rgbClr val="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yserød">
      <a:srgbClr val="FFD7DC"/>
    </a:custClr>
    <a:custClr name="Koral">
      <a:srgbClr val="FF785F"/>
    </a:custClr>
    <a:custClr name="DM rød">
      <a:srgbClr val="FF4B4B"/>
    </a:custClr>
    <a:custClr name="Mellemrød">
      <a:srgbClr val="CD3246"/>
    </a:custClr>
    <a:custClr name="Bordeaux">
      <a:srgbClr val="8C142D"/>
    </a:custClr>
    <a:custClr name="Rødbrun">
      <a:srgbClr val="5A0014"/>
    </a:custClr>
    <a:custClr name="Color has no name">
      <a:srgbClr val="FFFFFF"/>
    </a:custClr>
    <a:custClr name="Color has no name">
      <a:srgbClr val="FFFFFF"/>
    </a:custClr>
    <a:custClr name="Color has no name">
      <a:srgbClr val="FFFFFF"/>
    </a:custClr>
    <a:custClr name="Color has no name">
      <a:srgbClr val="FFFFFF"/>
    </a:custClr>
    <a:custClr name="Beige">
      <a:srgbClr val="F5F0EB"/>
    </a:custClr>
    <a:custClr name="Gul">
      <a:srgbClr val="FFF064"/>
    </a:custClr>
    <a:custClr name="Grøn">
      <a:srgbClr val="00D28C"/>
    </a:custClr>
    <a:custClr name="Bio grøn">
      <a:srgbClr val="00AF5B"/>
    </a:custClr>
    <a:custClr name="Blå">
      <a:srgbClr val="2D7DFF"/>
    </a:custClr>
    <a:custClr name="Mørkeblå">
      <a:srgbClr val="141E4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5b5bd5-35ba-4adf-9abc-9e51bfe88d86" xsi:nil="true"/>
    <lcf76f155ced4ddcb4097134ff3c332f xmlns="1e4d2dba-2c6d-42c4-97f7-d35ba17342ba">
      <Terms xmlns="http://schemas.microsoft.com/office/infopath/2007/PartnerControls"/>
    </lcf76f155ced4ddcb4097134ff3c332f>
    <OK26kommentarer xmlns="1e4d2dba-2c6d-42c4-97f7-d35ba17342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242AD22ECC62745A39DC4E79F56CA2E" ma:contentTypeVersion="17" ma:contentTypeDescription="Opret et nyt dokument." ma:contentTypeScope="" ma:versionID="7970009767e05dd0a4ac3c0658c194d8">
  <xsd:schema xmlns:xsd="http://www.w3.org/2001/XMLSchema" xmlns:xs="http://www.w3.org/2001/XMLSchema" xmlns:p="http://schemas.microsoft.com/office/2006/metadata/properties" xmlns:ns2="1e4d2dba-2c6d-42c4-97f7-d35ba17342ba" xmlns:ns3="e65b5bd5-35ba-4adf-9abc-9e51bfe88d86" targetNamespace="http://schemas.microsoft.com/office/2006/metadata/properties" ma:root="true" ma:fieldsID="5923cad8bbf8de20184628ce4db2f82e" ns2:_="" ns3:_="">
    <xsd:import namespace="1e4d2dba-2c6d-42c4-97f7-d35ba17342ba"/>
    <xsd:import namespace="e65b5bd5-35ba-4adf-9abc-9e51bfe88d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element ref="ns2:OK26kommentar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d2dba-2c6d-42c4-97f7-d35ba17342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c43bbd4d-2557-41ab-acef-c01d77c409c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OK26kommentarer" ma:index="23" nillable="true" ma:displayName="OK26 kommentarer" ma:format="Dropdown" ma:internalName="OK26kommentarer">
      <xsd:simpleType>
        <xsd:restriction base="dms:Choice">
          <xsd:enumeration value="OK"/>
          <xsd:enumeration value="Økonomi"/>
          <xsd:enumeration value="Medlemsstatus"/>
          <xsd:enumeration value="Valg 4"/>
        </xsd:restriction>
      </xsd:simpleType>
    </xsd:element>
  </xsd:schema>
  <xsd:schema xmlns:xsd="http://www.w3.org/2001/XMLSchema" xmlns:xs="http://www.w3.org/2001/XMLSchema" xmlns:dms="http://schemas.microsoft.com/office/2006/documentManagement/types" xmlns:pc="http://schemas.microsoft.com/office/infopath/2007/PartnerControls" targetNamespace="e65b5bd5-35ba-4adf-9abc-9e51bfe88d86"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4" nillable="true" ma:displayName="Taxonomy Catch All Column" ma:hidden="true" ma:list="{bcfcdfa4-0e33-435d-8359-5e04ef0ef9f1}" ma:internalName="TaxCatchAll" ma:showField="CatchAllData" ma:web="e65b5bd5-35ba-4adf-9abc-9e51bfe88d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01C61F-6926-4AE5-A8D9-0A1610A0BA2A}">
  <ds:schemaRefs>
    <ds:schemaRef ds:uri="1e4d2dba-2c6d-42c4-97f7-d35ba17342ba"/>
    <ds:schemaRef ds:uri="e65b5bd5-35ba-4adf-9abc-9e51bfe88d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4BFDE29-3A52-4358-92CA-865BA9AB1917}">
  <ds:schemaRefs>
    <ds:schemaRef ds:uri="1e4d2dba-2c6d-42c4-97f7-d35ba17342ba"/>
    <ds:schemaRef ds:uri="e65b5bd5-35ba-4adf-9abc-9e51bfe88d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18E4E3-3EF5-4DD3-A019-00AA8156D1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DM_skabelon_2024 (6)</Template>
  <Application>Microsoft Office PowerPoint</Application>
  <PresentationFormat>Widescreen</PresentationFormat>
  <Slides>9</Slides>
  <Notes>9</Notes>
  <HiddenSlides>0</HiddenSlides>
  <ScaleCrop>false</ScaleCrop>
  <HeadingPairs>
    <vt:vector size="4" baseType="variant">
      <vt:variant>
        <vt:lpstr>Tema</vt:lpstr>
      </vt:variant>
      <vt:variant>
        <vt:i4>1</vt:i4>
      </vt:variant>
      <vt:variant>
        <vt:lpstr>Slidetitler</vt:lpstr>
      </vt:variant>
      <vt:variant>
        <vt:i4>9</vt:i4>
      </vt:variant>
    </vt:vector>
  </HeadingPairs>
  <TitlesOfParts>
    <vt:vector size="10" baseType="lpstr">
      <vt:lpstr>DM</vt:lpstr>
      <vt:lpstr>OK26 - Kommuner   </vt:lpstr>
      <vt:lpstr>3-årig aftale - kommunerne</vt:lpstr>
      <vt:lpstr>Frit valg og fleksibilitet</vt:lpstr>
      <vt:lpstr>Frihedsrettigheder</vt:lpstr>
      <vt:lpstr>Børn og barsel</vt:lpstr>
      <vt:lpstr>Arbejdsmiljø, trivsel og kompetenceudvikling</vt:lpstr>
      <vt:lpstr>Lokal løndannelse</vt:lpstr>
      <vt:lpstr>Særlige områder </vt:lpstr>
      <vt:lpstr>Vi stemmer sammen</vt:lpstr>
    </vt:vector>
  </TitlesOfParts>
  <Company>DM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Lotte Espenhain Møller</dc:creator>
  <cp:revision>69</cp:revision>
  <dcterms:created xsi:type="dcterms:W3CDTF">2026-02-11T15:27:11Z</dcterms:created>
  <dcterms:modified xsi:type="dcterms:W3CDTF">2026-03-11T16:25:35Z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0x010100F242AD22ECC62745A39DC4E79F56CA2E</vt:lpwstr>
  </property>
  <property fmtid="{D5CDD505-2E9C-101B-9397-08002B2CF9AE}" pid="4" name="MediaServiceImageTags">
    <vt:lpwstr/>
  </property>
</Properties>
</file>