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handoutMasterIdLst>
    <p:handoutMasterId r:id="rId25"/>
  </p:handoutMasterIdLst>
  <p:sldIdLst>
    <p:sldId id="256" r:id="rId5"/>
    <p:sldId id="271" r:id="rId6"/>
    <p:sldId id="257" r:id="rId7"/>
    <p:sldId id="258" r:id="rId8"/>
    <p:sldId id="278" r:id="rId9"/>
    <p:sldId id="268" r:id="rId10"/>
    <p:sldId id="259" r:id="rId11"/>
    <p:sldId id="261" r:id="rId12"/>
    <p:sldId id="263" r:id="rId13"/>
    <p:sldId id="272" r:id="rId14"/>
    <p:sldId id="262" r:id="rId15"/>
    <p:sldId id="277" r:id="rId16"/>
    <p:sldId id="265" r:id="rId17"/>
    <p:sldId id="266" r:id="rId18"/>
    <p:sldId id="276" r:id="rId19"/>
    <p:sldId id="275" r:id="rId20"/>
    <p:sldId id="273" r:id="rId21"/>
    <p:sldId id="274" r:id="rId22"/>
    <p:sldId id="267" r:id="rId23"/>
  </p:sldIdLst>
  <p:sldSz cx="12192000" cy="6858000"/>
  <p:notesSz cx="6858000" cy="9144000"/>
  <p:embeddedFontLst>
    <p:embeddedFont>
      <p:font typeface="Avenir Next LT Pro" panose="020B0504020202020204" pitchFamily="34" charset="0"/>
      <p:regular r:id="rId26"/>
      <p:bold r:id="rId27"/>
      <p:italic r:id="rId28"/>
      <p:boldItalic r:id="rId29"/>
    </p:embeddedFont>
    <p:embeddedFont>
      <p:font typeface="DM PowerPt" panose="00000800000000000000" pitchFamily="2" charset="0"/>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26" autoAdjust="0"/>
  </p:normalViewPr>
  <p:slideViewPr>
    <p:cSldViewPr snapToGrid="0">
      <p:cViewPr varScale="1">
        <p:scale>
          <a:sx n="88" d="100"/>
          <a:sy n="88" d="100"/>
        </p:scale>
        <p:origin x="1482"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Dalsgaard" userId="f96aa8e3-630b-4709-b76a-e5f4f9ea78e8" providerId="ADAL" clId="{0199D251-3D0E-4351-BE9E-9B183AF901E8}"/>
    <pc:docChg chg="modSld">
      <pc:chgData name="Anna Dalsgaard" userId="f96aa8e3-630b-4709-b76a-e5f4f9ea78e8" providerId="ADAL" clId="{0199D251-3D0E-4351-BE9E-9B183AF901E8}" dt="2024-03-01T12:57:42.515" v="0" actId="1076"/>
      <pc:docMkLst>
        <pc:docMk/>
      </pc:docMkLst>
      <pc:sldChg chg="modSp mod">
        <pc:chgData name="Anna Dalsgaard" userId="f96aa8e3-630b-4709-b76a-e5f4f9ea78e8" providerId="ADAL" clId="{0199D251-3D0E-4351-BE9E-9B183AF901E8}" dt="2024-03-01T12:57:42.515" v="0" actId="1076"/>
        <pc:sldMkLst>
          <pc:docMk/>
          <pc:sldMk cId="2364582226" sldId="256"/>
        </pc:sldMkLst>
        <pc:spChg chg="mod">
          <ac:chgData name="Anna Dalsgaard" userId="f96aa8e3-630b-4709-b76a-e5f4f9ea78e8" providerId="ADAL" clId="{0199D251-3D0E-4351-BE9E-9B183AF901E8}" dt="2024-03-01T12:57:42.515" v="0" actId="1076"/>
          <ac:spMkLst>
            <pc:docMk/>
            <pc:sldMk cId="2364582226" sldId="256"/>
            <ac:spMk id="6" creationId="{90FFF0B2-B7BC-46F5-8741-6D1D74B1D7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01/03/2024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01/03/2024</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6996-B070-4EA5-4D37-4B98CEA8A5E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2904A1-0FEA-E1EB-5079-8AF7BC0F7A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943410F-9A8C-D60E-11A5-B534C22535CD}"/>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0436B6C-C666-40FA-3BFA-23A9A82A0F5D}"/>
              </a:ext>
            </a:extLst>
          </p:cNvPr>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97330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GB"/>
              <a:t>The common factor for the three changes is that they improve the union representative’s ability to carry out their duties. Thanks to the agreement on number and geography, it is possible to elect more union representatives so that they can maintain better contact with their colleagues.</a:t>
            </a:r>
          </a:p>
          <a:p>
            <a:pPr algn="l"/>
            <a:r>
              <a:rPr lang="en-GB"/>
              <a:t>The contact with newly employed colleagues is important, because it allows the representative to explain about the union and professional life, and possibly to encourage non-union members to join.</a:t>
            </a:r>
          </a:p>
          <a:p>
            <a:pPr marL="179705" indent="-179705"/>
            <a:r>
              <a:rPr lang="en-GB">
                <a:latin typeface="Avenir Next LT Pro"/>
              </a:rPr>
              <a:t>The time required, and in particular management’s duty to take into account the need for reduction of ordinary duties, are also a step in the right direction, as it ensures union representatives have the necessary time/space for their duties. </a:t>
            </a:r>
          </a:p>
          <a:p>
            <a:pPr marL="179705" indent="-179705"/>
            <a:r>
              <a:rPr lang="en-GB">
                <a:latin typeface="Avenir Next LT Pro"/>
              </a:rPr>
              <a:t>The aim of Samarbejdssekretariatet is to promote the work of cooperation committees in public sector workplaces</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187865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en-GB">
                <a:latin typeface="Avenir Next LT Pro"/>
              </a:rPr>
              <a:t>In addition to agreement coverage, the agreement also comes with a number of concrete improvements in terms and conditions, e.g. in connection with pay during illness, maternity leave, and a child’s 1st and 2nd sick day. The agreement introduces the option to enter into an agreement for a supplement in excess of the hourly pay for part-time teachers and external lecturers, as well as improved periods of notice on termination.</a:t>
            </a:r>
            <a:br>
              <a:rPr lang="en-GB">
                <a:latin typeface="Avenir Next LT Pro"/>
              </a:rPr>
            </a:br>
            <a:r>
              <a:rPr lang="en-GB">
                <a:latin typeface="Avenir Next LT Pro"/>
              </a:rPr>
              <a:t>Finally, the agreement includes improved remuneration for part-time teachers at business academies who teach on academy programmes.</a:t>
            </a:r>
          </a:p>
          <a:p>
            <a:pPr marL="179705" indent="-179705"/>
            <a:r>
              <a:rPr lang="en-GB">
                <a:latin typeface="Avenir Next LT Pro"/>
              </a:rPr>
              <a:t>Agreement has been reached to specify the conditions for distributing workload evenly, enabling discussions to be held on the need for changes to the range of duties in order to safeguard the link between duties and hours if the total number of hours worked exceeds by one quarter the normal average per week.</a:t>
            </a:r>
          </a:p>
          <a:p>
            <a:pPr marL="179705" indent="-179705"/>
            <a:r>
              <a:rPr lang="en-GB">
                <a:latin typeface="Avenir Next LT Pro"/>
              </a:rPr>
              <a:t>The agreed specification means that it is now completely clear that research students at university colleges, business academies, etc. are entitled to return to a position as an associate professor or lecturer when their period of employment as a research student ends.</a:t>
            </a:r>
          </a:p>
          <a:p>
            <a:pPr marL="179705" indent="-179705">
              <a:spcAft>
                <a:spcPts val="1200"/>
              </a:spcAft>
            </a:pPr>
            <a:endParaRPr lang="da-DK" sz="1800">
              <a:latin typeface="Calibri" panose="020F0502020204030204" pitchFamily="34" charset="0"/>
              <a:ea typeface="Calibri" panose="020F0502020204030204" pitchFamily="34" charset="0"/>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28135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en-GB">
                <a:latin typeface="Avenir Next LT Pro"/>
              </a:rPr>
              <a:t>Researchers/lecturers with overseas qualifications, who have a PhD degree and are employed in positions requiring a PhD-level degree at universities, institutions of higher education and research institutions, will be assigned to the same salary progression as their colleagues with a Danish master’s degree. The parties agree that any local supplements granted to compensate for the difference in the basic salary can be offset against the reclassification of existing employees. </a:t>
            </a:r>
          </a:p>
          <a:p>
            <a:pPr marL="179705" indent="-179705"/>
            <a:r>
              <a:rPr lang="en-GB">
                <a:latin typeface="Avenir Next LT Pro"/>
              </a:rPr>
              <a:t>PhD students who are employed on the basis of an overseas academic qualification will be assigned to the same salary progression as their colleagues with a Danish master’s degree. </a:t>
            </a:r>
          </a:p>
          <a:p>
            <a:pPr marL="179705" indent="-179705"/>
            <a:r>
              <a:rPr lang="en-GB">
                <a:latin typeface="Avenir Next LT Pro"/>
              </a:rPr>
              <a:t>The ability of PhD students, following specific assessment, to secure an extended period of employment owing to wholly exceptional and individual circumstances that could not have been foreseen and that cannot be attributed to the person concerned themselves. This may include, for instance, loss of data or challenges associated with a stay abroad.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08701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5591-7B28-D394-337F-316AA284290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4A86A11-3F15-A313-2403-B685573404B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BC96CA5-58F3-0A94-7F35-EC534DB81EF7}"/>
              </a:ext>
            </a:extLst>
          </p:cNvPr>
          <p:cNvSpPr>
            <a:spLocks noGrp="1"/>
          </p:cNvSpPr>
          <p:nvPr>
            <p:ph type="body" idx="1"/>
          </p:nvPr>
        </p:nvSpPr>
        <p:spPr/>
        <p:txBody>
          <a:bodyPr/>
          <a:lstStyle/>
          <a:p>
            <a:pPr marL="179705" indent="-179705"/>
            <a:r>
              <a:rPr lang="en-GB">
                <a:solidFill>
                  <a:srgbClr val="222222"/>
                </a:solidFill>
                <a:latin typeface="Avenir Next LT Pro"/>
              </a:rPr>
              <a:t>It will now be possible for GEUS to employ researchers in permanent positions in a tenure-track progression with transition to a senior researcher position, and it will also be possible to offer senior researchers the programme for promotion to professor. This is the same model that was introduced at universities a few years ago, and we see it as a clear enhancement of career opportunities and an opportunity to move away from widespread use of fixed-term positions. </a:t>
            </a:r>
          </a:p>
          <a:p>
            <a:pPr marL="179705" indent="-179705"/>
            <a:r>
              <a:rPr lang="en-GB" b="0" i="0">
                <a:solidFill>
                  <a:srgbClr val="4D5156"/>
                </a:solidFill>
                <a:effectLst/>
                <a:latin typeface="arial" panose="020B0604020202020204" pitchFamily="34" charset="0"/>
              </a:rPr>
              <a:t>KADK = The Royal Danish Academy – Architecture, Design, Conservation</a:t>
            </a:r>
          </a:p>
          <a:p>
            <a:pPr marL="179705" indent="-179705"/>
            <a:r>
              <a:rPr lang="en-GB">
                <a:solidFill>
                  <a:srgbClr val="222222"/>
                </a:solidFill>
                <a:latin typeface="Avenir Next LT Pro"/>
              </a:rPr>
              <a:t>The Royal Danish Defence College has now introduced the following positions: academic assistant, postdoc, professor, PhD fellow and external lecturer. Salary terms and terms of employment for the new job categories have been agreed at the same level that applies at universities. </a:t>
            </a:r>
          </a:p>
          <a:p>
            <a:pPr marL="179705" indent="-179705"/>
            <a:r>
              <a:rPr lang="en-GB">
                <a:solidFill>
                  <a:srgbClr val="222222"/>
                </a:solidFill>
                <a:latin typeface="Avenir Next LT Pro"/>
              </a:rPr>
              <a:t>An academic job structure has been introduced at the Danish Veteran Centre’s Knowledge Centre that is on a par with universities. This means that the following job categories are being introduced: academic assistant, PhD fellow, postdoc, researcher and senior researcher, and that salary and terms of employment follow the same levels as applicable to equivalent positions at universities. A transitional arrangement has been agreed, under which existing employees with academic qualifications can choose to transfer directly to a position covered by the job structure and the agreed terms. </a:t>
            </a:r>
          </a:p>
        </p:txBody>
      </p:sp>
      <p:sp>
        <p:nvSpPr>
          <p:cNvPr id="4" name="Pladsholder til slidenummer 3">
            <a:extLst>
              <a:ext uri="{FF2B5EF4-FFF2-40B4-BE49-F238E27FC236}">
                <a16:creationId xmlns:a16="http://schemas.microsoft.com/office/drawing/2014/main" id="{14889FA1-8EED-D8CE-F37E-D3E7C8BF3D95}"/>
              </a:ext>
            </a:extLst>
          </p:cNvPr>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247797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C421D-AE57-56A8-3DDD-03C779D6410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5F8F0BB-2F93-DA6A-FD86-425984B15E3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29F318C-DBBA-098D-632E-40CC64AB8472}"/>
              </a:ext>
            </a:extLst>
          </p:cNvPr>
          <p:cNvSpPr>
            <a:spLocks noGrp="1"/>
          </p:cNvSpPr>
          <p:nvPr>
            <p:ph type="body" idx="1"/>
          </p:nvPr>
        </p:nvSpPr>
        <p:spPr/>
        <p:txBody>
          <a:bodyPr/>
          <a:lstStyle/>
          <a:p>
            <a:pPr marL="179705" indent="-179705"/>
            <a:r>
              <a:rPr lang="en-GB"/>
              <a:t>The music academies and performing arts schools have long been a focus area for DM in collective agreement negotiations because the supplement levels in the job structure are lower than at the universities. </a:t>
            </a:r>
          </a:p>
          <a:p>
            <a:pPr marL="179705" indent="-179705"/>
            <a:r>
              <a:rPr lang="en-GB" sz="1800">
                <a:solidFill>
                  <a:srgbClr val="000000"/>
                </a:solidFill>
                <a:effectLst/>
                <a:latin typeface="Arial" panose="020B0604020202020204" pitchFamily="34" charset="0"/>
                <a:ea typeface="Aptos" panose="020B0004020202020204" pitchFamily="34" charset="0"/>
              </a:rPr>
              <a:t>With this improvement, we have just about achieved the same level of supplements as at universities, but with a decent improvement compared to the previous terms for</a:t>
            </a:r>
          </a:p>
          <a:p>
            <a:pPr marL="179705" indent="-179705"/>
            <a:r>
              <a:rPr lang="en-GB">
                <a:latin typeface="Avenir Next LT Pro"/>
              </a:rPr>
              <a:t>assistant professors on maternity leave at music academies. The outcome means that we have clarified and secured a legal entitlement in the agreement, so that assistant professors at music academies now have the exact same rights to obtain an extension to the period of employment in the event of maternity leave and adoption as in all comparable fields. </a:t>
            </a:r>
          </a:p>
        </p:txBody>
      </p:sp>
      <p:sp>
        <p:nvSpPr>
          <p:cNvPr id="4" name="Pladsholder til slidenummer 3">
            <a:extLst>
              <a:ext uri="{FF2B5EF4-FFF2-40B4-BE49-F238E27FC236}">
                <a16:creationId xmlns:a16="http://schemas.microsoft.com/office/drawing/2014/main" id="{951AE9F3-AE3B-C0E9-3805-1B4C07616A98}"/>
              </a:ext>
            </a:extLst>
          </p:cNvPr>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44833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CC17-C7A4-7E4B-7AFC-0E1DB4A55DD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886C320-8822-433A-B067-AA0F4E890E4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53B8F96-5854-127B-5A27-5C35FFF409DD}"/>
              </a:ext>
            </a:extLst>
          </p:cNvPr>
          <p:cNvSpPr>
            <a:spLocks noGrp="1"/>
          </p:cNvSpPr>
          <p:nvPr>
            <p:ph type="body" idx="1"/>
          </p:nvPr>
        </p:nvSpPr>
        <p:spPr/>
        <p:txBody>
          <a:bodyPr/>
          <a:lstStyle/>
          <a:p>
            <a:pPr marL="228600" indent="-179705">
              <a:spcAft>
                <a:spcPts val="1200"/>
              </a:spcAft>
            </a:pPr>
            <a:r>
              <a:rPr lang="en-GB" sz="1800">
                <a:solidFill>
                  <a:srgbClr val="000000"/>
                </a:solidFill>
                <a:effectLst/>
                <a:latin typeface="Arial" panose="020B0604020202020204" pitchFamily="34" charset="0"/>
                <a:ea typeface="Aptos" panose="020B0004020202020204" pitchFamily="34" charset="0"/>
              </a:rPr>
              <a:t>The supplement will strengthen recruitment and retention in the government ministries. This has NOTHING to do with pressure of work and additional work</a:t>
            </a:r>
          </a:p>
          <a:p>
            <a:pPr marL="228600" indent="-179705">
              <a:spcAft>
                <a:spcPts val="1200"/>
              </a:spcAft>
            </a:pPr>
            <a:endParaRPr lang="da-DK" sz="1800">
              <a:latin typeface="Avenir Next LT Pro"/>
              <a:cs typeface="Calibri"/>
            </a:endParaRPr>
          </a:p>
        </p:txBody>
      </p:sp>
      <p:sp>
        <p:nvSpPr>
          <p:cNvPr id="4" name="Pladsholder til slidenummer 3">
            <a:extLst>
              <a:ext uri="{FF2B5EF4-FFF2-40B4-BE49-F238E27FC236}">
                <a16:creationId xmlns:a16="http://schemas.microsoft.com/office/drawing/2014/main" id="{6853076D-2D19-DEEC-A32A-4201BA7549F4}"/>
              </a:ext>
            </a:extLst>
          </p:cNvPr>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337348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3B192-5CF3-014C-D6A5-6DF8DDC706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3289878-F4CC-698C-BC35-AE6406B4F1C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C1A2464-C9D3-A692-E846-20CE8184AE20}"/>
              </a:ext>
            </a:extLst>
          </p:cNvPr>
          <p:cNvSpPr>
            <a:spLocks noGrp="1"/>
          </p:cNvSpPr>
          <p:nvPr>
            <p:ph type="body" idx="1"/>
          </p:nvPr>
        </p:nvSpPr>
        <p:spPr/>
        <p:txBody>
          <a:bodyPr/>
          <a:lstStyle/>
          <a:p>
            <a:pPr marL="228600" indent="-179705">
              <a:spcAft>
                <a:spcPts val="1200"/>
              </a:spcAft>
            </a:pPr>
            <a:r>
              <a:rPr lang="en-GB">
                <a:latin typeface="Avenir Next LT Pro"/>
              </a:rPr>
              <a:t>Re 1: This means that in the event of unsolicited dismissal during the fixed-term period, you will not be placed at a disadvantage compared to permanently employed managers unless you are guaranteed permanent employment in the event of dismissal from the fixed-term position</a:t>
            </a:r>
          </a:p>
        </p:txBody>
      </p:sp>
      <p:sp>
        <p:nvSpPr>
          <p:cNvPr id="4" name="Pladsholder til slidenummer 3">
            <a:extLst>
              <a:ext uri="{FF2B5EF4-FFF2-40B4-BE49-F238E27FC236}">
                <a16:creationId xmlns:a16="http://schemas.microsoft.com/office/drawing/2014/main" id="{48A18A5F-DE22-D043-F300-786EE0771956}"/>
              </a:ext>
            </a:extLst>
          </p:cNvPr>
          <p:cNvSpPr>
            <a:spLocks noGrp="1"/>
          </p:cNvSpPr>
          <p:nvPr>
            <p:ph type="sldNum" sz="quarter" idx="5"/>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79673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a:t>It is important that we get a high voter turnout to demonstrate the legitimacy of the agreement. We need to show the employers that the agreement is important to our members so that we can have greater impact at future negotiations.</a:t>
            </a:r>
          </a:p>
          <a:p>
            <a:r>
              <a:rPr lang="en-GB"/>
              <a:t>The greater the support DM receives from members and in voter turnout, the strong DM is. And achieving good results requires strength.</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74338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en-GB">
                <a:latin typeface="Avenir Next LT Pro"/>
              </a:rPr>
              <a:t>We have succeeded in getting the bulk of the salary increase at the beginning of the period, so members can make up for some of the real pay loss as quickly as possible following a period of inflation. </a:t>
            </a:r>
          </a:p>
          <a:p>
            <a:pPr marL="179705" indent="-179705"/>
            <a:r>
              <a:rPr lang="en-GB">
                <a:latin typeface="Avenir Next LT Pro"/>
              </a:rPr>
              <a:t>“Other purposes” are, for example, increased pension percentage, maternity improvement and supplement increases. </a:t>
            </a:r>
          </a:p>
          <a:p>
            <a:pPr marL="179705" indent="-179705"/>
            <a:r>
              <a:rPr lang="en-GB">
                <a:latin typeface="Avenir Next LT Pro"/>
              </a:rPr>
              <a:t>“Estimate for remaining increase” is the parties’ expectation for the local salary development, i.e. both seniority increases and local salary negotiations. This has been set very low so that we can use as much of the financial basis as possible for general salary increases. This does not mean that salaries should not be negotiated locally. </a:t>
            </a:r>
          </a:p>
          <a:p>
            <a:pPr marL="179705" indent="-179705"/>
            <a:r>
              <a:rPr lang="en-GB">
                <a:latin typeface="Avenir Next LT Pro"/>
              </a:rPr>
              <a:t>We expect members to achieve a real pay increase of 3.5 % over the period. </a:t>
            </a:r>
          </a:p>
          <a:p>
            <a:pPr marL="179705" indent="-179705"/>
            <a:r>
              <a:rPr lang="en-GB">
                <a:latin typeface="Avenir Next LT Pro"/>
              </a:rPr>
              <a:t>The estimate for inflation comes from the Ministry of Finance</a:t>
            </a:r>
          </a:p>
          <a:p>
            <a:r>
              <a:rPr lang="en-GB" sz="1800">
                <a:solidFill>
                  <a:srgbClr val="000000"/>
                </a:solidFill>
                <a:effectLst/>
                <a:latin typeface="Arial" panose="020B0604020202020204" pitchFamily="34" charset="0"/>
                <a:ea typeface="Aptos" panose="020B0004020202020204" pitchFamily="34" charset="0"/>
              </a:rPr>
              <a:t>The estimate for the regulatory scheme is fixed for 1 April 2024 and an educated guess in relation to the private sector salary development for 1 April 2025, so the adjustment for 1 April 2025 may be changed if the private sector salary development is different than expected.</a:t>
            </a:r>
          </a:p>
          <a:p>
            <a:r>
              <a:rPr lang="en-GB" sz="1800">
                <a:solidFill>
                  <a:srgbClr val="000000"/>
                </a:solidFill>
                <a:effectLst/>
                <a:latin typeface="Arial" panose="020B0604020202020204" pitchFamily="34" charset="0"/>
                <a:ea typeface="Aptos" panose="020B0004020202020204" pitchFamily="34" charset="0"/>
              </a:rPr>
              <a:t>The negotiation in November 2025 is to work out the private sector salary development and ensure that we do not get an overhang into OK26</a:t>
            </a:r>
          </a:p>
          <a:p>
            <a:pPr marL="179705" indent="-179705"/>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426647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en-GB">
                <a:latin typeface="Avenir Next LT Pro"/>
              </a:rPr>
              <a:t>It is no secret that we are coming out of the OK21 period with a loss in real pay, and we will not make up for all that loss with OK24, but we will make significant progress.</a:t>
            </a:r>
          </a:p>
          <a:p>
            <a:pPr marL="179705" indent="-179705"/>
            <a:r>
              <a:rPr lang="en-GB">
                <a:latin typeface="Avenir Next LT Pro"/>
              </a:rPr>
              <a:t>One of the things that took a really long time to get in place during the OK negotiations with the Ministry of Finance was the financial basis. We could not move on the 8.8, but we could “max” it out by negotiating the price down for the other improvements we got through (e.g. maternity leave), and we could negotiate the estimate for remaining increase all the way down, so there were more funds for general (centrally agreed) salary increases. </a:t>
            </a:r>
          </a:p>
          <a:p>
            <a:pPr marL="179705" indent="-179705"/>
            <a:r>
              <a:rPr lang="en-GB">
                <a:latin typeface="Avenir Next LT Pro"/>
              </a:rPr>
              <a:t>The Minister of Finance had some strong forecasts for private sector salary development in the next two years, and according to those forecasts, there was no room for more than 8.8.</a:t>
            </a:r>
          </a:p>
          <a:p>
            <a:pPr marL="179705" indent="-179705"/>
            <a:r>
              <a:rPr lang="en-GB">
                <a:latin typeface="Avenir Next LT Pro"/>
              </a:rPr>
              <a:t>The regulatory scheme ensures a link between public and private sector salaries. If private sector salaries increase more than public sector salaries, employees in the public sector will have their salaries adjusted by 80 % of the difference – the same applies if the salaries of public sector employees increase more than those of private sector employees, in which case the salaries of public sector employees will be adjusted downwards by 80 % of the difference. With OK24, we have agreed to move to a new and more accurate pay index, which to a greater extent than the old one ensures that public sector pay mirrors private sector pay (from an implicit to a standardised pay index).</a:t>
            </a:r>
          </a:p>
          <a:p>
            <a:pPr marL="179705" marR="0" lvl="0" indent="-1797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Avenir Next LT Pro"/>
              </a:rPr>
              <a:t>And last but not least: An additional negotiation has been agreed for November 2025, when the parties will look at whether public and private sector salary development has mirrored each other during the OK24 period, or whether adjustments need to be made. This is to ensure that public sector salaries do not lag behind if things go better than expected in the private labour market – and it was essential for us to accept a financial basis of 8.8 because if the Ministry of Finance’s forecast is too pessimistic, then we will be able to make a correction with the “end-of-year negotiation” at the end of the agreement period if it turns out that we have received too little.</a:t>
            </a:r>
          </a:p>
          <a:p>
            <a:pPr marL="179705" indent="-179705"/>
            <a:endParaRPr lang="da-DK">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02977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0E2D-C7A6-1E4B-88F0-D6C6051D54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B40E709-156E-BB3D-A2F0-37AAA63F730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97572BD-2131-9F85-3057-CFF7942EB463}"/>
              </a:ext>
            </a:extLst>
          </p:cNvPr>
          <p:cNvSpPr>
            <a:spLocks noGrp="1"/>
          </p:cNvSpPr>
          <p:nvPr>
            <p:ph type="body" idx="1"/>
          </p:nvPr>
        </p:nvSpPr>
        <p:spPr/>
        <p:txBody>
          <a:bodyPr/>
          <a:lstStyle/>
          <a:p>
            <a:pPr marL="179705" indent="-179705"/>
            <a:r>
              <a:rPr lang="en-GB">
                <a:latin typeface="Avenir Next LT Pro"/>
              </a:rPr>
              <a:t>The payment for Great Prayer Day will be combined with the special holiday allowance (which is typically paid out along with the May and August salary payments). At the same time, the special holiday allowance is revalued by 0.07. In total, the special holiday allowance will increase by 0.52 %. The special holiday allowance is not included when the regulatory scheme is calculated. This means that the increase in special holiday allowance will not count as a salary increase when we calculate the regulatory scheme.</a:t>
            </a:r>
          </a:p>
          <a:p>
            <a:pPr marL="179705" indent="-179705"/>
            <a:r>
              <a:rPr lang="en-GB">
                <a:latin typeface="Avenir Next LT Pro"/>
              </a:rPr>
              <a:t>The pension will increase by 0.97 %.</a:t>
            </a:r>
          </a:p>
        </p:txBody>
      </p:sp>
      <p:sp>
        <p:nvSpPr>
          <p:cNvPr id="4" name="Pladsholder til slidenummer 3">
            <a:extLst>
              <a:ext uri="{FF2B5EF4-FFF2-40B4-BE49-F238E27FC236}">
                <a16:creationId xmlns:a16="http://schemas.microsoft.com/office/drawing/2014/main" id="{F14F8CB5-5E14-27AB-DC02-F67C24F6D903}"/>
              </a:ext>
            </a:extLst>
          </p:cNvPr>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19700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en-GB">
                <a:latin typeface="Avenir Next LT Pro"/>
              </a:rPr>
              <a:t>There is no restriction on the purpose of the funds saved. The advantage of saving in the pension fund is that you can achieve a good return and the employer is responsible for the deposits.</a:t>
            </a:r>
          </a:p>
          <a:p>
            <a:r>
              <a:rPr lang="en-GB" sz="1800">
                <a:solidFill>
                  <a:srgbClr val="000000"/>
                </a:solidFill>
                <a:effectLst/>
                <a:latin typeface="Arial" panose="020B0604020202020204" pitchFamily="34" charset="0"/>
                <a:ea typeface="Aptos" panose="020B0004020202020204" pitchFamily="34" charset="0"/>
              </a:rPr>
              <a:t>The savings scheme – deposited after tax, in return tax-free when you withdraw it</a:t>
            </a:r>
          </a:p>
          <a:p>
            <a:r>
              <a:rPr lang="en-GB" sz="1800">
                <a:solidFill>
                  <a:srgbClr val="000000"/>
                </a:solidFill>
                <a:effectLst/>
                <a:latin typeface="Arial" panose="020B0604020202020204" pitchFamily="34" charset="0"/>
                <a:ea typeface="Aptos" panose="020B0004020202020204" pitchFamily="34" charset="0"/>
              </a:rPr>
              <a:t>There is no right to leave associated with the savings, but this can be agreed with the employer</a:t>
            </a:r>
          </a:p>
          <a:p>
            <a:r>
              <a:rPr lang="en-GB" sz="1800">
                <a:solidFill>
                  <a:srgbClr val="000000"/>
                </a:solidFill>
                <a:effectLst/>
                <a:latin typeface="Arial" panose="020B0604020202020204" pitchFamily="34" charset="0"/>
                <a:ea typeface="Aptos" panose="020B0004020202020204" pitchFamily="34" charset="0"/>
              </a:rPr>
              <a:t>Better return than saving in your own bank account – it is only the customers who own the pension fund and get the full return (not shareholders)</a:t>
            </a:r>
          </a:p>
          <a:p>
            <a:pPr marL="0" indent="0">
              <a:buNone/>
            </a:pPr>
            <a:endParaRPr lang="da-DK" sz="1800">
              <a:effectLst/>
              <a:latin typeface="Avenir Next LT Pro"/>
              <a:ea typeface="Calibri" panose="020F0502020204030204" pitchFamily="34" charset="0"/>
              <a:cs typeface="Arial"/>
            </a:endParaRPr>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46983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en-GB">
                <a:latin typeface="Avenir Next LT Pro"/>
              </a:rPr>
              <a:t>Employees can plan to take up to a maximum of 8 of their saved days annually and no more than two consecutive days. Employees must provide as much advance notice as possible when taking these days, and days can be taken to the extent work permits. I.e. employers must have a good reason for refusing (in accordance with the Holiday Act)</a:t>
            </a:r>
            <a:br>
              <a:rPr lang="en-GB">
                <a:latin typeface="Avenir Next LT Pro"/>
              </a:rPr>
            </a:br>
            <a:r>
              <a:rPr lang="en-GB">
                <a:latin typeface="Avenir Next LT Pro"/>
              </a:rPr>
              <a:t>- If the employee wishes to take more than 2 consecutive days or more than 8 days in a year, this must be agreed with the employer. If, for instance, you have saved 15 days and want to take them at the end of the summer holiday, this must be agreed with the employer.</a:t>
            </a:r>
          </a:p>
          <a:p>
            <a:pPr marL="179705" indent="-179705"/>
            <a:r>
              <a:rPr lang="en-GB">
                <a:latin typeface="Avenir Next LT Pro"/>
              </a:rPr>
              <a:t>Upon leaving, cash compensation, so the employer cannot ask for the saved days to be taken.</a:t>
            </a:r>
          </a:p>
          <a:p>
            <a:pPr marL="179705" indent="-179705"/>
            <a:r>
              <a:rPr lang="en-GB">
                <a:latin typeface="Avenir Next LT Pro"/>
              </a:rPr>
              <a:t>It has always been possible in the holiday agreement to agree on the transfer of the 5 special holiday days to the next holiday year. However, it required an agreement between the employer and employee. With the new agreement, there is now a right to save special holiday days (you do not need to agree this with your employer) and you can save them for several years.</a:t>
            </a:r>
          </a:p>
          <a:p>
            <a:pPr marL="179705" indent="-179705"/>
            <a:r>
              <a:rPr lang="en-GB">
                <a:latin typeface="Avenir Next LT Pro"/>
              </a:rPr>
              <a:t>Note the date this comes into force – it follows the time for allocation of new special holiday days.</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45077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defRPr/>
            </a:pPr>
            <a:r>
              <a:rPr lang="en-GB">
                <a:solidFill>
                  <a:srgbClr val="222222"/>
                </a:solidFill>
                <a:latin typeface="Avenir Next LT Pro"/>
              </a:rPr>
              <a:t>It is very positive (equality) that we have now guaranteed more weeks of paid maternity leave for fathers and non-birth mothers. We know that pay is a huge factor in deciding whether partners take maternity leave, and we expect that even more people will use the entire ear-marked maternity leave period now that employees in the public sector are entitled to full pay. </a:t>
            </a:r>
          </a:p>
          <a:p>
            <a:pPr marL="179705" indent="-179705">
              <a:defRPr/>
            </a:pPr>
            <a:r>
              <a:rPr lang="en-GB">
                <a:solidFill>
                  <a:srgbClr val="222222"/>
                </a:solidFill>
                <a:latin typeface="Avenir Next LT Pro"/>
              </a:rPr>
              <a:t>Multiple-birth parents will each receive 13 weeks extra. This also applies to adopting parents if the children are under the age of 1 year when they are adopted </a:t>
            </a:r>
          </a:p>
          <a:p>
            <a:pPr marL="179705" indent="-179705">
              <a:defRPr/>
            </a:pPr>
            <a:r>
              <a:rPr lang="en-GB">
                <a:solidFill>
                  <a:srgbClr val="222222"/>
                </a:solidFill>
                <a:latin typeface="Avenir Next LT Pro"/>
              </a:rPr>
              <a:t>Single parents will receive 10 extra weeks. This also applies for adoption</a:t>
            </a:r>
          </a:p>
          <a:p>
            <a:pPr marL="179705" indent="-179705">
              <a:defRPr/>
            </a:pPr>
            <a:r>
              <a:rPr lang="en-GB">
                <a:solidFill>
                  <a:srgbClr val="222222"/>
                </a:solidFill>
                <a:latin typeface="Avenir Next LT Pro"/>
              </a:rPr>
              <a:t>Mothers (as designated in the Maternity Leave Act) are still entitled to salary for 6 weeks before the birth, 14 weeks after the birth (maternity leave) + 6 weeks (parental leave) + 6 shared weeks, which must be shared with the other parent if both parents are employed on the same agreement.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26526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en-GB">
                <a:latin typeface="Avenir Next LT Pro"/>
              </a:rPr>
              <a:t>The State Sector Competence Fund and the Secretariat for Competence Development will continue with a financial basis equivalent to the result in 2021, upgraded to the OK24 level</a:t>
            </a:r>
          </a:p>
          <a:p>
            <a:pPr marL="179705" indent="-179705"/>
            <a:r>
              <a:rPr lang="en-GB">
                <a:latin typeface="Avenir Next LT Pro"/>
              </a:rPr>
              <a:t>The parties will strengthen the shared understanding of strategic skills development in the Secretariat for Competence Development’s advisory services</a:t>
            </a:r>
          </a:p>
          <a:p>
            <a:pPr marL="179705" indent="-179705"/>
            <a:r>
              <a:rPr lang="en-GB">
                <a:latin typeface="Avenir Next LT Pro"/>
              </a:rPr>
              <a:t>FLIPA will continue its current arrangements with 3 full training days + 2 half networking days within six months. Managers’ participation will be financed by their workplaces</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24962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0C1F5-FE75-312F-A474-AF998220557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32004C5-CC65-579C-9F58-628D7E6FF2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F376A57-7FAC-DA59-4526-ABE81B22E538}"/>
              </a:ext>
            </a:extLst>
          </p:cNvPr>
          <p:cNvSpPr>
            <a:spLocks noGrp="1"/>
          </p:cNvSpPr>
          <p:nvPr>
            <p:ph type="body" idx="1"/>
          </p:nvPr>
        </p:nvSpPr>
        <p:spPr/>
        <p:txBody>
          <a:bodyPr/>
          <a:lstStyle/>
          <a:p>
            <a:pPr marL="179705" indent="-179705"/>
            <a:r>
              <a:rPr lang="en-GB">
                <a:latin typeface="Avenir Next LT Pro"/>
              </a:rPr>
              <a:t>The agreement on dialogue on the use of AI in workplaces is, in many ways, similar to the agreement we reached for OK21, which ensured that employees had some influence on the green transition in the workplace. It is important that there are local discussions when the workplaces need to transition, whether this is due to organisational changes or new technology, so that the employees’ perspective and daily life are considered in the solutions that are agreed upon.</a:t>
            </a:r>
          </a:p>
          <a:p>
            <a:pPr marL="179705" indent="-179705"/>
            <a:r>
              <a:rPr lang="en-GB">
                <a:latin typeface="Avenir Next LT Pro"/>
              </a:rPr>
              <a:t>For example, expert presentations can be arranged on technologies based on AI and their implications for the future labour market, workplace visits with a focus on best practice, as well as knowledge and experience exchange. The discussions will strengthen the foundation for the further dialogue on visions and boundaries for AI. </a:t>
            </a:r>
          </a:p>
        </p:txBody>
      </p:sp>
      <p:sp>
        <p:nvSpPr>
          <p:cNvPr id="4" name="Pladsholder til slidenummer 3">
            <a:extLst>
              <a:ext uri="{FF2B5EF4-FFF2-40B4-BE49-F238E27FC236}">
                <a16:creationId xmlns:a16="http://schemas.microsoft.com/office/drawing/2014/main" id="{4248447C-A229-203C-6477-317ADAE2DB16}"/>
              </a:ext>
            </a:extLst>
          </p:cNvPr>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4286604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 marts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6862F9A3-A717-469D-92E6-118D5CB7A0D2}" type="datetime2">
              <a:rPr lang="da-DK" smtClean="0"/>
              <a:pPr/>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endParaRPr lang="da-DK">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 marts 2024</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 marts 2024</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 marts 2024</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 marts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 marts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 marts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 marts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20" Type="http://schemas.openxmlformats.org/officeDocument/2006/relationships/slideLayout" Target="../slideLayouts/slideLayout20.xml"/><Relationship Id="rId41"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 Small Header</a:t>
            </a:r>
          </a:p>
          <a:p>
            <a:pPr lvl="7"/>
            <a:r>
              <a:rPr lang="da-DK" noProof="0"/>
              <a:t>Level 8, Small Body</a:t>
            </a:r>
          </a:p>
          <a:p>
            <a:pPr lvl="8"/>
            <a:r>
              <a:rPr lang="da-DK" noProof="0"/>
              <a:t>Level 9, </a:t>
            </a:r>
            <a:r>
              <a:rPr lang="da-DK" noProof="0" err="1"/>
              <a:t>Infographic</a:t>
            </a:r>
            <a:endParaRPr lang="da-DK" noProof="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 marts 2024</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5"/>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6"/>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27"/>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28"/>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29"/>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0"/>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1"/>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2"/>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3"/>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4"/>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5"/>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6"/>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37"/>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38"/>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39"/>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0"/>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1"/>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2"/>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3"/>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4"/>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5"/>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6"/>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47"/>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09D65-9A27-4A34-8FB3-6C1870B36EDB}"/>
              </a:ext>
            </a:extLst>
          </p:cNvPr>
          <p:cNvSpPr>
            <a:spLocks noGrp="1"/>
          </p:cNvSpPr>
          <p:nvPr>
            <p:ph type="ctrTitle"/>
          </p:nvPr>
        </p:nvSpPr>
        <p:spPr/>
        <p:txBody>
          <a:bodyPr/>
          <a:lstStyle/>
          <a:p>
            <a:r>
              <a:rPr lang="en-GB"/>
              <a:t>OK24</a:t>
            </a:r>
            <a:br>
              <a:rPr lang="en-GB"/>
            </a:br>
            <a:r>
              <a:rPr lang="en-GB" sz="2000"/>
              <a:t>- The result – the state sector</a:t>
            </a:r>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a:xfrm>
            <a:off x="360000" y="6033600"/>
            <a:ext cx="5544000" cy="468000"/>
          </a:xfrm>
        </p:spPr>
        <p:txBody>
          <a:bodyPr/>
          <a:lstStyle/>
          <a:p>
            <a:fld id="{5E7F469A-D844-4687-9D05-1C2BCF471069}" type="datetime2">
              <a:rPr lang="da-DK" smtClean="0"/>
              <a:pPr/>
              <a:t>1. marts 2024</a:t>
            </a:fld>
            <a:endParaRPr lang="da-DK" dirty="0"/>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a:xfrm>
            <a:off x="0" y="6876000"/>
            <a:ext cx="0" cy="0"/>
          </a:xfrm>
        </p:spPr>
        <p:txBody>
          <a:bodyPr/>
          <a:lstStyle/>
          <a:p>
            <a:endParaRPr lang="da-DK"/>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a:xfrm>
            <a:off x="0" y="6876000"/>
            <a:ext cx="0" cy="0"/>
          </a:xfrm>
        </p:spPr>
        <p:txBody>
          <a:bodyPr/>
          <a:lstStyle/>
          <a:p>
            <a:fld id="{23AA811B-2EBD-4900-905E-5BE206449611}" type="slidenum">
              <a:rPr lang="da-DK" smtClean="0"/>
              <a:pPr/>
              <a:t>1</a:t>
            </a:fld>
            <a:endParaRPr lang="da-DK"/>
          </a:p>
        </p:txBody>
      </p:sp>
      <p:sp>
        <p:nvSpPr>
          <p:cNvPr id="6" name="Picture Placeholder 5">
            <a:extLst>
              <a:ext uri="{FF2B5EF4-FFF2-40B4-BE49-F238E27FC236}">
                <a16:creationId xmlns:a16="http://schemas.microsoft.com/office/drawing/2014/main" id="{90FFF0B2-B7BC-46F5-8741-6D1D74B1D751}"/>
              </a:ext>
            </a:extLst>
          </p:cNvPr>
          <p:cNvSpPr>
            <a:spLocks noGrp="1"/>
          </p:cNvSpPr>
          <p:nvPr>
            <p:ph type="pic" sz="quarter" idx="13"/>
          </p:nvPr>
        </p:nvSpPr>
        <p:spPr>
          <a:xfrm>
            <a:off x="2792185" y="-1556657"/>
            <a:ext cx="7658100" cy="6858000"/>
          </a:xfrm>
        </p:spPr>
        <p:txBody>
          <a:bodyPr/>
          <a:lstStyle/>
          <a:p>
            <a:endParaRPr lang="da-DK" dirty="0"/>
          </a:p>
        </p:txBody>
      </p:sp>
    </p:spTree>
    <p:extLst>
      <p:ext uri="{BB962C8B-B14F-4D97-AF65-F5344CB8AC3E}">
        <p14:creationId xmlns:p14="http://schemas.microsoft.com/office/powerpoint/2010/main" val="23645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DEE7-5750-8E1D-91E1-C2483D97B0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FACB86-887F-4C46-1213-8E0268F42F82}"/>
              </a:ext>
            </a:extLst>
          </p:cNvPr>
          <p:cNvSpPr>
            <a:spLocks noGrp="1"/>
          </p:cNvSpPr>
          <p:nvPr>
            <p:ph type="title"/>
          </p:nvPr>
        </p:nvSpPr>
        <p:spPr>
          <a:xfrm>
            <a:off x="360000" y="802800"/>
            <a:ext cx="11473200" cy="1278000"/>
          </a:xfrm>
        </p:spPr>
        <p:txBody>
          <a:bodyPr anchor="t">
            <a:normAutofit/>
          </a:bodyPr>
          <a:lstStyle/>
          <a:p>
            <a:r>
              <a:rPr lang="en-GB"/>
              <a:t>Artificial intelligence (AI)</a:t>
            </a:r>
          </a:p>
        </p:txBody>
      </p:sp>
      <p:sp>
        <p:nvSpPr>
          <p:cNvPr id="3" name="Pladsholder til indhold 2">
            <a:extLst>
              <a:ext uri="{FF2B5EF4-FFF2-40B4-BE49-F238E27FC236}">
                <a16:creationId xmlns:a16="http://schemas.microsoft.com/office/drawing/2014/main" id="{6ED791C7-15ED-403E-796E-D9BD9544C38C}"/>
              </a:ext>
            </a:extLst>
          </p:cNvPr>
          <p:cNvSpPr>
            <a:spLocks noGrp="1"/>
          </p:cNvSpPr>
          <p:nvPr>
            <p:ph idx="1"/>
          </p:nvPr>
        </p:nvSpPr>
        <p:spPr>
          <a:xfrm>
            <a:off x="359999" y="2080800"/>
            <a:ext cx="7526701" cy="4053600"/>
          </a:xfrm>
        </p:spPr>
        <p:txBody>
          <a:bodyPr vert="horz" lIns="0" tIns="0" rIns="0" bIns="0" rtlCol="0" anchor="t">
            <a:normAutofit/>
          </a:bodyPr>
          <a:lstStyle/>
          <a:p>
            <a:pPr marL="269875" indent="-269875"/>
            <a:endParaRPr lang="da-DK"/>
          </a:p>
          <a:p>
            <a:pPr marL="269875" indent="-269875"/>
            <a:r>
              <a:rPr lang="en-GB"/>
              <a:t>The parties are agreed on the launch of a multi-track approach during the agreement period. This will form the basis for discussions of relevant agreements and contribute to the implementation and use of artificial intelligence in public sector workplaces in an appropriate manner.</a:t>
            </a:r>
          </a:p>
          <a:p>
            <a:pPr marL="269875" indent="-269875"/>
            <a:endParaRPr lang="da-DK"/>
          </a:p>
          <a:p>
            <a:pPr marL="269875" indent="-269875"/>
            <a:r>
              <a:rPr lang="en-GB"/>
              <a:t>In concrete terms, the parties will: </a:t>
            </a:r>
          </a:p>
          <a:p>
            <a:pPr lvl="1">
              <a:buFont typeface="Courier New" panose="02070309020205020404" pitchFamily="49" charset="0"/>
              <a:buChar char="o"/>
            </a:pPr>
            <a:r>
              <a:rPr lang="en-GB"/>
              <a:t>In partnership, acquire new knowledge of AI</a:t>
            </a:r>
          </a:p>
          <a:p>
            <a:pPr lvl="1">
              <a:buFont typeface="Courier New" panose="02070309020205020404" pitchFamily="49" charset="0"/>
              <a:buChar char="o"/>
            </a:pPr>
            <a:r>
              <a:rPr lang="en-GB"/>
              <a:t>Discuss the need to adjust the relevant central agreements. The goal is to clarify how the parties can best support local discussions and the potential and risks of AI in agreement terms</a:t>
            </a:r>
          </a:p>
          <a:p>
            <a:pPr lvl="1">
              <a:buFont typeface="Courier New" panose="02070309020205020404" pitchFamily="49" charset="0"/>
              <a:buChar char="o"/>
            </a:pPr>
            <a:r>
              <a:rPr lang="en-GB"/>
              <a:t>In partnership, encourage and promote dialogue on AI at public sector workplaces, e.g. through a shared dialogue tool for local discussions of implementation and use of AI</a:t>
            </a:r>
          </a:p>
        </p:txBody>
      </p:sp>
      <p:pic>
        <p:nvPicPr>
          <p:cNvPr id="9" name="Billede 8" descr="Et billede, der indeholder møbel, bænk, jord, gulv&#10;&#10;Automatisk genereret beskrivelse">
            <a:extLst>
              <a:ext uri="{FF2B5EF4-FFF2-40B4-BE49-F238E27FC236}">
                <a16:creationId xmlns:a16="http://schemas.microsoft.com/office/drawing/2014/main" id="{4A65F7EE-E098-8D82-63C4-9D81CE5518DC}"/>
              </a:ext>
            </a:extLst>
          </p:cNvPr>
          <p:cNvPicPr>
            <a:picLocks noChangeAspect="1"/>
          </p:cNvPicPr>
          <p:nvPr/>
        </p:nvPicPr>
        <p:blipFill rotWithShape="1">
          <a:blip r:embed="rId3">
            <a:extLst>
              <a:ext uri="{28A0092B-C50C-407E-A947-70E740481C1C}">
                <a14:useLocalDpi xmlns:a14="http://schemas.microsoft.com/office/drawing/2010/main" val="0"/>
              </a:ext>
            </a:extLst>
          </a:blip>
          <a:srcRect l="7863" r="11921" b="-2"/>
          <a:stretch/>
        </p:blipFill>
        <p:spPr>
          <a:xfrm>
            <a:off x="9232900" y="2084400"/>
            <a:ext cx="2598738" cy="4049700"/>
          </a:xfrm>
          <a:prstGeom prst="rect">
            <a:avLst/>
          </a:prstGeom>
          <a:noFill/>
        </p:spPr>
      </p:pic>
      <p:sp>
        <p:nvSpPr>
          <p:cNvPr id="5" name="Pladsholder til dato 4">
            <a:extLst>
              <a:ext uri="{FF2B5EF4-FFF2-40B4-BE49-F238E27FC236}">
                <a16:creationId xmlns:a16="http://schemas.microsoft.com/office/drawing/2014/main" id="{4B726E66-A732-929A-1767-9813F53A922A}"/>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16" name="Footer Placeholder 6">
            <a:extLst>
              <a:ext uri="{FF2B5EF4-FFF2-40B4-BE49-F238E27FC236}">
                <a16:creationId xmlns:a16="http://schemas.microsoft.com/office/drawing/2014/main" id="{50D9F9EE-97DF-1573-666C-926C2036ABCC}"/>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106A07B5-1B8B-CA79-DC8E-0C40D87BBC38}"/>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10</a:t>
            </a:fld>
            <a:endParaRPr lang="da-DK"/>
          </a:p>
        </p:txBody>
      </p:sp>
    </p:spTree>
    <p:extLst>
      <p:ext uri="{BB962C8B-B14F-4D97-AF65-F5344CB8AC3E}">
        <p14:creationId xmlns:p14="http://schemas.microsoft.com/office/powerpoint/2010/main" val="339180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en-GB"/>
              <a:t>Union representatives</a:t>
            </a:r>
          </a:p>
        </p:txBody>
      </p:sp>
      <p:pic>
        <p:nvPicPr>
          <p:cNvPr id="9" name="Billede 8" descr="Et billede, der indeholder kort, tekst, person&#10;&#10;Automatisk genereret beskrivelse">
            <a:extLst>
              <a:ext uri="{FF2B5EF4-FFF2-40B4-BE49-F238E27FC236}">
                <a16:creationId xmlns:a16="http://schemas.microsoft.com/office/drawing/2014/main" id="{4C736E3C-8339-EF2D-8C30-BFC697DF1DE7}"/>
              </a:ext>
            </a:extLst>
          </p:cNvPr>
          <p:cNvPicPr>
            <a:picLocks noChangeAspect="1"/>
          </p:cNvPicPr>
          <p:nvPr/>
        </p:nvPicPr>
        <p:blipFill rotWithShape="1">
          <a:blip r:embed="rId3">
            <a:extLst>
              <a:ext uri="{28A0092B-C50C-407E-A947-70E740481C1C}">
                <a14:useLocalDpi xmlns:a14="http://schemas.microsoft.com/office/drawing/2010/main" val="0"/>
              </a:ext>
            </a:extLst>
          </a:blip>
          <a:srcRect t="29250" r="-3" b="-3"/>
          <a:stretch/>
        </p:blipFill>
        <p:spPr>
          <a:xfrm>
            <a:off x="360000" y="2080800"/>
            <a:ext cx="3133214" cy="2779661"/>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3708971" y="2084400"/>
            <a:ext cx="8122667" cy="4049700"/>
          </a:xfrm>
        </p:spPr>
        <p:txBody>
          <a:bodyPr vert="horz" lIns="0" tIns="0" rIns="0" bIns="0" rtlCol="0" anchor="t">
            <a:noAutofit/>
          </a:bodyPr>
          <a:lstStyle/>
          <a:p>
            <a:pPr marL="269875" indent="-269875">
              <a:lnSpc>
                <a:spcPct val="90000"/>
              </a:lnSpc>
            </a:pPr>
            <a:r>
              <a:rPr lang="en-GB"/>
              <a:t>At institutions with geographically dispersed locations or staff groups of over 100 employees, there will be a renegotiation of the union representative structure and the number of representatives per staff group if one of the parties so wishes</a:t>
            </a:r>
          </a:p>
          <a:p>
            <a:pPr marL="269875" indent="-269875">
              <a:lnSpc>
                <a:spcPct val="90000"/>
              </a:lnSpc>
            </a:pPr>
            <a:r>
              <a:rPr lang="en-GB"/>
              <a:t>The change comes into force on 1 April 2025.</a:t>
            </a:r>
          </a:p>
          <a:p>
            <a:pPr marL="269875" indent="-269875">
              <a:lnSpc>
                <a:spcPct val="90000"/>
              </a:lnSpc>
            </a:pPr>
            <a:endParaRPr lang="da-DK"/>
          </a:p>
          <a:p>
            <a:pPr marL="0" indent="0">
              <a:lnSpc>
                <a:spcPct val="90000"/>
              </a:lnSpc>
              <a:buNone/>
            </a:pPr>
            <a:r>
              <a:rPr lang="en-GB"/>
              <a:t>As of 1 April 2024 the following applies: </a:t>
            </a:r>
          </a:p>
          <a:p>
            <a:pPr marL="539750" lvl="1" indent="-269875">
              <a:lnSpc>
                <a:spcPct val="90000"/>
              </a:lnSpc>
            </a:pPr>
            <a:r>
              <a:rPr lang="en-GB"/>
              <a:t>The union representative must be able to meet with newly employed colleagues during working hours</a:t>
            </a:r>
          </a:p>
          <a:p>
            <a:pPr marL="539750" lvl="1" indent="-269875">
              <a:lnSpc>
                <a:spcPct val="90000"/>
              </a:lnSpc>
            </a:pPr>
            <a:r>
              <a:rPr lang="en-GB"/>
              <a:t>Following election or re-election of a union representative, the management and representative will discuss how much time will be required for the role and whether ordinary duties will need to be reduced (shared responsibility)</a:t>
            </a:r>
            <a:br>
              <a:rPr lang="en-GB"/>
            </a:br>
            <a:endParaRPr lang="en-GB"/>
          </a:p>
          <a:p>
            <a:pPr marL="269875" indent="-269875">
              <a:lnSpc>
                <a:spcPct val="90000"/>
              </a:lnSpc>
            </a:pPr>
            <a:endParaRPr lang="da-DK"/>
          </a:p>
          <a:p>
            <a:pPr marL="269875" indent="-269875">
              <a:lnSpc>
                <a:spcPct val="90000"/>
              </a:lnSpc>
            </a:pPr>
            <a:r>
              <a:rPr lang="en-GB"/>
              <a:t>Continuation of Samarbejdssekretariatet</a:t>
            </a:r>
          </a:p>
        </p:txBody>
      </p:sp>
      <p:sp>
        <p:nvSpPr>
          <p:cNvPr id="14" name="Text Placeholder 4">
            <a:extLst>
              <a:ext uri="{FF2B5EF4-FFF2-40B4-BE49-F238E27FC236}">
                <a16:creationId xmlns:a16="http://schemas.microsoft.com/office/drawing/2014/main" id="{E2D7956B-E856-CB8F-224F-9EB28827DC99}"/>
              </a:ext>
            </a:extLst>
          </p:cNvPr>
          <p:cNvSpPr>
            <a:spLocks noGrp="1"/>
          </p:cNvSpPr>
          <p:nvPr>
            <p:ph type="body" sz="quarter" idx="13"/>
          </p:nvPr>
        </p:nvSpPr>
        <p:spPr>
          <a:xfrm>
            <a:off x="360000" y="6138000"/>
            <a:ext cx="11473200" cy="360000"/>
          </a:xfrm>
        </p:spPr>
        <p:txBody>
          <a:bodyPr/>
          <a:lstStyle/>
          <a:p>
            <a:endParaRPr lang="en-US"/>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16" name="Footer Placeholder 6">
            <a:extLst>
              <a:ext uri="{FF2B5EF4-FFF2-40B4-BE49-F238E27FC236}">
                <a16:creationId xmlns:a16="http://schemas.microsoft.com/office/drawing/2014/main" id="{095E9B4D-E6B2-D40A-DEC6-B27846211C6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11</a:t>
            </a:fld>
            <a:endParaRPr lang="da-DK"/>
          </a:p>
        </p:txBody>
      </p:sp>
    </p:spTree>
    <p:extLst>
      <p:ext uri="{BB962C8B-B14F-4D97-AF65-F5344CB8AC3E}">
        <p14:creationId xmlns:p14="http://schemas.microsoft.com/office/powerpoint/2010/main" val="304785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DE06-98DE-C0A4-E5CD-F35FE7B81944}"/>
              </a:ext>
            </a:extLst>
          </p:cNvPr>
          <p:cNvSpPr>
            <a:spLocks noGrp="1"/>
          </p:cNvSpPr>
          <p:nvPr>
            <p:ph type="ctrTitle"/>
          </p:nvPr>
        </p:nvSpPr>
        <p:spPr/>
        <p:txBody>
          <a:bodyPr/>
          <a:lstStyle/>
          <a:p>
            <a:r>
              <a:rPr lang="en-GB"/>
              <a:t>Special improvements</a:t>
            </a:r>
          </a:p>
        </p:txBody>
      </p:sp>
      <p:sp>
        <p:nvSpPr>
          <p:cNvPr id="5" name="Date Placeholder 4">
            <a:extLst>
              <a:ext uri="{FF2B5EF4-FFF2-40B4-BE49-F238E27FC236}">
                <a16:creationId xmlns:a16="http://schemas.microsoft.com/office/drawing/2014/main" id="{81C0618F-AB55-FB1C-237C-48C1AE076DCD}"/>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6" name="Footer Placeholder 5">
            <a:extLst>
              <a:ext uri="{FF2B5EF4-FFF2-40B4-BE49-F238E27FC236}">
                <a16:creationId xmlns:a16="http://schemas.microsoft.com/office/drawing/2014/main" id="{FB8EA78D-4198-DAA1-35CE-F62F2AFBDFE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DDA35D1-4D5C-2368-76BD-6E4933BC67A5}"/>
              </a:ext>
            </a:extLst>
          </p:cNvPr>
          <p:cNvSpPr>
            <a:spLocks noGrp="1"/>
          </p:cNvSpPr>
          <p:nvPr>
            <p:ph type="sldNum" sz="quarter" idx="12"/>
          </p:nvPr>
        </p:nvSpPr>
        <p:spPr/>
        <p:txBody>
          <a:bodyPr/>
          <a:lstStyle/>
          <a:p>
            <a:fld id="{23AA811B-2EBD-4900-905E-5BE206449611}" type="slidenum">
              <a:rPr lang="da-DK" smtClean="0"/>
              <a:t>12</a:t>
            </a:fld>
            <a:endParaRPr lang="da-DK"/>
          </a:p>
        </p:txBody>
      </p:sp>
    </p:spTree>
    <p:extLst>
      <p:ext uri="{BB962C8B-B14F-4D97-AF65-F5344CB8AC3E}">
        <p14:creationId xmlns:p14="http://schemas.microsoft.com/office/powerpoint/2010/main" val="424993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en-GB"/>
              <a:t>University colleges, business academies and maritime programmes</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60000" y="2080800"/>
            <a:ext cx="5641350" cy="4053600"/>
          </a:xfrm>
        </p:spPr>
        <p:txBody>
          <a:bodyPr vert="horz" lIns="0" tIns="0" rIns="0" bIns="0" rtlCol="0">
            <a:normAutofit/>
          </a:bodyPr>
          <a:lstStyle/>
          <a:p>
            <a:pPr marL="612775" lvl="1" indent="-342900">
              <a:spcAft>
                <a:spcPts val="0"/>
              </a:spcAft>
              <a:buFont typeface="Arial" panose="020B0604020202020204" pitchFamily="34" charset="0"/>
              <a:buChar char="-"/>
            </a:pPr>
            <a:endParaRPr lang="da-DK">
              <a:effectLst/>
            </a:endParaRPr>
          </a:p>
          <a:p>
            <a:pPr marL="269875" indent="-269875"/>
            <a:r>
              <a:rPr lang="en-GB"/>
              <a:t>Agreement coverage for part-time teachers and external lecturers</a:t>
            </a:r>
          </a:p>
          <a:p>
            <a:pPr marL="269875" indent="-269875"/>
            <a:r>
              <a:rPr lang="en-GB"/>
              <a:t>Even workload</a:t>
            </a:r>
          </a:p>
          <a:p>
            <a:pPr marL="269875" indent="-269875"/>
            <a:r>
              <a:rPr lang="en-GB"/>
              <a:t>The right of research students to return to a position as an assistant professor or lecturer following a period of employment as a research student</a:t>
            </a:r>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16" name="Footer Placeholder 5">
            <a:extLst>
              <a:ext uri="{FF2B5EF4-FFF2-40B4-BE49-F238E27FC236}">
                <a16:creationId xmlns:a16="http://schemas.microsoft.com/office/drawing/2014/main" id="{5DE2040B-2D99-8247-DAAC-54092545265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13</a:t>
            </a:fld>
            <a:endParaRPr lang="da-DK"/>
          </a:p>
        </p:txBody>
      </p:sp>
      <p:pic>
        <p:nvPicPr>
          <p:cNvPr id="9" name="Billede 8" descr="Et billede, der indeholder ur, Vægur, Kvartsur, tid/tidspunkt/klokkeslæt&#10;&#10;Automatisk genereret beskrivelse">
            <a:extLst>
              <a:ext uri="{FF2B5EF4-FFF2-40B4-BE49-F238E27FC236}">
                <a16:creationId xmlns:a16="http://schemas.microsoft.com/office/drawing/2014/main" id="{39BD4B1E-2908-670D-032B-86F80D089C0C}"/>
              </a:ext>
            </a:extLst>
          </p:cNvPr>
          <p:cNvPicPr>
            <a:picLocks noChangeAspect="1"/>
          </p:cNvPicPr>
          <p:nvPr/>
        </p:nvPicPr>
        <p:blipFill rotWithShape="1">
          <a:blip r:embed="rId3">
            <a:extLst>
              <a:ext uri="{28A0092B-C50C-407E-A947-70E740481C1C}">
                <a14:useLocalDpi xmlns:a14="http://schemas.microsoft.com/office/drawing/2010/main" val="0"/>
              </a:ext>
            </a:extLst>
          </a:blip>
          <a:srcRect r="7105"/>
          <a:stretch/>
        </p:blipFill>
        <p:spPr>
          <a:xfrm>
            <a:off x="6191850" y="2080800"/>
            <a:ext cx="5641350" cy="4053600"/>
          </a:xfrm>
          <a:prstGeom prst="rect">
            <a:avLst/>
          </a:prstGeom>
          <a:noFill/>
        </p:spPr>
      </p:pic>
    </p:spTree>
    <p:extLst>
      <p:ext uri="{BB962C8B-B14F-4D97-AF65-F5344CB8AC3E}">
        <p14:creationId xmlns:p14="http://schemas.microsoft.com/office/powerpoint/2010/main" val="385781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en-GB"/>
              <a:t>Employees in the sciences</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60000" y="2080800"/>
            <a:ext cx="5641350" cy="4053600"/>
          </a:xfrm>
        </p:spPr>
        <p:txBody>
          <a:bodyPr vert="horz" lIns="0" tIns="0" rIns="0" bIns="0" rtlCol="0">
            <a:normAutofit/>
          </a:bodyPr>
          <a:lstStyle/>
          <a:p>
            <a:pPr marL="269875" indent="-269875"/>
            <a:r>
              <a:rPr lang="en-GB">
                <a:effectLst/>
              </a:rPr>
              <a:t>Improved salary progression for researchers/</a:t>
            </a:r>
            <a:r>
              <a:rPr lang="en-GB"/>
              <a:t>lecturers </a:t>
            </a:r>
            <a:r>
              <a:rPr lang="en-GB">
                <a:effectLst/>
              </a:rPr>
              <a:t> with overseas qualifications, who are employed in positions requiring a PhD-level degree at universities, institutions of higher education and research institutions</a:t>
            </a:r>
          </a:p>
          <a:p>
            <a:pPr marL="269875" indent="-269875"/>
            <a:r>
              <a:rPr lang="en-GB">
                <a:effectLst/>
              </a:rPr>
              <a:t>Improved salary progression for PhD students employed on the basis of an overseas academic qualification</a:t>
            </a:r>
          </a:p>
          <a:p>
            <a:pPr marL="269875" indent="-269875"/>
            <a:r>
              <a:rPr lang="en-GB">
                <a:effectLst/>
              </a:rPr>
              <a:t>Better possibilities for extension for PhD fellows and research students </a:t>
            </a:r>
          </a:p>
          <a:p>
            <a:pPr marL="269875" indent="-269875"/>
            <a:endParaRPr lang="da-DK"/>
          </a:p>
          <a:p>
            <a:pPr marL="269875" indent="-269875"/>
            <a:r>
              <a:rPr lang="en-GB"/>
              <a:t>All improvements come into force on 1 April 2025</a:t>
            </a:r>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16" name="Footer Placeholder 5">
            <a:extLst>
              <a:ext uri="{FF2B5EF4-FFF2-40B4-BE49-F238E27FC236}">
                <a16:creationId xmlns:a16="http://schemas.microsoft.com/office/drawing/2014/main" id="{CF257546-E0C7-AC26-5D8F-37D3043B4973}"/>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14</a:t>
            </a:fld>
            <a:endParaRPr lang="da-DK"/>
          </a:p>
        </p:txBody>
      </p:sp>
      <p:pic>
        <p:nvPicPr>
          <p:cNvPr id="9" name="Billede 8" descr="Et billede, der indeholder indendørs, person, tøj, møbel&#10;&#10;Automatisk genereret beskrivelse">
            <a:extLst>
              <a:ext uri="{FF2B5EF4-FFF2-40B4-BE49-F238E27FC236}">
                <a16:creationId xmlns:a16="http://schemas.microsoft.com/office/drawing/2014/main" id="{9704A140-A2B5-7009-6BC1-A77A6335F296}"/>
              </a:ext>
            </a:extLst>
          </p:cNvPr>
          <p:cNvPicPr>
            <a:picLocks noChangeAspect="1"/>
          </p:cNvPicPr>
          <p:nvPr/>
        </p:nvPicPr>
        <p:blipFill rotWithShape="1">
          <a:blip r:embed="rId3">
            <a:extLst>
              <a:ext uri="{28A0092B-C50C-407E-A947-70E740481C1C}">
                <a14:useLocalDpi xmlns:a14="http://schemas.microsoft.com/office/drawing/2010/main" val="0"/>
              </a:ext>
            </a:extLst>
          </a:blip>
          <a:srcRect l="7105"/>
          <a:stretch/>
        </p:blipFill>
        <p:spPr>
          <a:xfrm>
            <a:off x="6191850" y="2080800"/>
            <a:ext cx="5641350" cy="4053600"/>
          </a:xfrm>
          <a:prstGeom prst="rect">
            <a:avLst/>
          </a:prstGeom>
          <a:noFill/>
        </p:spPr>
      </p:pic>
    </p:spTree>
    <p:extLst>
      <p:ext uri="{BB962C8B-B14F-4D97-AF65-F5344CB8AC3E}">
        <p14:creationId xmlns:p14="http://schemas.microsoft.com/office/powerpoint/2010/main" val="246953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E5653-21A6-A49C-5C84-52303E3B91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126BF2-2E57-28FC-4CAD-432A8E9A5B6C}"/>
              </a:ext>
            </a:extLst>
          </p:cNvPr>
          <p:cNvSpPr>
            <a:spLocks noGrp="1"/>
          </p:cNvSpPr>
          <p:nvPr>
            <p:ph type="title"/>
          </p:nvPr>
        </p:nvSpPr>
        <p:spPr/>
        <p:txBody>
          <a:bodyPr/>
          <a:lstStyle/>
          <a:p>
            <a:r>
              <a:rPr lang="en-GB"/>
              <a:t>Employees in the sciences – continued</a:t>
            </a:r>
          </a:p>
        </p:txBody>
      </p:sp>
      <p:sp>
        <p:nvSpPr>
          <p:cNvPr id="3" name="Pladsholder til indhold 2">
            <a:extLst>
              <a:ext uri="{FF2B5EF4-FFF2-40B4-BE49-F238E27FC236}">
                <a16:creationId xmlns:a16="http://schemas.microsoft.com/office/drawing/2014/main" id="{2E3335A7-DD0D-8333-5E75-835D35DA4791}"/>
              </a:ext>
            </a:extLst>
          </p:cNvPr>
          <p:cNvSpPr>
            <a:spLocks noGrp="1"/>
          </p:cNvSpPr>
          <p:nvPr>
            <p:ph idx="1"/>
          </p:nvPr>
        </p:nvSpPr>
        <p:spPr>
          <a:xfrm>
            <a:off x="359400" y="1958580"/>
            <a:ext cx="11473200" cy="4308869"/>
          </a:xfrm>
        </p:spPr>
        <p:txBody>
          <a:bodyPr vert="horz" lIns="0" tIns="0" rIns="0" bIns="0" rtlCol="0" anchor="t">
            <a:noAutofit/>
          </a:bodyPr>
          <a:lstStyle/>
          <a:p>
            <a:pPr marL="269875" indent="-269875"/>
            <a:r>
              <a:rPr lang="en-GB"/>
              <a:t>GEUS has the same option as universities to employ researchers in permanent tenure-track positions and to offer senior researchers employment in a programme for promotion to professor</a:t>
            </a:r>
          </a:p>
          <a:p>
            <a:pPr marL="269875" indent="-269875"/>
            <a:r>
              <a:rPr lang="en-GB">
                <a:solidFill>
                  <a:srgbClr val="222222"/>
                </a:solidFill>
                <a:cs typeface="Times New Roman"/>
              </a:rPr>
              <a:t>KADK, Aarhus School of Architecture and Design School Kolding now also have the same option as universities to offer lecturers employment in a programme for promotion to professor</a:t>
            </a:r>
          </a:p>
          <a:p>
            <a:pPr marL="269875" indent="-269875"/>
            <a:r>
              <a:rPr lang="en-GB">
                <a:solidFill>
                  <a:srgbClr val="222222"/>
                </a:solidFill>
              </a:rPr>
              <a:t>It has been agreed that senior researchers/lecturers who are included in a programme for promotion to professor at the above institutions will be granted a supplement in addition to the lecturer’s supplement of DKK 52,670 annually. The supplement is pensionable. These are the same salary terms that apply to the promotion programme at universities</a:t>
            </a:r>
          </a:p>
          <a:p>
            <a:pPr marL="269875" indent="-269875"/>
            <a:r>
              <a:rPr lang="en-GB" b="0" i="0">
                <a:solidFill>
                  <a:srgbClr val="222222"/>
                </a:solidFill>
                <a:effectLst/>
              </a:rPr>
              <a:t>At KADK, Aarhus School of Architecture and Design School Kolding, a new job category of artistic professor has been introduced, which replaces the job category professor MSO. Salary and other terms of employment as artistic professor are equivalent to the terms for professor MSO</a:t>
            </a:r>
          </a:p>
          <a:p>
            <a:pPr marL="269875" indent="-269875"/>
            <a:r>
              <a:rPr lang="en-GB">
                <a:solidFill>
                  <a:srgbClr val="222222"/>
                </a:solidFill>
                <a:cs typeface="Times New Roman" panose="02020603050405020304" pitchFamily="18" charset="0"/>
              </a:rPr>
              <a:t>The Royal Danish Defence College will get a job structure more on a par with universities. </a:t>
            </a:r>
          </a:p>
          <a:p>
            <a:pPr marL="269875" indent="-269875"/>
            <a:r>
              <a:rPr lang="en-GB">
                <a:solidFill>
                  <a:srgbClr val="222222"/>
                </a:solidFill>
                <a:cs typeface="Times New Roman" panose="02020603050405020304" pitchFamily="18" charset="0"/>
              </a:rPr>
              <a:t>The Danish Veteran Centre’s Knowledge Centre now has a job structure with academic career paths on a par with universities</a:t>
            </a:r>
          </a:p>
          <a:p>
            <a:pPr marL="269875" indent="-269875"/>
            <a:endParaRPr lang="da-DK">
              <a:cs typeface="Times New Roman" panose="02020603050405020304" pitchFamily="18" charset="0"/>
            </a:endParaRPr>
          </a:p>
          <a:p>
            <a:pPr marL="269875" indent="-269875"/>
            <a:r>
              <a:rPr lang="en-GB"/>
              <a:t>All improvements come into force on 1 April 2025</a:t>
            </a:r>
          </a:p>
        </p:txBody>
      </p:sp>
      <p:sp>
        <p:nvSpPr>
          <p:cNvPr id="5" name="Pladsholder til dato 4">
            <a:extLst>
              <a:ext uri="{FF2B5EF4-FFF2-40B4-BE49-F238E27FC236}">
                <a16:creationId xmlns:a16="http://schemas.microsoft.com/office/drawing/2014/main" id="{417604B4-8C60-1911-0869-4023D00F6144}"/>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6" name="Pladsholder til sidefod 5">
            <a:extLst>
              <a:ext uri="{FF2B5EF4-FFF2-40B4-BE49-F238E27FC236}">
                <a16:creationId xmlns:a16="http://schemas.microsoft.com/office/drawing/2014/main" id="{A8547818-59D6-35D7-098D-F8BD56C60AB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2FD1724-514D-16E4-D3DB-0AE8955C0F33}"/>
              </a:ext>
            </a:extLst>
          </p:cNvPr>
          <p:cNvSpPr>
            <a:spLocks noGrp="1"/>
          </p:cNvSpPr>
          <p:nvPr>
            <p:ph type="sldNum" sz="quarter" idx="12"/>
          </p:nvPr>
        </p:nvSpPr>
        <p:spPr/>
        <p:txBody>
          <a:bodyPr/>
          <a:lstStyle/>
          <a:p>
            <a:fld id="{23AA811B-2EBD-4900-905E-5BE206449611}" type="slidenum">
              <a:rPr lang="da-DK" smtClean="0"/>
              <a:t>15</a:t>
            </a:fld>
            <a:endParaRPr lang="da-DK"/>
          </a:p>
        </p:txBody>
      </p:sp>
    </p:spTree>
    <p:extLst>
      <p:ext uri="{BB962C8B-B14F-4D97-AF65-F5344CB8AC3E}">
        <p14:creationId xmlns:p14="http://schemas.microsoft.com/office/powerpoint/2010/main" val="332933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76902-0FF1-ADBD-AEC2-4ADB55B6F7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FE9753-2F5F-C452-C479-6EAE043938B2}"/>
              </a:ext>
            </a:extLst>
          </p:cNvPr>
          <p:cNvSpPr>
            <a:spLocks noGrp="1"/>
          </p:cNvSpPr>
          <p:nvPr>
            <p:ph type="title"/>
          </p:nvPr>
        </p:nvSpPr>
        <p:spPr>
          <a:xfrm>
            <a:off x="360000" y="802800"/>
            <a:ext cx="11473200" cy="1278000"/>
          </a:xfrm>
        </p:spPr>
        <p:txBody>
          <a:bodyPr anchor="t">
            <a:normAutofit/>
          </a:bodyPr>
          <a:lstStyle/>
          <a:p>
            <a:r>
              <a:rPr lang="en-GB"/>
              <a:t>Music academies and performing arts schools</a:t>
            </a:r>
          </a:p>
        </p:txBody>
      </p:sp>
      <p:pic>
        <p:nvPicPr>
          <p:cNvPr id="9" name="Billede 8" descr="Et billede, der indeholder person, klassisk musik, violinist, bratsch&#10;&#10;Automatisk genereret beskrivelse">
            <a:extLst>
              <a:ext uri="{FF2B5EF4-FFF2-40B4-BE49-F238E27FC236}">
                <a16:creationId xmlns:a16="http://schemas.microsoft.com/office/drawing/2014/main" id="{A3295D7A-AB31-A246-B6E3-50C0C4EF07A8}"/>
              </a:ext>
            </a:extLst>
          </p:cNvPr>
          <p:cNvPicPr>
            <a:picLocks noChangeAspect="1"/>
          </p:cNvPicPr>
          <p:nvPr/>
        </p:nvPicPr>
        <p:blipFill rotWithShape="1">
          <a:blip r:embed="rId3">
            <a:extLst>
              <a:ext uri="{28A0092B-C50C-407E-A947-70E740481C1C}">
                <a14:useLocalDpi xmlns:a14="http://schemas.microsoft.com/office/drawing/2010/main" val="0"/>
              </a:ext>
            </a:extLst>
          </a:blip>
          <a:srcRect l="3980" r="20780"/>
          <a:stretch/>
        </p:blipFill>
        <p:spPr>
          <a:xfrm>
            <a:off x="360000" y="2080800"/>
            <a:ext cx="4163140" cy="3693370"/>
          </a:xfrm>
          <a:prstGeom prst="rect">
            <a:avLst/>
          </a:prstGeom>
          <a:noFill/>
        </p:spPr>
      </p:pic>
      <p:sp>
        <p:nvSpPr>
          <p:cNvPr id="3" name="Pladsholder til indhold 2">
            <a:extLst>
              <a:ext uri="{FF2B5EF4-FFF2-40B4-BE49-F238E27FC236}">
                <a16:creationId xmlns:a16="http://schemas.microsoft.com/office/drawing/2014/main" id="{07FC4337-B8DD-1AAA-613F-3A140D0625E7}"/>
              </a:ext>
            </a:extLst>
          </p:cNvPr>
          <p:cNvSpPr>
            <a:spLocks noGrp="1"/>
          </p:cNvSpPr>
          <p:nvPr>
            <p:ph sz="quarter" idx="14"/>
          </p:nvPr>
        </p:nvSpPr>
        <p:spPr>
          <a:xfrm>
            <a:off x="4760464" y="2084400"/>
            <a:ext cx="7071174" cy="4049700"/>
          </a:xfrm>
        </p:spPr>
        <p:txBody>
          <a:bodyPr vert="horz" lIns="0" tIns="0" rIns="0" bIns="0" rtlCol="0">
            <a:normAutofit/>
          </a:bodyPr>
          <a:lstStyle/>
          <a:p>
            <a:pPr marL="269875" indent="-269875">
              <a:lnSpc>
                <a:spcPct val="90000"/>
              </a:lnSpc>
            </a:pPr>
            <a:r>
              <a:rPr lang="en-GB" b="0" i="0">
                <a:effectLst/>
              </a:rPr>
              <a:t>Researchers and lecturers at music academies and performing arts schools will receive an increase in supplement levels for assistant professors and associate professors as well as teaching assistant professors and teaching associate professors, who are employed in positions covered by the job structure.</a:t>
            </a:r>
            <a:br>
              <a:rPr lang="en-GB"/>
            </a:br>
            <a:r>
              <a:rPr lang="en-GB"/>
              <a:t>This means an annual increase</a:t>
            </a:r>
            <a:r>
              <a:rPr lang="en-GB" b="0" i="0">
                <a:effectLst/>
              </a:rPr>
              <a:t> of</a:t>
            </a:r>
            <a:r>
              <a:rPr lang="en-GB"/>
              <a:t>:</a:t>
            </a:r>
            <a:br>
              <a:rPr lang="en-GB"/>
            </a:br>
            <a:r>
              <a:rPr lang="en-GB"/>
              <a:t>- </a:t>
            </a:r>
            <a:r>
              <a:rPr lang="en-GB" b="0" i="0">
                <a:effectLst/>
              </a:rPr>
              <a:t>DKK 5,796 in the assistant professor supplement, </a:t>
            </a:r>
            <a:br>
              <a:rPr lang="en-GB"/>
            </a:br>
            <a:r>
              <a:rPr lang="en-GB"/>
              <a:t>- </a:t>
            </a:r>
            <a:r>
              <a:rPr lang="en-GB" b="0" i="0">
                <a:effectLst/>
              </a:rPr>
              <a:t>DKK 18,711 in the associate professor supplement, </a:t>
            </a:r>
            <a:br>
              <a:rPr lang="en-GB"/>
            </a:br>
            <a:r>
              <a:rPr lang="en-GB"/>
              <a:t>- </a:t>
            </a:r>
            <a:r>
              <a:rPr lang="en-GB" b="0" i="0">
                <a:effectLst/>
              </a:rPr>
              <a:t>DKK 11,244 in the teaching assistant professor supplement </a:t>
            </a:r>
            <a:br>
              <a:rPr lang="en-GB"/>
            </a:br>
            <a:r>
              <a:rPr lang="en-GB"/>
              <a:t>- </a:t>
            </a:r>
            <a:r>
              <a:rPr lang="en-GB" b="0" i="0">
                <a:effectLst/>
              </a:rPr>
              <a:t>DKK 5,680 in the teaching associate professor supplement after three years </a:t>
            </a:r>
            <a:br>
              <a:rPr lang="en-GB"/>
            </a:br>
            <a:r>
              <a:rPr lang="en-GB" b="0" i="0">
                <a:effectLst/>
              </a:rPr>
              <a:t>(all figures in “current value” and the supplements are pensionable)</a:t>
            </a:r>
            <a:br>
              <a:rPr lang="en-GB"/>
            </a:br>
            <a:endParaRPr lang="en-GB"/>
          </a:p>
          <a:p>
            <a:pPr marL="269875" indent="-269875">
              <a:lnSpc>
                <a:spcPct val="90000"/>
              </a:lnSpc>
            </a:pPr>
            <a:r>
              <a:rPr lang="en-GB">
                <a:effectLst/>
              </a:rPr>
              <a:t>Guarantee of right to extension in the event of maternity leave and adoption for assistant professors at music academies</a:t>
            </a:r>
          </a:p>
          <a:p>
            <a:pPr marL="269875" indent="-269875">
              <a:lnSpc>
                <a:spcPct val="90000"/>
              </a:lnSpc>
            </a:pPr>
            <a:endParaRPr lang="da-DK"/>
          </a:p>
          <a:p>
            <a:pPr marL="269875" indent="-269875">
              <a:lnSpc>
                <a:spcPct val="90000"/>
              </a:lnSpc>
            </a:pPr>
            <a:r>
              <a:rPr lang="en-GB"/>
              <a:t>All improvements come into force on 1 April 2025</a:t>
            </a:r>
          </a:p>
        </p:txBody>
      </p:sp>
      <p:sp>
        <p:nvSpPr>
          <p:cNvPr id="5" name="Pladsholder til dato 4">
            <a:extLst>
              <a:ext uri="{FF2B5EF4-FFF2-40B4-BE49-F238E27FC236}">
                <a16:creationId xmlns:a16="http://schemas.microsoft.com/office/drawing/2014/main" id="{91653999-92D9-1ABD-7388-199AF0B8E89B}"/>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16" name="Footer Placeholder 6">
            <a:extLst>
              <a:ext uri="{FF2B5EF4-FFF2-40B4-BE49-F238E27FC236}">
                <a16:creationId xmlns:a16="http://schemas.microsoft.com/office/drawing/2014/main" id="{A621F604-A872-34E9-E7EC-10DE416307A6}"/>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1EB25462-DFDD-3C59-980A-C1ED14C8F23F}"/>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16</a:t>
            </a:fld>
            <a:endParaRPr lang="da-DK"/>
          </a:p>
        </p:txBody>
      </p:sp>
    </p:spTree>
    <p:extLst>
      <p:ext uri="{BB962C8B-B14F-4D97-AF65-F5344CB8AC3E}">
        <p14:creationId xmlns:p14="http://schemas.microsoft.com/office/powerpoint/2010/main" val="149845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53FD-A449-FDCC-27EA-C423D114A3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2A18E7-7257-30AC-CBF3-D8689C077D6F}"/>
              </a:ext>
            </a:extLst>
          </p:cNvPr>
          <p:cNvSpPr>
            <a:spLocks noGrp="1"/>
          </p:cNvSpPr>
          <p:nvPr>
            <p:ph type="title"/>
          </p:nvPr>
        </p:nvSpPr>
        <p:spPr>
          <a:xfrm>
            <a:off x="360000" y="802800"/>
            <a:ext cx="11473200" cy="1278000"/>
          </a:xfrm>
        </p:spPr>
        <p:txBody>
          <a:bodyPr anchor="t">
            <a:normAutofit/>
          </a:bodyPr>
          <a:lstStyle/>
          <a:p>
            <a:r>
              <a:rPr lang="en-GB"/>
              <a:t>Government ministries</a:t>
            </a:r>
          </a:p>
        </p:txBody>
      </p:sp>
      <p:sp>
        <p:nvSpPr>
          <p:cNvPr id="3" name="Pladsholder til indhold 2">
            <a:extLst>
              <a:ext uri="{FF2B5EF4-FFF2-40B4-BE49-F238E27FC236}">
                <a16:creationId xmlns:a16="http://schemas.microsoft.com/office/drawing/2014/main" id="{BE22ACD3-3E90-30A9-6133-386A09BA33C8}"/>
              </a:ext>
            </a:extLst>
          </p:cNvPr>
          <p:cNvSpPr>
            <a:spLocks noGrp="1"/>
          </p:cNvSpPr>
          <p:nvPr>
            <p:ph idx="1"/>
          </p:nvPr>
        </p:nvSpPr>
        <p:spPr>
          <a:xfrm>
            <a:off x="360000" y="2080800"/>
            <a:ext cx="5641350" cy="4053600"/>
          </a:xfrm>
        </p:spPr>
        <p:txBody>
          <a:bodyPr vert="horz" lIns="0" tIns="0" rIns="0" bIns="0" rtlCol="0">
            <a:normAutofit/>
          </a:bodyPr>
          <a:lstStyle/>
          <a:p>
            <a:pPr marL="269875" indent="-269875"/>
            <a:r>
              <a:rPr lang="en-GB"/>
              <a:t>Specialist and senior consultants in the government ministries will get an annual supplement of DKK 20,000, in the </a:t>
            </a:r>
            <a:r>
              <a:rPr lang="en-GB" b="0" i="0">
                <a:effectLst/>
              </a:rPr>
              <a:t>annual basic sum 31 March 2012</a:t>
            </a:r>
            <a:r>
              <a:rPr lang="en-GB"/>
              <a:t>,</a:t>
            </a:r>
            <a:r>
              <a:rPr lang="en-GB" b="0" i="0">
                <a:effectLst/>
              </a:rPr>
              <a:t> which gives DKK 23,184 in “current value</a:t>
            </a:r>
            <a:r>
              <a:rPr lang="en-GB"/>
              <a:t>”</a:t>
            </a:r>
          </a:p>
          <a:p>
            <a:pPr marL="269875" indent="-269875"/>
            <a:endParaRPr lang="da-DK" b="0" i="0">
              <a:effectLst/>
            </a:endParaRPr>
          </a:p>
          <a:p>
            <a:pPr marL="269875" indent="-269875"/>
            <a:r>
              <a:rPr lang="en-GB"/>
              <a:t>The improvement comes into force on 1 April 2025</a:t>
            </a:r>
          </a:p>
          <a:p>
            <a:pPr marL="269875" indent="-269875"/>
            <a:endParaRPr lang="da-DK"/>
          </a:p>
        </p:txBody>
      </p:sp>
      <p:sp>
        <p:nvSpPr>
          <p:cNvPr id="5" name="Pladsholder til dato 4">
            <a:extLst>
              <a:ext uri="{FF2B5EF4-FFF2-40B4-BE49-F238E27FC236}">
                <a16:creationId xmlns:a16="http://schemas.microsoft.com/office/drawing/2014/main" id="{2080E26C-3B74-8321-11BD-8E0CEA3AC5E2}"/>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16" name="Footer Placeholder 5">
            <a:extLst>
              <a:ext uri="{FF2B5EF4-FFF2-40B4-BE49-F238E27FC236}">
                <a16:creationId xmlns:a16="http://schemas.microsoft.com/office/drawing/2014/main" id="{5680C6CB-BC66-3A2A-85D6-19B12A0B6A9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FEB6F782-F165-CA5C-3ED5-C15ACB2791DE}"/>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17</a:t>
            </a:fld>
            <a:endParaRPr lang="da-DK"/>
          </a:p>
        </p:txBody>
      </p:sp>
      <p:pic>
        <p:nvPicPr>
          <p:cNvPr id="9" name="Billede 8" descr="Et billede, der indeholder person, tøj, indendørs, Kontorbygning&#10;&#10;Automatisk genereret beskrivelse">
            <a:extLst>
              <a:ext uri="{FF2B5EF4-FFF2-40B4-BE49-F238E27FC236}">
                <a16:creationId xmlns:a16="http://schemas.microsoft.com/office/drawing/2014/main" id="{6EEB9ADE-CA98-DDB3-1AC6-93A9DC23E3B4}"/>
              </a:ext>
            </a:extLst>
          </p:cNvPr>
          <p:cNvPicPr>
            <a:picLocks noChangeAspect="1"/>
          </p:cNvPicPr>
          <p:nvPr/>
        </p:nvPicPr>
        <p:blipFill rotWithShape="1">
          <a:blip r:embed="rId3">
            <a:extLst>
              <a:ext uri="{28A0092B-C50C-407E-A947-70E740481C1C}">
                <a14:useLocalDpi xmlns:a14="http://schemas.microsoft.com/office/drawing/2010/main" val="0"/>
              </a:ext>
            </a:extLst>
          </a:blip>
          <a:srcRect l="7105"/>
          <a:stretch/>
        </p:blipFill>
        <p:spPr>
          <a:xfrm>
            <a:off x="6191850" y="2080800"/>
            <a:ext cx="5641350" cy="4053600"/>
          </a:xfrm>
          <a:prstGeom prst="rect">
            <a:avLst/>
          </a:prstGeom>
          <a:noFill/>
        </p:spPr>
      </p:pic>
    </p:spTree>
    <p:extLst>
      <p:ext uri="{BB962C8B-B14F-4D97-AF65-F5344CB8AC3E}">
        <p14:creationId xmlns:p14="http://schemas.microsoft.com/office/powerpoint/2010/main" val="194236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5FED-DD14-71CA-4D25-D076054268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C12EDC-4401-0B99-EA28-23F95AC72FD5}"/>
              </a:ext>
            </a:extLst>
          </p:cNvPr>
          <p:cNvSpPr>
            <a:spLocks noGrp="1"/>
          </p:cNvSpPr>
          <p:nvPr>
            <p:ph type="title"/>
          </p:nvPr>
        </p:nvSpPr>
        <p:spPr/>
        <p:txBody>
          <a:bodyPr/>
          <a:lstStyle/>
          <a:p>
            <a:r>
              <a:rPr lang="en-GB"/>
              <a:t>Managers</a:t>
            </a:r>
          </a:p>
        </p:txBody>
      </p:sp>
      <p:sp>
        <p:nvSpPr>
          <p:cNvPr id="3" name="Pladsholder til indhold 2">
            <a:extLst>
              <a:ext uri="{FF2B5EF4-FFF2-40B4-BE49-F238E27FC236}">
                <a16:creationId xmlns:a16="http://schemas.microsoft.com/office/drawing/2014/main" id="{90D08189-C215-40C8-7498-23FF465C1A73}"/>
              </a:ext>
            </a:extLst>
          </p:cNvPr>
          <p:cNvSpPr>
            <a:spLocks noGrp="1"/>
          </p:cNvSpPr>
          <p:nvPr>
            <p:ph idx="1"/>
          </p:nvPr>
        </p:nvSpPr>
        <p:spPr/>
        <p:txBody>
          <a:bodyPr vert="horz" lIns="0" tIns="0" rIns="0" bIns="0" rtlCol="0" anchor="t">
            <a:noAutofit/>
          </a:bodyPr>
          <a:lstStyle/>
          <a:p>
            <a:pPr marL="269875" indent="-269875"/>
            <a:r>
              <a:rPr lang="en-GB" b="0" i="0">
                <a:solidFill>
                  <a:srgbClr val="222222"/>
                </a:solidFill>
                <a:effectLst/>
                <a:latin typeface="AvenirNext"/>
              </a:rPr>
              <a:t>Managers in fixed-term positions employed in accordance with the </a:t>
            </a:r>
            <a:r>
              <a:rPr lang="en-GB">
                <a:solidFill>
                  <a:srgbClr val="222222"/>
                </a:solidFill>
                <a:latin typeface="AvenirNext"/>
              </a:rPr>
              <a:t>Framework agreement</a:t>
            </a:r>
            <a:r>
              <a:rPr lang="en-GB" b="0" i="0">
                <a:solidFill>
                  <a:srgbClr val="222222"/>
                </a:solidFill>
                <a:effectLst/>
                <a:latin typeface="AvenirNext"/>
              </a:rPr>
              <a:t> on </a:t>
            </a:r>
            <a:r>
              <a:rPr lang="en-GB">
                <a:solidFill>
                  <a:srgbClr val="222222"/>
                </a:solidFill>
                <a:latin typeface="AvenirNext"/>
              </a:rPr>
              <a:t>contractual employment of managers in the public sector</a:t>
            </a:r>
            <a:r>
              <a:rPr lang="en-GB" b="0" i="0">
                <a:solidFill>
                  <a:srgbClr val="222222"/>
                </a:solidFill>
                <a:effectLst/>
                <a:latin typeface="AvenirNext"/>
              </a:rPr>
              <a:t> will be guaranteed the right to severance pay if they are dismissed during the fixed-term period</a:t>
            </a:r>
          </a:p>
          <a:p>
            <a:pPr marL="269875" indent="-269875"/>
            <a:endParaRPr lang="da-DK">
              <a:solidFill>
                <a:srgbClr val="222222"/>
              </a:solidFill>
              <a:latin typeface="AvenirNext"/>
            </a:endParaRPr>
          </a:p>
          <a:p>
            <a:pPr marL="269875" indent="-269875"/>
            <a:r>
              <a:rPr lang="en-GB">
                <a:solidFill>
                  <a:srgbClr val="222222"/>
                </a:solidFill>
                <a:latin typeface="AvenirNext"/>
                <a:ea typeface="+mn-lt"/>
                <a:cs typeface="+mn-lt"/>
              </a:rPr>
              <a:t>The basis salary will be</a:t>
            </a:r>
            <a:r>
              <a:rPr lang="en-GB" b="0" i="0">
                <a:solidFill>
                  <a:srgbClr val="222222"/>
                </a:solidFill>
                <a:effectLst/>
                <a:latin typeface="AvenirNext"/>
                <a:ea typeface="+mn-lt"/>
                <a:cs typeface="+mn-lt"/>
              </a:rPr>
              <a:t> raised for managers in pay groups 1 and 2 in the </a:t>
            </a:r>
            <a:r>
              <a:rPr lang="en-GB">
                <a:solidFill>
                  <a:srgbClr val="222222"/>
                </a:solidFill>
                <a:latin typeface="AvenirNext"/>
                <a:ea typeface="+mn-lt"/>
                <a:cs typeface="+mn-lt"/>
              </a:rPr>
              <a:t>Framework agreement</a:t>
            </a:r>
            <a:r>
              <a:rPr lang="en-GB" b="0" i="0">
                <a:solidFill>
                  <a:srgbClr val="222222"/>
                </a:solidFill>
                <a:effectLst/>
                <a:latin typeface="AvenirNext"/>
                <a:ea typeface="+mn-lt"/>
                <a:cs typeface="+mn-lt"/>
              </a:rPr>
              <a:t> on contractual employment of managers in the public sector</a:t>
            </a:r>
            <a:r>
              <a:rPr lang="en-GB">
                <a:solidFill>
                  <a:srgbClr val="222222"/>
                </a:solidFill>
                <a:latin typeface="AvenirNext"/>
                <a:ea typeface="+mn-lt"/>
                <a:cs typeface="+mn-lt"/>
              </a:rPr>
              <a:t>:</a:t>
            </a:r>
            <a:br>
              <a:rPr lang="en-GB">
                <a:solidFill>
                  <a:srgbClr val="222222"/>
                </a:solidFill>
                <a:latin typeface="AvenirNext"/>
                <a:ea typeface="+mn-lt"/>
                <a:cs typeface="+mn-lt"/>
              </a:rPr>
            </a:br>
            <a:r>
              <a:rPr lang="en-GB">
                <a:solidFill>
                  <a:srgbClr val="222222"/>
                </a:solidFill>
                <a:latin typeface="AvenirNext"/>
                <a:ea typeface="+mn-lt"/>
                <a:cs typeface="+mn-lt"/>
              </a:rPr>
              <a:t>- The salary interval for pay group</a:t>
            </a:r>
            <a:r>
              <a:rPr lang="en-GB" b="0" i="0">
                <a:solidFill>
                  <a:srgbClr val="222222"/>
                </a:solidFill>
                <a:effectLst/>
                <a:latin typeface="AvenirNext"/>
                <a:ea typeface="+mn-lt"/>
                <a:cs typeface="+mn-lt"/>
              </a:rPr>
              <a:t> 1</a:t>
            </a:r>
            <a:r>
              <a:rPr lang="en-GB">
                <a:solidFill>
                  <a:srgbClr val="222222"/>
                </a:solidFill>
                <a:latin typeface="AvenirNext"/>
                <a:ea typeface="+mn-lt"/>
                <a:cs typeface="+mn-lt"/>
              </a:rPr>
              <a:t> will be raised by DKK 10,518</a:t>
            </a:r>
            <a:r>
              <a:rPr lang="en-GB" b="0" i="0">
                <a:solidFill>
                  <a:srgbClr val="222222"/>
                </a:solidFill>
                <a:effectLst/>
                <a:latin typeface="AvenirNext"/>
                <a:ea typeface="+mn-lt"/>
                <a:cs typeface="+mn-lt"/>
              </a:rPr>
              <a:t> annually </a:t>
            </a:r>
            <a:r>
              <a:rPr lang="en-GB">
                <a:solidFill>
                  <a:srgbClr val="222222"/>
                </a:solidFill>
                <a:latin typeface="AvenirNext"/>
                <a:ea typeface="+mn-lt"/>
                <a:cs typeface="+mn-lt"/>
              </a:rPr>
              <a:t>(current value) at </a:t>
            </a:r>
            <a:r>
              <a:rPr lang="en-GB" b="0" i="0">
                <a:solidFill>
                  <a:srgbClr val="222222"/>
                </a:solidFill>
                <a:effectLst/>
                <a:latin typeface="AvenirNext"/>
                <a:ea typeface="+mn-lt"/>
                <a:cs typeface="+mn-lt"/>
              </a:rPr>
              <a:t>the bottom</a:t>
            </a:r>
            <a:r>
              <a:rPr lang="en-GB">
                <a:solidFill>
                  <a:srgbClr val="222222"/>
                </a:solidFill>
                <a:latin typeface="AvenirNext"/>
                <a:ea typeface="+mn-lt"/>
                <a:cs typeface="+mn-lt"/>
              </a:rPr>
              <a:t> of</a:t>
            </a:r>
            <a:r>
              <a:rPr lang="en-GB" b="0" i="0">
                <a:solidFill>
                  <a:srgbClr val="222222"/>
                </a:solidFill>
                <a:effectLst/>
                <a:latin typeface="AvenirNext"/>
                <a:ea typeface="+mn-lt"/>
                <a:cs typeface="+mn-lt"/>
              </a:rPr>
              <a:t> the interval</a:t>
            </a:r>
            <a:br>
              <a:rPr lang="en-GB">
                <a:solidFill>
                  <a:srgbClr val="222222"/>
                </a:solidFill>
                <a:latin typeface="AvenirNext"/>
                <a:ea typeface="+mn-lt"/>
                <a:cs typeface="+mn-lt"/>
              </a:rPr>
            </a:br>
            <a:r>
              <a:rPr lang="en-GB">
                <a:solidFill>
                  <a:srgbClr val="222222"/>
                </a:solidFill>
                <a:latin typeface="AvenirNext"/>
                <a:ea typeface="+mn-lt"/>
                <a:cs typeface="+mn-lt"/>
              </a:rPr>
              <a:t>- The salary interval for </a:t>
            </a:r>
            <a:r>
              <a:rPr lang="en-GB" b="0" i="0">
                <a:solidFill>
                  <a:srgbClr val="222222"/>
                </a:solidFill>
                <a:effectLst/>
                <a:latin typeface="AvenirNext"/>
                <a:ea typeface="+mn-lt"/>
                <a:cs typeface="+mn-lt"/>
              </a:rPr>
              <a:t>pay group 2</a:t>
            </a:r>
            <a:r>
              <a:rPr lang="en-GB">
                <a:solidFill>
                  <a:srgbClr val="222222"/>
                </a:solidFill>
                <a:latin typeface="AvenirNext"/>
                <a:ea typeface="+mn-lt"/>
                <a:cs typeface="+mn-lt"/>
              </a:rPr>
              <a:t> will be raised by DKK 26,293</a:t>
            </a:r>
            <a:r>
              <a:rPr lang="en-GB" b="0" i="0">
                <a:solidFill>
                  <a:srgbClr val="222222"/>
                </a:solidFill>
                <a:effectLst/>
                <a:latin typeface="AvenirNext"/>
                <a:ea typeface="+mn-lt"/>
                <a:cs typeface="+mn-lt"/>
              </a:rPr>
              <a:t> annually </a:t>
            </a:r>
            <a:r>
              <a:rPr lang="en-GB">
                <a:solidFill>
                  <a:srgbClr val="222222"/>
                </a:solidFill>
                <a:latin typeface="AvenirNext"/>
                <a:ea typeface="+mn-lt"/>
                <a:cs typeface="+mn-lt"/>
              </a:rPr>
              <a:t>(current value) at </a:t>
            </a:r>
            <a:r>
              <a:rPr lang="en-GB" b="0" i="0">
                <a:solidFill>
                  <a:srgbClr val="222222"/>
                </a:solidFill>
                <a:effectLst/>
                <a:latin typeface="AvenirNext"/>
                <a:ea typeface="+mn-lt"/>
                <a:cs typeface="+mn-lt"/>
              </a:rPr>
              <a:t>the bottom</a:t>
            </a:r>
            <a:r>
              <a:rPr lang="en-GB">
                <a:solidFill>
                  <a:srgbClr val="222222"/>
                </a:solidFill>
                <a:latin typeface="AvenirNext"/>
                <a:ea typeface="+mn-lt"/>
                <a:cs typeface="+mn-lt"/>
              </a:rPr>
              <a:t> of </a:t>
            </a:r>
            <a:r>
              <a:rPr lang="en-GB" b="0" i="0">
                <a:solidFill>
                  <a:srgbClr val="222222"/>
                </a:solidFill>
                <a:effectLst/>
                <a:latin typeface="AvenirNext"/>
                <a:ea typeface="+mn-lt"/>
                <a:cs typeface="+mn-lt"/>
              </a:rPr>
              <a:t>the interval </a:t>
            </a:r>
            <a:r>
              <a:rPr lang="en-GB">
                <a:solidFill>
                  <a:srgbClr val="222222"/>
                </a:solidFill>
                <a:latin typeface="AvenirNext"/>
                <a:ea typeface="+mn-lt"/>
                <a:cs typeface="+mn-lt"/>
              </a:rPr>
              <a:t> </a:t>
            </a:r>
          </a:p>
          <a:p>
            <a:pPr marL="269875" indent="-269875" algn="l"/>
            <a:endParaRPr lang="da-DK" b="0" i="0">
              <a:solidFill>
                <a:srgbClr val="222222"/>
              </a:solidFill>
              <a:effectLst/>
              <a:latin typeface="AvenirNext"/>
            </a:endParaRPr>
          </a:p>
          <a:p>
            <a:pPr marL="269875" indent="-269875" algn="l"/>
            <a:r>
              <a:rPr lang="en-GB" b="0" i="0">
                <a:solidFill>
                  <a:srgbClr val="222222"/>
                </a:solidFill>
                <a:effectLst/>
                <a:latin typeface="AvenirNext"/>
              </a:rPr>
              <a:t>Managers employed at the self-governing institution ASTRA will be covered by the Framework agreement on contractual employment of managers in the public sector</a:t>
            </a:r>
          </a:p>
          <a:p>
            <a:pPr marL="269875" indent="-269875" algn="l"/>
            <a:endParaRPr lang="da-DK" b="0" i="0">
              <a:solidFill>
                <a:srgbClr val="222222"/>
              </a:solidFill>
              <a:effectLst/>
              <a:latin typeface="AvenirNext"/>
            </a:endParaRPr>
          </a:p>
          <a:p>
            <a:pPr marL="269875" indent="-269875" algn="l"/>
            <a:r>
              <a:rPr lang="en-GB" b="0" i="0">
                <a:solidFill>
                  <a:srgbClr val="222222"/>
                </a:solidFill>
                <a:effectLst/>
                <a:latin typeface="AvenirNext"/>
              </a:rPr>
              <a:t>The voluntary management training in psychological working environment will continue</a:t>
            </a:r>
          </a:p>
          <a:p>
            <a:pPr marL="269875" indent="-269875" algn="l"/>
            <a:endParaRPr lang="da-DK" b="0" i="0">
              <a:solidFill>
                <a:srgbClr val="222222"/>
              </a:solidFill>
              <a:effectLst/>
              <a:latin typeface="AvenirNext"/>
            </a:endParaRPr>
          </a:p>
          <a:p>
            <a:pPr marL="269875" indent="-269875" algn="l"/>
            <a:endParaRPr lang="da-DK">
              <a:solidFill>
                <a:srgbClr val="222222"/>
              </a:solidFill>
              <a:latin typeface="AvenirNext"/>
            </a:endParaRPr>
          </a:p>
          <a:p>
            <a:pPr marL="269875" indent="-269875" algn="l"/>
            <a:r>
              <a:rPr lang="en-GB" b="0" i="0">
                <a:solidFill>
                  <a:srgbClr val="222222"/>
                </a:solidFill>
                <a:effectLst/>
                <a:latin typeface="AvenirNext"/>
              </a:rPr>
              <a:t>The changes will take effect from 1 April 2024.</a:t>
            </a:r>
          </a:p>
          <a:p>
            <a:pPr marL="0" indent="0" algn="l">
              <a:buNone/>
            </a:pPr>
            <a:endParaRPr lang="da-DK" b="0" i="0">
              <a:solidFill>
                <a:srgbClr val="222222"/>
              </a:solidFill>
              <a:effectLst/>
              <a:latin typeface="AvenirNext"/>
            </a:endParaRPr>
          </a:p>
          <a:p>
            <a:pPr marL="269875" indent="-269875"/>
            <a:endParaRPr lang="da-DK"/>
          </a:p>
        </p:txBody>
      </p:sp>
      <p:sp>
        <p:nvSpPr>
          <p:cNvPr id="5" name="Pladsholder til dato 4">
            <a:extLst>
              <a:ext uri="{FF2B5EF4-FFF2-40B4-BE49-F238E27FC236}">
                <a16:creationId xmlns:a16="http://schemas.microsoft.com/office/drawing/2014/main" id="{1EF5A67F-BB88-7505-C19F-93E5E53D76F5}"/>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6" name="Pladsholder til sidefod 5">
            <a:extLst>
              <a:ext uri="{FF2B5EF4-FFF2-40B4-BE49-F238E27FC236}">
                <a16:creationId xmlns:a16="http://schemas.microsoft.com/office/drawing/2014/main" id="{509209E5-5726-373D-D9B4-DD03ED4D302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A58F1A-FB2B-A945-FE3C-0B66AF9FE8AE}"/>
              </a:ext>
            </a:extLst>
          </p:cNvPr>
          <p:cNvSpPr>
            <a:spLocks noGrp="1"/>
          </p:cNvSpPr>
          <p:nvPr>
            <p:ph type="sldNum" sz="quarter" idx="12"/>
          </p:nvPr>
        </p:nvSpPr>
        <p:spPr/>
        <p:txBody>
          <a:bodyPr/>
          <a:lstStyle/>
          <a:p>
            <a:fld id="{23AA811B-2EBD-4900-905E-5BE206449611}" type="slidenum">
              <a:rPr lang="da-DK" smtClean="0"/>
              <a:t>18</a:t>
            </a:fld>
            <a:endParaRPr lang="da-DK"/>
          </a:p>
        </p:txBody>
      </p:sp>
    </p:spTree>
    <p:extLst>
      <p:ext uri="{BB962C8B-B14F-4D97-AF65-F5344CB8AC3E}">
        <p14:creationId xmlns:p14="http://schemas.microsoft.com/office/powerpoint/2010/main" val="3732589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en-GB"/>
              <a:t>Voting on the result</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vert="horz" lIns="0" tIns="0" rIns="0" bIns="0" rtlCol="0" anchor="t">
            <a:noAutofit/>
          </a:bodyPr>
          <a:lstStyle/>
          <a:p>
            <a:pPr marL="269875" indent="-269875"/>
            <a:r>
              <a:rPr lang="en-GB"/>
              <a:t>Voting among all members of DM employed by the state, region or municipalities during the period 11-24 March	</a:t>
            </a:r>
          </a:p>
          <a:p>
            <a:pPr marL="809625" lvl="2" indent="-269875"/>
            <a:r>
              <a:rPr lang="en-GB"/>
              <a:t>During the voting period, we will – as always – be happy to come to branch meetings</a:t>
            </a:r>
          </a:p>
          <a:p>
            <a:pPr marL="269875" indent="-269875"/>
            <a:endParaRPr lang="da-DK"/>
          </a:p>
          <a:p>
            <a:pPr marL="269875" indent="-269875"/>
            <a:r>
              <a:rPr lang="en-GB"/>
              <a:t>The results of the vote will be announced on 15 April once all Danish Confederation of Professional Association organisations have finished voting</a:t>
            </a:r>
          </a:p>
          <a:p>
            <a:pPr marL="269875" indent="-269875"/>
            <a:endParaRPr lang="da-DK"/>
          </a:p>
          <a:p>
            <a:pPr marL="269875" indent="-269875"/>
            <a:endParaRPr lang="da-DK"/>
          </a:p>
          <a:p>
            <a:pPr marL="269875"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19</a:t>
            </a:fld>
            <a:endParaRPr lang="da-DK"/>
          </a:p>
        </p:txBody>
      </p:sp>
      <p:pic>
        <p:nvPicPr>
          <p:cNvPr id="1026" name="Picture 2" descr="Nyheder">
            <a:extLst>
              <a:ext uri="{FF2B5EF4-FFF2-40B4-BE49-F238E27FC236}">
                <a16:creationId xmlns:a16="http://schemas.microsoft.com/office/drawing/2014/main" id="{8FDD3AC5-985B-4F8A-AA42-BEF8F4B19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320" y="3622458"/>
            <a:ext cx="2875824" cy="287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7D703-4852-860C-E912-41D2E42930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261181-F5C4-D1BF-8D76-973470FA3C10}"/>
              </a:ext>
            </a:extLst>
          </p:cNvPr>
          <p:cNvSpPr>
            <a:spLocks noGrp="1"/>
          </p:cNvSpPr>
          <p:nvPr>
            <p:ph type="title"/>
          </p:nvPr>
        </p:nvSpPr>
        <p:spPr/>
        <p:txBody>
          <a:bodyPr/>
          <a:lstStyle/>
          <a:p>
            <a:r>
              <a:rPr lang="en-GB" dirty="0"/>
              <a:t>The settlement in brief</a:t>
            </a:r>
          </a:p>
        </p:txBody>
      </p:sp>
      <p:sp>
        <p:nvSpPr>
          <p:cNvPr id="3" name="Pladsholder til indhold 2">
            <a:extLst>
              <a:ext uri="{FF2B5EF4-FFF2-40B4-BE49-F238E27FC236}">
                <a16:creationId xmlns:a16="http://schemas.microsoft.com/office/drawing/2014/main" id="{D7B1FF0D-95CA-A96E-8473-9153F96D2CD9}"/>
              </a:ext>
            </a:extLst>
          </p:cNvPr>
          <p:cNvSpPr>
            <a:spLocks noGrp="1"/>
          </p:cNvSpPr>
          <p:nvPr>
            <p:ph idx="1"/>
          </p:nvPr>
        </p:nvSpPr>
        <p:spPr>
          <a:xfrm>
            <a:off x="352425" y="1597978"/>
            <a:ext cx="8046150" cy="4906009"/>
          </a:xfrm>
        </p:spPr>
        <p:txBody>
          <a:bodyPr vert="horz" lIns="0" tIns="0" rIns="0" bIns="0" rtlCol="0" anchor="t">
            <a:noAutofit/>
          </a:bodyPr>
          <a:lstStyle/>
          <a:p>
            <a:pPr marL="269875" indent="-269875"/>
            <a:r>
              <a:rPr lang="en-GB" dirty="0"/>
              <a:t>2-year agreement</a:t>
            </a:r>
          </a:p>
          <a:p>
            <a:pPr marL="269875" indent="-269875"/>
            <a:r>
              <a:rPr lang="en-GB" dirty="0"/>
              <a:t>Financial basis of 8.8 %</a:t>
            </a:r>
          </a:p>
          <a:p>
            <a:pPr marL="269875" indent="-269875"/>
            <a:r>
              <a:rPr lang="en-GB" dirty="0"/>
              <a:t>Pension</a:t>
            </a:r>
          </a:p>
          <a:p>
            <a:pPr marL="269875" indent="-269875"/>
            <a:r>
              <a:rPr lang="en-GB" dirty="0"/>
              <a:t>Special holiday allowance</a:t>
            </a:r>
          </a:p>
          <a:p>
            <a:pPr marL="269875" indent="-269875"/>
            <a:r>
              <a:rPr lang="en-GB" dirty="0"/>
              <a:t>Saving leave</a:t>
            </a:r>
          </a:p>
          <a:p>
            <a:pPr marL="269875" indent="-269875"/>
            <a:r>
              <a:rPr lang="en-GB" dirty="0"/>
              <a:t>Maternity leave</a:t>
            </a:r>
          </a:p>
          <a:p>
            <a:pPr marL="269875" indent="-269875"/>
            <a:r>
              <a:rPr lang="en-GB" dirty="0"/>
              <a:t>Skills development</a:t>
            </a:r>
          </a:p>
          <a:p>
            <a:pPr marL="269875" indent="-269875"/>
            <a:r>
              <a:rPr lang="en-GB" dirty="0"/>
              <a:t>AI</a:t>
            </a:r>
          </a:p>
          <a:p>
            <a:pPr marL="269875" indent="-269875"/>
            <a:r>
              <a:rPr lang="en-GB" dirty="0"/>
              <a:t>Union representatives</a:t>
            </a:r>
          </a:p>
          <a:p>
            <a:pPr marL="0" indent="0">
              <a:buNone/>
            </a:pPr>
            <a:r>
              <a:rPr lang="en-GB" dirty="0"/>
              <a:t>And special improvements for: </a:t>
            </a:r>
          </a:p>
          <a:p>
            <a:pPr marL="0" indent="0">
              <a:buNone/>
            </a:pPr>
            <a:r>
              <a:rPr lang="en-GB" dirty="0"/>
              <a:t>- employees in the sciences</a:t>
            </a:r>
          </a:p>
          <a:p>
            <a:pPr marL="0" indent="0">
              <a:buNone/>
            </a:pPr>
            <a:r>
              <a:rPr lang="en-GB" dirty="0"/>
              <a:t>- lecturers at university colleges, business academies and maritime programmes</a:t>
            </a:r>
          </a:p>
          <a:p>
            <a:pPr marL="0" indent="0">
              <a:buNone/>
            </a:pPr>
            <a:r>
              <a:rPr lang="en-GB" dirty="0"/>
              <a:t>- managers</a:t>
            </a:r>
          </a:p>
          <a:p>
            <a:pPr marL="0" indent="0">
              <a:buNone/>
            </a:pPr>
            <a:r>
              <a:rPr lang="en-GB" dirty="0"/>
              <a:t>- specialist and senior consultants in the government ministries</a:t>
            </a:r>
            <a:br>
              <a:rPr lang="en-GB" dirty="0"/>
            </a:br>
            <a:endParaRPr lang="en-GB" dirty="0"/>
          </a:p>
          <a:p>
            <a:pPr marL="269875" indent="-269875"/>
            <a:r>
              <a:rPr lang="en-GB" dirty="0"/>
              <a:t>Collective agreement coverage for Astra – the National Centre for Science Education</a:t>
            </a:r>
          </a:p>
          <a:p>
            <a:pPr marL="269875" indent="-269875"/>
            <a:endParaRPr lang="da-DK" dirty="0"/>
          </a:p>
          <a:p>
            <a:pPr marL="0" indent="0">
              <a:buNone/>
            </a:pPr>
            <a:endParaRPr lang="da-DK" dirty="0"/>
          </a:p>
        </p:txBody>
      </p:sp>
      <p:sp>
        <p:nvSpPr>
          <p:cNvPr id="5" name="Pladsholder til dato 4">
            <a:extLst>
              <a:ext uri="{FF2B5EF4-FFF2-40B4-BE49-F238E27FC236}">
                <a16:creationId xmlns:a16="http://schemas.microsoft.com/office/drawing/2014/main" id="{5155C8F0-2BA8-C5D1-DCDE-452E48893D72}"/>
              </a:ext>
            </a:extLst>
          </p:cNvPr>
          <p:cNvSpPr>
            <a:spLocks noGrp="1"/>
          </p:cNvSpPr>
          <p:nvPr>
            <p:ph type="dt" sz="half" idx="10"/>
          </p:nvPr>
        </p:nvSpPr>
        <p:spPr/>
        <p:txBody>
          <a:bodyPr/>
          <a:lstStyle/>
          <a:p>
            <a:fld id="{6862F9A3-A717-469D-92E6-118D5CB7A0D2}" type="datetime2">
              <a:rPr lang="da-DK" smtClean="0"/>
              <a:t>1. marts 2024</a:t>
            </a:fld>
            <a:endParaRPr lang="da-DK" dirty="0"/>
          </a:p>
        </p:txBody>
      </p:sp>
      <p:sp>
        <p:nvSpPr>
          <p:cNvPr id="6" name="Pladsholder til sidefod 5">
            <a:extLst>
              <a:ext uri="{FF2B5EF4-FFF2-40B4-BE49-F238E27FC236}">
                <a16:creationId xmlns:a16="http://schemas.microsoft.com/office/drawing/2014/main" id="{1A4242CB-E9DC-3294-0154-8A786D76E47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DD645B3-3F6B-CE9D-168F-B23EA032EB7A}"/>
              </a:ext>
            </a:extLst>
          </p:cNvPr>
          <p:cNvSpPr>
            <a:spLocks noGrp="1"/>
          </p:cNvSpPr>
          <p:nvPr>
            <p:ph type="sldNum" sz="quarter" idx="12"/>
          </p:nvPr>
        </p:nvSpPr>
        <p:spPr/>
        <p:txBody>
          <a:bodyPr/>
          <a:lstStyle/>
          <a:p>
            <a:fld id="{23AA811B-2EBD-4900-905E-5BE206449611}" type="slidenum">
              <a:rPr lang="da-DK" smtClean="0"/>
              <a:t>2</a:t>
            </a:fld>
            <a:endParaRPr lang="da-DK"/>
          </a:p>
        </p:txBody>
      </p:sp>
      <p:pic>
        <p:nvPicPr>
          <p:cNvPr id="1026" name="Picture 2">
            <a:extLst>
              <a:ext uri="{FF2B5EF4-FFF2-40B4-BE49-F238E27FC236}">
                <a16:creationId xmlns:a16="http://schemas.microsoft.com/office/drawing/2014/main" id="{292A3825-7D6A-B049-0A42-5D27B6D75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551298" y="1607864"/>
            <a:ext cx="4211197" cy="280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60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4422A5-8882-448C-85E3-C76975A576CD}"/>
              </a:ext>
            </a:extLst>
          </p:cNvPr>
          <p:cNvSpPr>
            <a:spLocks noGrp="1"/>
          </p:cNvSpPr>
          <p:nvPr>
            <p:ph type="title"/>
          </p:nvPr>
        </p:nvSpPr>
        <p:spPr/>
        <p:txBody>
          <a:bodyPr/>
          <a:lstStyle/>
          <a:p>
            <a:r>
              <a:rPr lang="en-GB"/>
              <a:t>Finance </a:t>
            </a:r>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a:xfrm>
            <a:off x="358775" y="360000"/>
            <a:ext cx="985838" cy="108000"/>
          </a:xfrm>
        </p:spPr>
        <p:txBody>
          <a:bodyPr/>
          <a:lstStyle/>
          <a:p>
            <a:fld id="{5FD21904-C89F-4B1E-B91F-279FFCECB770}" type="datetime2">
              <a:rPr lang="da-DK" smtClean="0"/>
              <a:pPr/>
              <a:t>1. marts 2024</a:t>
            </a:fld>
            <a:endParaRPr lang="da-DK"/>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a:xfrm>
            <a:off x="1344613" y="360000"/>
            <a:ext cx="1612900" cy="108000"/>
          </a:xfrm>
        </p:spPr>
        <p:txBody>
          <a:bodyPr/>
          <a:lstStyle/>
          <a:p>
            <a:endParaRPr lang="da-DK"/>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a:xfrm>
            <a:off x="11482438" y="6389638"/>
            <a:ext cx="349200" cy="108000"/>
          </a:xfrm>
        </p:spPr>
        <p:txBody>
          <a:bodyPr/>
          <a:lstStyle/>
          <a:p>
            <a:fld id="{23AA811B-2EBD-4900-905E-5BE206449611}" type="slidenum">
              <a:rPr lang="da-DK" smtClean="0"/>
              <a:pPr/>
              <a:t>3</a:t>
            </a:fld>
            <a:endParaRPr lang="da-DK"/>
          </a:p>
        </p:txBody>
      </p:sp>
      <p:sp>
        <p:nvSpPr>
          <p:cNvPr id="12" name="Text Placeholder 11">
            <a:extLst>
              <a:ext uri="{FF2B5EF4-FFF2-40B4-BE49-F238E27FC236}">
                <a16:creationId xmlns:a16="http://schemas.microsoft.com/office/drawing/2014/main" id="{BDAF3C93-9A75-4786-B6B4-A06FE1CE13C5}"/>
              </a:ext>
            </a:extLst>
          </p:cNvPr>
          <p:cNvSpPr>
            <a:spLocks noGrp="1"/>
          </p:cNvSpPr>
          <p:nvPr>
            <p:ph type="body" sz="quarter" idx="13"/>
          </p:nvPr>
        </p:nvSpPr>
        <p:spPr>
          <a:xfrm flipV="1">
            <a:off x="358775" y="6497999"/>
            <a:ext cx="11474425" cy="1110253"/>
          </a:xfrm>
        </p:spPr>
        <p:txBody>
          <a:bodyPr/>
          <a:lstStyle/>
          <a:p>
            <a:r>
              <a:rPr lang="en-GB"/>
              <a:t>F</a:t>
            </a:r>
          </a:p>
        </p:txBody>
      </p:sp>
      <p:graphicFrame>
        <p:nvGraphicFramePr>
          <p:cNvPr id="14" name="Pladsholder til indhold 13">
            <a:extLst>
              <a:ext uri="{FF2B5EF4-FFF2-40B4-BE49-F238E27FC236}">
                <a16:creationId xmlns:a16="http://schemas.microsoft.com/office/drawing/2014/main" id="{EAC2B43F-86F4-47EC-DBD6-D908C9BAFC05}"/>
              </a:ext>
            </a:extLst>
          </p:cNvPr>
          <p:cNvGraphicFramePr>
            <a:graphicFrameLocks noGrp="1"/>
          </p:cNvGraphicFramePr>
          <p:nvPr>
            <p:ph idx="1"/>
            <p:extLst>
              <p:ext uri="{D42A27DB-BD31-4B8C-83A1-F6EECF244321}">
                <p14:modId xmlns:p14="http://schemas.microsoft.com/office/powerpoint/2010/main" val="822052429"/>
              </p:ext>
            </p:extLst>
          </p:nvPr>
        </p:nvGraphicFramePr>
        <p:xfrm>
          <a:off x="324077" y="1886947"/>
          <a:ext cx="11207187" cy="4683760"/>
        </p:xfrm>
        <a:graphic>
          <a:graphicData uri="http://schemas.openxmlformats.org/drawingml/2006/table">
            <a:tbl>
              <a:tblPr firstRow="1" bandRow="1">
                <a:tableStyleId>{5C22544A-7EE6-4342-B048-85BDC9FD1C3A}</a:tableStyleId>
              </a:tblPr>
              <a:tblGrid>
                <a:gridCol w="2502715">
                  <a:extLst>
                    <a:ext uri="{9D8B030D-6E8A-4147-A177-3AD203B41FA5}">
                      <a16:colId xmlns:a16="http://schemas.microsoft.com/office/drawing/2014/main" val="1557928994"/>
                    </a:ext>
                  </a:extLst>
                </a:gridCol>
                <a:gridCol w="1980161">
                  <a:extLst>
                    <a:ext uri="{9D8B030D-6E8A-4147-A177-3AD203B41FA5}">
                      <a16:colId xmlns:a16="http://schemas.microsoft.com/office/drawing/2014/main" val="3211150963"/>
                    </a:ext>
                  </a:extLst>
                </a:gridCol>
                <a:gridCol w="2241437">
                  <a:extLst>
                    <a:ext uri="{9D8B030D-6E8A-4147-A177-3AD203B41FA5}">
                      <a16:colId xmlns:a16="http://schemas.microsoft.com/office/drawing/2014/main" val="2654792655"/>
                    </a:ext>
                  </a:extLst>
                </a:gridCol>
                <a:gridCol w="2241437">
                  <a:extLst>
                    <a:ext uri="{9D8B030D-6E8A-4147-A177-3AD203B41FA5}">
                      <a16:colId xmlns:a16="http://schemas.microsoft.com/office/drawing/2014/main" val="879180247"/>
                    </a:ext>
                  </a:extLst>
                </a:gridCol>
                <a:gridCol w="2241437">
                  <a:extLst>
                    <a:ext uri="{9D8B030D-6E8A-4147-A177-3AD203B41FA5}">
                      <a16:colId xmlns:a16="http://schemas.microsoft.com/office/drawing/2014/main" val="1561626576"/>
                    </a:ext>
                  </a:extLst>
                </a:gridCol>
              </a:tblGrid>
              <a:tr h="370840">
                <a:tc>
                  <a:txBody>
                    <a:bodyPr/>
                    <a:lstStyle/>
                    <a:p>
                      <a:r>
                        <a:rPr lang="en-GB"/>
                        <a:t>%</a:t>
                      </a:r>
                    </a:p>
                  </a:txBody>
                  <a:tcPr/>
                </a:tc>
                <a:tc>
                  <a:txBody>
                    <a:bodyPr/>
                    <a:lstStyle/>
                    <a:p>
                      <a:r>
                        <a:rPr lang="en-GB"/>
                        <a:t>1 April 2024</a:t>
                      </a:r>
                    </a:p>
                  </a:txBody>
                  <a:tcPr/>
                </a:tc>
                <a:tc>
                  <a:txBody>
                    <a:bodyPr/>
                    <a:lstStyle/>
                    <a:p>
                      <a:r>
                        <a:rPr lang="en-GB"/>
                        <a:t>1 April 2025</a:t>
                      </a:r>
                    </a:p>
                  </a:txBody>
                  <a:tcPr/>
                </a:tc>
                <a:tc>
                  <a:txBody>
                    <a:bodyPr/>
                    <a:lstStyle/>
                    <a:p>
                      <a:r>
                        <a:rPr lang="en-GB"/>
                        <a:t>1 November 2025</a:t>
                      </a:r>
                    </a:p>
                  </a:txBody>
                  <a:tcPr/>
                </a:tc>
                <a:tc>
                  <a:txBody>
                    <a:bodyPr/>
                    <a:lstStyle/>
                    <a:p>
                      <a:r>
                        <a:rPr lang="en-GB"/>
                        <a:t>Total</a:t>
                      </a:r>
                    </a:p>
                  </a:txBody>
                  <a:tcPr/>
                </a:tc>
                <a:extLst>
                  <a:ext uri="{0D108BD9-81ED-4DB2-BD59-A6C34878D82A}">
                    <a16:rowId xmlns:a16="http://schemas.microsoft.com/office/drawing/2014/main" val="1400673208"/>
                  </a:ext>
                </a:extLst>
              </a:tr>
              <a:tr h="370840">
                <a:tc>
                  <a:txBody>
                    <a:bodyPr/>
                    <a:lstStyle/>
                    <a:p>
                      <a:r>
                        <a:rPr lang="en-GB"/>
                        <a:t>General salary increases</a:t>
                      </a:r>
                    </a:p>
                  </a:txBody>
                  <a:tcPr/>
                </a:tc>
                <a:tc>
                  <a:txBody>
                    <a:bodyPr/>
                    <a:lstStyle/>
                    <a:p>
                      <a:r>
                        <a:rPr lang="en-GB"/>
                        <a:t>4.83</a:t>
                      </a:r>
                    </a:p>
                  </a:txBody>
                  <a:tcPr/>
                </a:tc>
                <a:tc>
                  <a:txBody>
                    <a:bodyPr/>
                    <a:lstStyle/>
                    <a:p>
                      <a:r>
                        <a:rPr lang="en-GB"/>
                        <a:t>1.27</a:t>
                      </a:r>
                    </a:p>
                  </a:txBody>
                  <a:tcPr/>
                </a:tc>
                <a:tc>
                  <a:txBody>
                    <a:bodyPr/>
                    <a:lstStyle/>
                    <a:p>
                      <a:r>
                        <a:rPr lang="en-GB"/>
                        <a:t>0.20</a:t>
                      </a:r>
                    </a:p>
                  </a:txBody>
                  <a:tcPr/>
                </a:tc>
                <a:tc>
                  <a:txBody>
                    <a:bodyPr/>
                    <a:lstStyle/>
                    <a:p>
                      <a:r>
                        <a:rPr lang="en-GB"/>
                        <a:t>6.30</a:t>
                      </a:r>
                    </a:p>
                  </a:txBody>
                  <a:tcPr/>
                </a:tc>
                <a:extLst>
                  <a:ext uri="{0D108BD9-81ED-4DB2-BD59-A6C34878D82A}">
                    <a16:rowId xmlns:a16="http://schemas.microsoft.com/office/drawing/2014/main" val="1104999158"/>
                  </a:ext>
                </a:extLst>
              </a:tr>
              <a:tr h="370840">
                <a:tc>
                  <a:txBody>
                    <a:bodyPr/>
                    <a:lstStyle/>
                    <a:p>
                      <a:r>
                        <a:rPr lang="en-GB"/>
                        <a:t>Other purposes</a:t>
                      </a:r>
                    </a:p>
                  </a:txBody>
                  <a:tcPr/>
                </a:tc>
                <a:tc>
                  <a:txBody>
                    <a:bodyPr/>
                    <a:lstStyle/>
                    <a:p>
                      <a:r>
                        <a:rPr lang="en-GB"/>
                        <a:t>0.11</a:t>
                      </a:r>
                    </a:p>
                  </a:txBody>
                  <a:tcPr/>
                </a:tc>
                <a:tc>
                  <a:txBody>
                    <a:bodyPr/>
                    <a:lstStyle/>
                    <a:p>
                      <a:r>
                        <a:rPr lang="en-GB"/>
                        <a:t>0.89</a:t>
                      </a:r>
                    </a:p>
                  </a:txBody>
                  <a:tcPr/>
                </a:tc>
                <a:tc>
                  <a:txBody>
                    <a:bodyPr/>
                    <a:lstStyle/>
                    <a:p>
                      <a:r>
                        <a:rPr lang="en-GB"/>
                        <a:t>-</a:t>
                      </a:r>
                    </a:p>
                  </a:txBody>
                  <a:tcPr/>
                </a:tc>
                <a:tc>
                  <a:txBody>
                    <a:bodyPr/>
                    <a:lstStyle/>
                    <a:p>
                      <a:r>
                        <a:rPr lang="en-GB"/>
                        <a:t>1.00</a:t>
                      </a:r>
                    </a:p>
                  </a:txBody>
                  <a:tcPr/>
                </a:tc>
                <a:extLst>
                  <a:ext uri="{0D108BD9-81ED-4DB2-BD59-A6C34878D82A}">
                    <a16:rowId xmlns:a16="http://schemas.microsoft.com/office/drawing/2014/main" val="751147630"/>
                  </a:ext>
                </a:extLst>
              </a:tr>
              <a:tr h="370840">
                <a:tc>
                  <a:txBody>
                    <a:bodyPr/>
                    <a:lstStyle/>
                    <a:p>
                      <a:r>
                        <a:rPr lang="en-GB"/>
                        <a:t>Estimate for the regulatory scheme</a:t>
                      </a:r>
                    </a:p>
                  </a:txBody>
                  <a:tcPr/>
                </a:tc>
                <a:tc>
                  <a:txBody>
                    <a:bodyPr/>
                    <a:lstStyle/>
                    <a:p>
                      <a:r>
                        <a:rPr lang="en-GB"/>
                        <a:t>1.06</a:t>
                      </a:r>
                    </a:p>
                  </a:txBody>
                  <a:tcPr/>
                </a:tc>
                <a:tc>
                  <a:txBody>
                    <a:bodyPr/>
                    <a:lstStyle/>
                    <a:p>
                      <a:r>
                        <a:rPr lang="en-GB"/>
                        <a:t>0.04</a:t>
                      </a:r>
                    </a:p>
                  </a:txBody>
                  <a:tcPr/>
                </a:tc>
                <a:tc>
                  <a:txBody>
                    <a:bodyPr/>
                    <a:lstStyle/>
                    <a:p>
                      <a:r>
                        <a:rPr lang="en-GB"/>
                        <a:t>-</a:t>
                      </a:r>
                    </a:p>
                  </a:txBody>
                  <a:tcPr/>
                </a:tc>
                <a:tc>
                  <a:txBody>
                    <a:bodyPr/>
                    <a:lstStyle/>
                    <a:p>
                      <a:r>
                        <a:rPr lang="en-GB"/>
                        <a:t>1.10</a:t>
                      </a:r>
                    </a:p>
                  </a:txBody>
                  <a:tcPr/>
                </a:tc>
                <a:extLst>
                  <a:ext uri="{0D108BD9-81ED-4DB2-BD59-A6C34878D82A}">
                    <a16:rowId xmlns:a16="http://schemas.microsoft.com/office/drawing/2014/main" val="1378584061"/>
                  </a:ext>
                </a:extLst>
              </a:tr>
              <a:tr h="370840">
                <a:tc>
                  <a:txBody>
                    <a:bodyPr/>
                    <a:lstStyle/>
                    <a:p>
                      <a:r>
                        <a:rPr lang="en-GB"/>
                        <a:t>Estimate for remaining increase</a:t>
                      </a:r>
                    </a:p>
                  </a:txBody>
                  <a:tcPr/>
                </a:tc>
                <a:tc>
                  <a:txBody>
                    <a:bodyPr/>
                    <a:lstStyle/>
                    <a:p>
                      <a:r>
                        <a:rPr lang="en-GB"/>
                        <a:t>0.00</a:t>
                      </a:r>
                    </a:p>
                  </a:txBody>
                  <a:tcPr/>
                </a:tc>
                <a:tc>
                  <a:txBody>
                    <a:bodyPr/>
                    <a:lstStyle/>
                    <a:p>
                      <a:r>
                        <a:rPr lang="en-GB"/>
                        <a:t>0.40</a:t>
                      </a:r>
                    </a:p>
                  </a:txBody>
                  <a:tcPr/>
                </a:tc>
                <a:tc>
                  <a:txBody>
                    <a:bodyPr/>
                    <a:lstStyle/>
                    <a:p>
                      <a:r>
                        <a:rPr lang="en-GB"/>
                        <a:t>-</a:t>
                      </a:r>
                    </a:p>
                  </a:txBody>
                  <a:tcPr/>
                </a:tc>
                <a:tc>
                  <a:txBody>
                    <a:bodyPr/>
                    <a:lstStyle/>
                    <a:p>
                      <a:r>
                        <a:rPr lang="en-GB"/>
                        <a:t>0.40</a:t>
                      </a:r>
                    </a:p>
                  </a:txBody>
                  <a:tcPr/>
                </a:tc>
                <a:extLst>
                  <a:ext uri="{0D108BD9-81ED-4DB2-BD59-A6C34878D82A}">
                    <a16:rowId xmlns:a16="http://schemas.microsoft.com/office/drawing/2014/main" val="1185672294"/>
                  </a:ext>
                </a:extLst>
              </a:tr>
              <a:tr h="370840">
                <a:tc>
                  <a:txBody>
                    <a:bodyPr/>
                    <a:lstStyle/>
                    <a:p>
                      <a:r>
                        <a:rPr lang="en-GB" b="1"/>
                        <a:t>Financial basis</a:t>
                      </a:r>
                    </a:p>
                  </a:txBody>
                  <a:tcPr/>
                </a:tc>
                <a:tc>
                  <a:txBody>
                    <a:bodyPr/>
                    <a:lstStyle/>
                    <a:p>
                      <a:r>
                        <a:rPr lang="en-GB" b="1"/>
                        <a:t>6.00</a:t>
                      </a:r>
                    </a:p>
                  </a:txBody>
                  <a:tcPr/>
                </a:tc>
                <a:tc>
                  <a:txBody>
                    <a:bodyPr/>
                    <a:lstStyle/>
                    <a:p>
                      <a:r>
                        <a:rPr lang="en-GB" b="1"/>
                        <a:t>2.60</a:t>
                      </a:r>
                    </a:p>
                  </a:txBody>
                  <a:tcPr/>
                </a:tc>
                <a:tc>
                  <a:txBody>
                    <a:bodyPr/>
                    <a:lstStyle/>
                    <a:p>
                      <a:r>
                        <a:rPr lang="en-GB" b="1"/>
                        <a:t>0.20</a:t>
                      </a:r>
                    </a:p>
                  </a:txBody>
                  <a:tcPr/>
                </a:tc>
                <a:tc>
                  <a:txBody>
                    <a:bodyPr/>
                    <a:lstStyle/>
                    <a:p>
                      <a:r>
                        <a:rPr lang="en-GB" b="1"/>
                        <a:t>8.80</a:t>
                      </a:r>
                    </a:p>
                  </a:txBody>
                  <a:tcPr/>
                </a:tc>
                <a:extLst>
                  <a:ext uri="{0D108BD9-81ED-4DB2-BD59-A6C34878D82A}">
                    <a16:rowId xmlns:a16="http://schemas.microsoft.com/office/drawing/2014/main" val="3503866761"/>
                  </a:ext>
                </a:extLst>
              </a:tr>
              <a:tr h="370840">
                <a:tc>
                  <a:txBody>
                    <a:bodyPr/>
                    <a:lstStyle/>
                    <a:p>
                      <a:r>
                        <a:rPr lang="en-GB"/>
                        <a:t>Private sector salary estimate</a:t>
                      </a:r>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r>
                        <a:rPr lang="en-GB"/>
                        <a:t>8.80</a:t>
                      </a:r>
                    </a:p>
                  </a:txBody>
                  <a:tcPr/>
                </a:tc>
                <a:extLst>
                  <a:ext uri="{0D108BD9-81ED-4DB2-BD59-A6C34878D82A}">
                    <a16:rowId xmlns:a16="http://schemas.microsoft.com/office/drawing/2014/main" val="3661247974"/>
                  </a:ext>
                </a:extLst>
              </a:tr>
              <a:tr h="370840">
                <a:tc>
                  <a:txBody>
                    <a:bodyPr/>
                    <a:lstStyle/>
                    <a:p>
                      <a:r>
                        <a:rPr lang="en-GB"/>
                        <a:t>Estimated inflation</a:t>
                      </a:r>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r>
                        <a:rPr lang="en-GB"/>
                        <a:t>4.90</a:t>
                      </a:r>
                    </a:p>
                  </a:txBody>
                  <a:tcPr/>
                </a:tc>
                <a:extLst>
                  <a:ext uri="{0D108BD9-81ED-4DB2-BD59-A6C34878D82A}">
                    <a16:rowId xmlns:a16="http://schemas.microsoft.com/office/drawing/2014/main" val="1604557665"/>
                  </a:ext>
                </a:extLst>
              </a:tr>
              <a:tr h="370840">
                <a:tc>
                  <a:txBody>
                    <a:bodyPr/>
                    <a:lstStyle/>
                    <a:p>
                      <a:r>
                        <a:rPr lang="en-GB"/>
                        <a:t>Expected real pay improvement</a:t>
                      </a:r>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r>
                        <a:rPr lang="en-GB"/>
                        <a:t>3.50</a:t>
                      </a:r>
                    </a:p>
                  </a:txBody>
                  <a:tcPr/>
                </a:tc>
                <a:extLst>
                  <a:ext uri="{0D108BD9-81ED-4DB2-BD59-A6C34878D82A}">
                    <a16:rowId xmlns:a16="http://schemas.microsoft.com/office/drawing/2014/main" val="1578351901"/>
                  </a:ext>
                </a:extLst>
              </a:tr>
            </a:tbl>
          </a:graphicData>
        </a:graphic>
      </p:graphicFrame>
      <p:sp>
        <p:nvSpPr>
          <p:cNvPr id="15" name="Tekstfelt 14">
            <a:extLst>
              <a:ext uri="{FF2B5EF4-FFF2-40B4-BE49-F238E27FC236}">
                <a16:creationId xmlns:a16="http://schemas.microsoft.com/office/drawing/2014/main" id="{110EAC42-C361-5BF3-D198-6621C5189DBB}"/>
              </a:ext>
            </a:extLst>
          </p:cNvPr>
          <p:cNvSpPr txBox="1"/>
          <p:nvPr/>
        </p:nvSpPr>
        <p:spPr>
          <a:xfrm>
            <a:off x="358775" y="1567543"/>
            <a:ext cx="4866368" cy="307777"/>
          </a:xfrm>
          <a:prstGeom prst="rect">
            <a:avLst/>
          </a:prstGeom>
          <a:noFill/>
        </p:spPr>
        <p:txBody>
          <a:bodyPr wrap="square" lIns="0" tIns="0" rIns="0" bIns="0" rtlCol="0">
            <a:spAutoFit/>
          </a:bodyPr>
          <a:lstStyle/>
          <a:p>
            <a:r>
              <a:rPr lang="en-GB" sz="2000"/>
              <a:t>Total financial basis of 8.8 %</a:t>
            </a:r>
          </a:p>
        </p:txBody>
      </p:sp>
    </p:spTree>
    <p:extLst>
      <p:ext uri="{BB962C8B-B14F-4D97-AF65-F5344CB8AC3E}">
        <p14:creationId xmlns:p14="http://schemas.microsoft.com/office/powerpoint/2010/main" val="16503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80D4A-E2DB-4807-AE43-CE1DFB019F84}"/>
              </a:ext>
            </a:extLst>
          </p:cNvPr>
          <p:cNvSpPr>
            <a:spLocks noGrp="1"/>
          </p:cNvSpPr>
          <p:nvPr>
            <p:ph type="title"/>
          </p:nvPr>
        </p:nvSpPr>
        <p:spPr>
          <a:xfrm>
            <a:off x="360000" y="802800"/>
            <a:ext cx="11473200" cy="1278000"/>
          </a:xfrm>
        </p:spPr>
        <p:txBody>
          <a:bodyPr anchor="t">
            <a:normAutofit/>
          </a:bodyPr>
          <a:lstStyle/>
          <a:p>
            <a:r>
              <a:rPr lang="en-GB"/>
              <a:t>Finance – real pay</a:t>
            </a:r>
          </a:p>
        </p:txBody>
      </p:sp>
      <p:pic>
        <p:nvPicPr>
          <p:cNvPr id="8" name="Billede 7" descr="Et billede, der indeholder udendørs, bygning, sky, vindue&#10;&#10;Automatisk genereret beskrivelse">
            <a:extLst>
              <a:ext uri="{FF2B5EF4-FFF2-40B4-BE49-F238E27FC236}">
                <a16:creationId xmlns:a16="http://schemas.microsoft.com/office/drawing/2014/main" id="{7C59BA55-4D36-A721-E740-0CA03407B4CC}"/>
              </a:ext>
            </a:extLst>
          </p:cNvPr>
          <p:cNvPicPr>
            <a:picLocks noChangeAspect="1"/>
          </p:cNvPicPr>
          <p:nvPr/>
        </p:nvPicPr>
        <p:blipFill rotWithShape="1">
          <a:blip r:embed="rId3">
            <a:extLst>
              <a:ext uri="{28A0092B-C50C-407E-A947-70E740481C1C}">
                <a14:useLocalDpi xmlns:a14="http://schemas.microsoft.com/office/drawing/2010/main" val="0"/>
              </a:ext>
            </a:extLst>
          </a:blip>
          <a:srcRect l="5031" r="24518" b="-2"/>
          <a:stretch/>
        </p:blipFill>
        <p:spPr>
          <a:xfrm>
            <a:off x="359999" y="2080800"/>
            <a:ext cx="4569189" cy="4053600"/>
          </a:xfrm>
          <a:prstGeom prst="rect">
            <a:avLst/>
          </a:prstGeom>
          <a:noFill/>
        </p:spPr>
      </p:pic>
      <p:sp>
        <p:nvSpPr>
          <p:cNvPr id="3" name="Pladsholder til indhold 2">
            <a:extLst>
              <a:ext uri="{FF2B5EF4-FFF2-40B4-BE49-F238E27FC236}">
                <a16:creationId xmlns:a16="http://schemas.microsoft.com/office/drawing/2014/main" id="{0D5E2F2C-7D93-4DF6-B60D-FB2C8B8BB32E}"/>
              </a:ext>
            </a:extLst>
          </p:cNvPr>
          <p:cNvSpPr>
            <a:spLocks noGrp="1"/>
          </p:cNvSpPr>
          <p:nvPr>
            <p:ph sz="quarter" idx="14"/>
          </p:nvPr>
        </p:nvSpPr>
        <p:spPr>
          <a:xfrm>
            <a:off x="5751646" y="2084400"/>
            <a:ext cx="6079992" cy="4049700"/>
          </a:xfrm>
        </p:spPr>
        <p:txBody>
          <a:bodyPr vert="horz" lIns="0" tIns="0" rIns="0" bIns="0" rtlCol="0" anchor="t">
            <a:normAutofit/>
          </a:bodyPr>
          <a:lstStyle/>
          <a:p>
            <a:pPr marL="269875" indent="-269875"/>
            <a:r>
              <a:rPr lang="en-GB"/>
              <a:t>Loss of real pay during the OK21 period</a:t>
            </a:r>
          </a:p>
          <a:p>
            <a:pPr marL="269875" indent="-269875"/>
            <a:r>
              <a:rPr lang="en-GB"/>
              <a:t>Good private sector salary increases in 2023</a:t>
            </a:r>
          </a:p>
          <a:p>
            <a:pPr marL="269875" indent="-269875"/>
            <a:r>
              <a:rPr lang="en-GB"/>
              <a:t>Lengthy negotiation with the Ministry of Finance on the basis for OK24</a:t>
            </a:r>
          </a:p>
          <a:p>
            <a:pPr marL="269875" indent="-269875"/>
            <a:r>
              <a:rPr lang="en-GB"/>
              <a:t>The basis was “maxed out”</a:t>
            </a:r>
          </a:p>
          <a:p>
            <a:pPr marL="269875" indent="-269875"/>
            <a:r>
              <a:rPr lang="en-GB"/>
              <a:t>Improved regulatory scheme with a new pay index</a:t>
            </a:r>
          </a:p>
          <a:p>
            <a:pPr marL="269875" indent="-269875"/>
            <a:r>
              <a:rPr lang="en-GB"/>
              <a:t>Final negotiation in November 2025</a:t>
            </a:r>
          </a:p>
          <a:p>
            <a:pPr marL="269875" indent="-269875"/>
            <a:endParaRPr lang="da-DK"/>
          </a:p>
          <a:p>
            <a:pPr marL="269875" indent="-269875"/>
            <a:endParaRPr lang="da-DK"/>
          </a:p>
          <a:p>
            <a:pPr marL="0" indent="0">
              <a:buNone/>
            </a:pPr>
            <a:endParaRPr lang="da-DK"/>
          </a:p>
        </p:txBody>
      </p:sp>
      <p:sp>
        <p:nvSpPr>
          <p:cNvPr id="5" name="Pladsholder til dato 4">
            <a:extLst>
              <a:ext uri="{FF2B5EF4-FFF2-40B4-BE49-F238E27FC236}">
                <a16:creationId xmlns:a16="http://schemas.microsoft.com/office/drawing/2014/main" id="{AD70BB6B-094E-457B-9F27-B910C2FE2668}"/>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21" name="Footer Placeholder 6">
            <a:extLst>
              <a:ext uri="{FF2B5EF4-FFF2-40B4-BE49-F238E27FC236}">
                <a16:creationId xmlns:a16="http://schemas.microsoft.com/office/drawing/2014/main" id="{F3C354DF-6A7A-138F-F458-8C0C7F39883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74445CEB-4218-4455-BA3D-65B1AD2BA6E5}"/>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4</a:t>
            </a:fld>
            <a:endParaRPr lang="da-DK"/>
          </a:p>
        </p:txBody>
      </p:sp>
    </p:spTree>
    <p:extLst>
      <p:ext uri="{BB962C8B-B14F-4D97-AF65-F5344CB8AC3E}">
        <p14:creationId xmlns:p14="http://schemas.microsoft.com/office/powerpoint/2010/main" val="222655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F4F5-C4D7-D8E7-3E6E-4171F17D6A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9CC9DA-5E8D-5DC0-66E9-E65870018609}"/>
              </a:ext>
            </a:extLst>
          </p:cNvPr>
          <p:cNvSpPr>
            <a:spLocks noGrp="1"/>
          </p:cNvSpPr>
          <p:nvPr>
            <p:ph type="title"/>
          </p:nvPr>
        </p:nvSpPr>
        <p:spPr>
          <a:xfrm>
            <a:off x="360000" y="802800"/>
            <a:ext cx="11473200" cy="713344"/>
          </a:xfrm>
        </p:spPr>
        <p:txBody>
          <a:bodyPr/>
          <a:lstStyle/>
          <a:p>
            <a:r>
              <a:rPr lang="en-GB" dirty="0"/>
              <a:t>Finance – continued</a:t>
            </a:r>
          </a:p>
        </p:txBody>
      </p:sp>
      <p:sp>
        <p:nvSpPr>
          <p:cNvPr id="3" name="Pladsholder til indhold 2">
            <a:extLst>
              <a:ext uri="{FF2B5EF4-FFF2-40B4-BE49-F238E27FC236}">
                <a16:creationId xmlns:a16="http://schemas.microsoft.com/office/drawing/2014/main" id="{79B01EAB-5BA0-5CBF-06F3-84F6492CCFA6}"/>
              </a:ext>
            </a:extLst>
          </p:cNvPr>
          <p:cNvSpPr>
            <a:spLocks noGrp="1"/>
          </p:cNvSpPr>
          <p:nvPr>
            <p:ph idx="1"/>
          </p:nvPr>
        </p:nvSpPr>
        <p:spPr>
          <a:xfrm>
            <a:off x="249047" y="1850944"/>
            <a:ext cx="6541200" cy="4467560"/>
          </a:xfrm>
        </p:spPr>
        <p:txBody>
          <a:bodyPr vert="horz" lIns="0" tIns="0" rIns="0" bIns="0" rtlCol="0" anchor="t">
            <a:noAutofit/>
          </a:bodyPr>
          <a:lstStyle/>
          <a:p>
            <a:pPr marL="269875" indent="-269875"/>
            <a:r>
              <a:rPr lang="en-GB" dirty="0"/>
              <a:t>Special holiday allowance </a:t>
            </a:r>
          </a:p>
          <a:p>
            <a:pPr marL="0" indent="0">
              <a:buNone/>
            </a:pPr>
            <a:r>
              <a:rPr lang="en-GB" sz="1400" dirty="0">
                <a:solidFill>
                  <a:srgbClr val="222222"/>
                </a:solidFill>
              </a:rPr>
              <a:t>      - </a:t>
            </a:r>
            <a:r>
              <a:rPr lang="en-GB" sz="1400" b="0" i="0" dirty="0">
                <a:solidFill>
                  <a:srgbClr val="222222"/>
                </a:solidFill>
                <a:effectLst/>
              </a:rPr>
              <a:t>The special holiday allowance will be increased from 1.5 % to 2.02 % with </a:t>
            </a:r>
            <a:r>
              <a:rPr lang="en-GB" sz="1400" dirty="0">
                <a:solidFill>
                  <a:srgbClr val="222222"/>
                </a:solidFill>
              </a:rPr>
              <a:t>   </a:t>
            </a:r>
            <a:r>
              <a:rPr lang="en-GB" sz="1400" b="0" i="0" dirty="0">
                <a:solidFill>
                  <a:srgbClr val="222222"/>
                </a:solidFill>
                <a:effectLst/>
              </a:rPr>
              <a:t>effect from 1 April 2024. At the same time separate payment of the supplement for Great</a:t>
            </a:r>
            <a:r>
              <a:rPr lang="en-GB" sz="1400" dirty="0">
                <a:solidFill>
                  <a:srgbClr val="222222"/>
                </a:solidFill>
              </a:rPr>
              <a:t> </a:t>
            </a:r>
            <a:r>
              <a:rPr lang="en-GB" sz="1400" b="0" i="0" dirty="0">
                <a:solidFill>
                  <a:srgbClr val="222222"/>
                </a:solidFill>
                <a:effectLst/>
              </a:rPr>
              <a:t>Prayer Day, which was 0.45 </a:t>
            </a:r>
            <a:r>
              <a:rPr lang="en-GB" sz="1400" dirty="0">
                <a:solidFill>
                  <a:srgbClr val="222222"/>
                </a:solidFill>
              </a:rPr>
              <a:t>%, will end.</a:t>
            </a:r>
          </a:p>
          <a:p>
            <a:pPr marL="0" indent="0">
              <a:buNone/>
            </a:pPr>
            <a:endParaRPr lang="da-DK" sz="1400" dirty="0">
              <a:solidFill>
                <a:srgbClr val="222222"/>
              </a:solidFill>
            </a:endParaRPr>
          </a:p>
          <a:p>
            <a:pPr marL="269875" indent="-269875"/>
            <a:r>
              <a:rPr lang="en-GB" sz="1400" dirty="0">
                <a:solidFill>
                  <a:srgbClr val="222222"/>
                </a:solidFill>
              </a:rPr>
              <a:t>The pension percentage will be increased from 17.1 % to 18.07 % from 1 April 2025</a:t>
            </a:r>
          </a:p>
          <a:p>
            <a:pPr marL="0" indent="0">
              <a:buNone/>
            </a:pPr>
            <a:r>
              <a:rPr lang="en-GB" sz="1400" dirty="0">
                <a:solidFill>
                  <a:srgbClr val="222222"/>
                </a:solidFill>
              </a:rPr>
              <a:t> </a:t>
            </a:r>
          </a:p>
        </p:txBody>
      </p:sp>
      <p:sp>
        <p:nvSpPr>
          <p:cNvPr id="5" name="Pladsholder til dato 4">
            <a:extLst>
              <a:ext uri="{FF2B5EF4-FFF2-40B4-BE49-F238E27FC236}">
                <a16:creationId xmlns:a16="http://schemas.microsoft.com/office/drawing/2014/main" id="{8B06D676-6B91-F2A8-A595-6D63C06461D9}"/>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6" name="Pladsholder til sidefod 5">
            <a:extLst>
              <a:ext uri="{FF2B5EF4-FFF2-40B4-BE49-F238E27FC236}">
                <a16:creationId xmlns:a16="http://schemas.microsoft.com/office/drawing/2014/main" id="{90E6A8D2-D809-0F22-7089-294EFE8BA15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957EF3F-67DB-DA28-6F23-C035BC104190}"/>
              </a:ext>
            </a:extLst>
          </p:cNvPr>
          <p:cNvSpPr>
            <a:spLocks noGrp="1"/>
          </p:cNvSpPr>
          <p:nvPr>
            <p:ph type="sldNum" sz="quarter" idx="12"/>
          </p:nvPr>
        </p:nvSpPr>
        <p:spPr/>
        <p:txBody>
          <a:bodyPr/>
          <a:lstStyle/>
          <a:p>
            <a:fld id="{23AA811B-2EBD-4900-905E-5BE206449611}" type="slidenum">
              <a:rPr lang="da-DK" smtClean="0"/>
              <a:t>5</a:t>
            </a:fld>
            <a:endParaRPr lang="da-DK"/>
          </a:p>
        </p:txBody>
      </p:sp>
      <p:pic>
        <p:nvPicPr>
          <p:cNvPr id="1026" name="Picture 2">
            <a:extLst>
              <a:ext uri="{FF2B5EF4-FFF2-40B4-BE49-F238E27FC236}">
                <a16:creationId xmlns:a16="http://schemas.microsoft.com/office/drawing/2014/main" id="{2C3873A5-AEDF-1AAB-2A4F-1E8C87CBC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53555" y="3037917"/>
            <a:ext cx="4578083" cy="255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8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783953"/>
          </a:xfrm>
        </p:spPr>
        <p:txBody>
          <a:bodyPr anchor="t">
            <a:normAutofit fontScale="90000"/>
          </a:bodyPr>
          <a:lstStyle/>
          <a:p>
            <a:r>
              <a:rPr lang="en-GB"/>
              <a:t>Pension and savings scheme </a:t>
            </a:r>
            <a:br>
              <a:rPr lang="en-GB"/>
            </a:br>
            <a:r>
              <a:rPr lang="en-GB" sz="2400"/>
              <a:t> </a:t>
            </a:r>
            <a:br>
              <a:rPr lang="en-GB" sz="2400"/>
            </a:br>
            <a:endParaRPr lang="en-GB" sz="2400"/>
          </a:p>
        </p:txBody>
      </p:sp>
      <p:pic>
        <p:nvPicPr>
          <p:cNvPr id="11" name="Pladsholder til billede 10">
            <a:extLst>
              <a:ext uri="{FF2B5EF4-FFF2-40B4-BE49-F238E27FC236}">
                <a16:creationId xmlns:a16="http://schemas.microsoft.com/office/drawing/2014/main" id="{B95A928C-4590-4A85-BEFE-6AE1A24C5F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98" r="1" b="1700"/>
          <a:stretch/>
        </p:blipFill>
        <p:spPr>
          <a:xfrm>
            <a:off x="433959" y="2406450"/>
            <a:ext cx="6323498" cy="3405600"/>
          </a:xfrm>
          <a:noFill/>
        </p:spPr>
      </p:pic>
      <p:sp>
        <p:nvSpPr>
          <p:cNvPr id="15" name="Pladsholder til indhold 14">
            <a:extLst>
              <a:ext uri="{FF2B5EF4-FFF2-40B4-BE49-F238E27FC236}">
                <a16:creationId xmlns:a16="http://schemas.microsoft.com/office/drawing/2014/main" id="{24EC311D-EE51-45F3-9C05-E01364631F23}"/>
              </a:ext>
            </a:extLst>
          </p:cNvPr>
          <p:cNvSpPr>
            <a:spLocks noGrp="1"/>
          </p:cNvSpPr>
          <p:nvPr>
            <p:ph sz="quarter" idx="14"/>
          </p:nvPr>
        </p:nvSpPr>
        <p:spPr>
          <a:xfrm>
            <a:off x="7153835" y="2406450"/>
            <a:ext cx="4677803" cy="3727650"/>
          </a:xfrm>
        </p:spPr>
        <p:txBody>
          <a:bodyPr vert="horz" lIns="0" tIns="0" rIns="0" bIns="0" rtlCol="0" anchor="t">
            <a:normAutofit/>
          </a:bodyPr>
          <a:lstStyle/>
          <a:p>
            <a:pPr marL="269875" indent="-269875"/>
            <a:r>
              <a:rPr lang="en-GB"/>
              <a:t>Employees can choose to receive the part of the pension contribution that exceeds 15 % and all/parts of the pension contribution on the general supplement (12.5 %) paid as salary or paid into a savings scheme in the pension fund.</a:t>
            </a:r>
          </a:p>
          <a:p>
            <a:pPr marL="269875" indent="-269875"/>
            <a:r>
              <a:rPr lang="en-GB"/>
              <a:t>The change comes into force on 1 April 2025, when the pension percentage will increase from 17.1 to 18.07.</a:t>
            </a:r>
          </a:p>
          <a:p>
            <a:pPr marL="269875" indent="-269875"/>
            <a:r>
              <a:rPr lang="en-GB"/>
              <a:t>The savings scheme </a:t>
            </a:r>
            <a:r>
              <a:rPr lang="en-GB" b="0" i="0">
                <a:solidFill>
                  <a:srgbClr val="222222"/>
                </a:solidFill>
                <a:effectLst/>
              </a:rPr>
              <a:t>will allow greater flexibility for saving </a:t>
            </a:r>
            <a:r>
              <a:rPr lang="en-GB">
                <a:solidFill>
                  <a:srgbClr val="222222"/>
                </a:solidFill>
              </a:rPr>
              <a:t>over</a:t>
            </a:r>
            <a:r>
              <a:rPr lang="en-GB" b="0" i="0">
                <a:solidFill>
                  <a:srgbClr val="222222"/>
                </a:solidFill>
                <a:effectLst/>
              </a:rPr>
              <a:t> a long working life</a:t>
            </a:r>
          </a:p>
          <a:p>
            <a:pPr marL="269875" indent="-269875"/>
            <a:endParaRPr lang="da-DK"/>
          </a:p>
          <a:p>
            <a:pPr marL="269875" indent="-269875"/>
            <a:endParaRPr lang="da-DK"/>
          </a:p>
          <a:p>
            <a:pPr marL="269875"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22" name="Footer Placeholder 6">
            <a:extLst>
              <a:ext uri="{FF2B5EF4-FFF2-40B4-BE49-F238E27FC236}">
                <a16:creationId xmlns:a16="http://schemas.microsoft.com/office/drawing/2014/main" id="{5B6BE710-013C-49E1-8B69-1C2AB398DA5A}"/>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6</a:t>
            </a:fld>
            <a:endParaRPr lang="da-DK"/>
          </a:p>
        </p:txBody>
      </p:sp>
    </p:spTree>
    <p:extLst>
      <p:ext uri="{BB962C8B-B14F-4D97-AF65-F5344CB8AC3E}">
        <p14:creationId xmlns:p14="http://schemas.microsoft.com/office/powerpoint/2010/main" val="382882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en-GB"/>
              <a:t>Saving leave</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9998" y="2080800"/>
            <a:ext cx="4809602" cy="4053600"/>
          </a:xfrm>
        </p:spPr>
        <p:txBody>
          <a:bodyPr vert="horz" lIns="0" tIns="0" rIns="0" bIns="0" rtlCol="0" anchor="t">
            <a:noAutofit/>
          </a:bodyPr>
          <a:lstStyle/>
          <a:p>
            <a:pPr marL="269875" indent="-269875"/>
            <a:r>
              <a:rPr lang="en-GB" b="0" i="0">
                <a:solidFill>
                  <a:srgbClr val="222222"/>
                </a:solidFill>
                <a:effectLst/>
                <a:latin typeface="AvenirNext"/>
              </a:rPr>
              <a:t>It is possible to save leave for additional work and special holiday days for later use</a:t>
            </a:r>
            <a:r>
              <a:rPr lang="en-GB">
                <a:solidFill>
                  <a:srgbClr val="222222"/>
                </a:solidFill>
                <a:latin typeface="AvenirNext"/>
              </a:rPr>
              <a:t> </a:t>
            </a:r>
          </a:p>
          <a:p>
            <a:pPr marL="269875" indent="-269875" algn="l"/>
            <a:r>
              <a:rPr lang="en-GB" b="0" i="0">
                <a:solidFill>
                  <a:srgbClr val="222222"/>
                </a:solidFill>
                <a:effectLst/>
                <a:latin typeface="AvenirNext"/>
              </a:rPr>
              <a:t>Leave of up to 15 days in total can be saved, including a maximum of 8 days from earned additional work</a:t>
            </a:r>
          </a:p>
          <a:p>
            <a:pPr marL="269875" indent="-269875" algn="l"/>
            <a:r>
              <a:rPr lang="en-GB" b="0" i="0">
                <a:solidFill>
                  <a:srgbClr val="222222"/>
                </a:solidFill>
                <a:effectLst/>
                <a:latin typeface="AvenirNext"/>
              </a:rPr>
              <a:t>The change comes into force on 1 </a:t>
            </a:r>
            <a:r>
              <a:rPr lang="en-GB">
                <a:solidFill>
                  <a:srgbClr val="222222"/>
                </a:solidFill>
                <a:latin typeface="AvenirNext"/>
              </a:rPr>
              <a:t>May</a:t>
            </a:r>
            <a:r>
              <a:rPr lang="en-GB" b="0" i="0">
                <a:solidFill>
                  <a:srgbClr val="222222"/>
                </a:solidFill>
                <a:effectLst/>
                <a:latin typeface="AvenirNext"/>
              </a:rPr>
              <a:t> 2025</a:t>
            </a:r>
          </a:p>
          <a:p>
            <a:pPr marL="269875" indent="-269875" algn="l"/>
            <a:endParaRPr lang="da-DK">
              <a:solidFill>
                <a:srgbClr val="222222"/>
              </a:solidFill>
              <a:latin typeface="AvenirNext"/>
            </a:endParaRPr>
          </a:p>
          <a:p>
            <a:pPr marL="269875" indent="-269875" algn="l"/>
            <a:endParaRPr lang="da-DK">
              <a:solidFill>
                <a:srgbClr val="222222"/>
              </a:solidFill>
              <a:latin typeface="AvenirNext"/>
            </a:endParaRPr>
          </a:p>
          <a:p>
            <a:pPr marL="269875" indent="-269875" algn="l"/>
            <a:endParaRPr lang="da-DK" b="0" i="0">
              <a:solidFill>
                <a:srgbClr val="222222"/>
              </a:solidFill>
              <a:effectLst/>
              <a:latin typeface="AvenirNext"/>
            </a:endParaRPr>
          </a:p>
          <a:p>
            <a:pPr marL="539750" lvl="1" indent="-269875"/>
            <a:endParaRPr lang="da-DK"/>
          </a:p>
          <a:p>
            <a:pPr marL="539750" lvl="1" indent="-269875"/>
            <a:endParaRPr lang="da-DK"/>
          </a:p>
          <a:p>
            <a:pPr marL="539750" lvl="2" indent="0">
              <a:buNone/>
            </a:pPr>
            <a:endParaRPr lang="da-DK"/>
          </a:p>
          <a:p>
            <a:pPr marL="539750" lvl="1"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 marts 2024</a:t>
            </a:fld>
            <a:endParaRPr lang="da-DK"/>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7</a:t>
            </a:fld>
            <a:endParaRPr lang="da-DK"/>
          </a:p>
        </p:txBody>
      </p:sp>
      <p:pic>
        <p:nvPicPr>
          <p:cNvPr id="15" name="Billede 14">
            <a:extLst>
              <a:ext uri="{FF2B5EF4-FFF2-40B4-BE49-F238E27FC236}">
                <a16:creationId xmlns:a16="http://schemas.microsoft.com/office/drawing/2014/main" id="{DDE47CE9-374F-444C-9215-AC2329BF6F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4558" y="1943101"/>
            <a:ext cx="5375483" cy="3568700"/>
          </a:xfrm>
          <a:prstGeom prst="rect">
            <a:avLst/>
          </a:prstGeom>
        </p:spPr>
      </p:pic>
    </p:spTree>
    <p:extLst>
      <p:ext uri="{BB962C8B-B14F-4D97-AF65-F5344CB8AC3E}">
        <p14:creationId xmlns:p14="http://schemas.microsoft.com/office/powerpoint/2010/main" val="241065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en-GB"/>
              <a:t>Maternity leave</a:t>
            </a:r>
          </a:p>
        </p:txBody>
      </p:sp>
      <p:pic>
        <p:nvPicPr>
          <p:cNvPr id="9" name="Billede 8" descr="Et billede, der indeholder moderskab, person, mave, kvinde&#10;&#10;Automatisk genereret beskrivelse">
            <a:extLst>
              <a:ext uri="{FF2B5EF4-FFF2-40B4-BE49-F238E27FC236}">
                <a16:creationId xmlns:a16="http://schemas.microsoft.com/office/drawing/2014/main" id="{8238D1E2-E651-8D23-8C9B-78D077604B87}"/>
              </a:ext>
            </a:extLst>
          </p:cNvPr>
          <p:cNvPicPr>
            <a:picLocks noChangeAspect="1"/>
          </p:cNvPicPr>
          <p:nvPr/>
        </p:nvPicPr>
        <p:blipFill rotWithShape="1">
          <a:blip r:embed="rId3">
            <a:extLst>
              <a:ext uri="{28A0092B-C50C-407E-A947-70E740481C1C}">
                <a14:useLocalDpi xmlns:a14="http://schemas.microsoft.com/office/drawing/2010/main" val="0"/>
              </a:ext>
            </a:extLst>
          </a:blip>
          <a:srcRect r="26734" b="1"/>
          <a:stretch/>
        </p:blipFill>
        <p:spPr>
          <a:xfrm>
            <a:off x="359999" y="2080800"/>
            <a:ext cx="4569189" cy="4053600"/>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6275388" y="2084400"/>
            <a:ext cx="5556250" cy="4049700"/>
          </a:xfrm>
        </p:spPr>
        <p:txBody>
          <a:bodyPr vert="horz" lIns="0" tIns="0" rIns="0" bIns="0" rtlCol="0" anchor="t">
            <a:normAutofit/>
          </a:bodyPr>
          <a:lstStyle/>
          <a:p>
            <a:pPr marL="269875" indent="-269875"/>
            <a:r>
              <a:rPr lang="en-GB"/>
              <a:t>3 weeks of extra right to salary </a:t>
            </a:r>
            <a:r>
              <a:rPr lang="en-GB" b="0" i="0">
                <a:solidFill>
                  <a:srgbClr val="222222"/>
                </a:solidFill>
                <a:effectLst/>
                <a:latin typeface="AvenirNext"/>
                <a:ea typeface="+mn-lt"/>
                <a:cs typeface="+mn-lt"/>
              </a:rPr>
              <a:t>for all co-parents. This enables families to make better </a:t>
            </a:r>
            <a:r>
              <a:rPr lang="en-GB">
                <a:solidFill>
                  <a:srgbClr val="222222"/>
                </a:solidFill>
                <a:latin typeface="AvenirNext"/>
                <a:ea typeface="+mn-lt"/>
                <a:cs typeface="+mn-lt"/>
              </a:rPr>
              <a:t>use</a:t>
            </a:r>
            <a:r>
              <a:rPr lang="en-GB" b="0" i="0">
                <a:solidFill>
                  <a:srgbClr val="222222"/>
                </a:solidFill>
                <a:effectLst/>
                <a:latin typeface="AvenirNext"/>
                <a:ea typeface="+mn-lt"/>
                <a:cs typeface="+mn-lt"/>
              </a:rPr>
              <a:t> of the ear-marked maternity leave in the new maternity leave rules, if they now receive salary for the entire period</a:t>
            </a:r>
          </a:p>
          <a:p>
            <a:pPr marL="269875" indent="-269875"/>
            <a:r>
              <a:rPr lang="en-GB">
                <a:solidFill>
                  <a:srgbClr val="222222"/>
                </a:solidFill>
                <a:latin typeface="AvenirNext"/>
              </a:rPr>
              <a:t>With these new weeks, the right to salary for co-parents is as follows: </a:t>
            </a:r>
          </a:p>
          <a:p>
            <a:pPr marL="539750" lvl="1" indent="-269875">
              <a:buFont typeface="Courier New" panose="02070309020205020404" pitchFamily="49" charset="0"/>
              <a:buChar char="o"/>
            </a:pPr>
            <a:r>
              <a:rPr lang="en-GB">
                <a:solidFill>
                  <a:srgbClr val="222222"/>
                </a:solidFill>
                <a:latin typeface="AvenirNext"/>
              </a:rPr>
              <a:t>2 weeks in association with the birth</a:t>
            </a:r>
          </a:p>
          <a:p>
            <a:pPr marL="539750" lvl="1" indent="-269875">
              <a:buFont typeface="Courier New" panose="02070309020205020404" pitchFamily="49" charset="0"/>
              <a:buChar char="o"/>
            </a:pPr>
            <a:r>
              <a:rPr lang="en-GB">
                <a:solidFill>
                  <a:srgbClr val="222222"/>
                </a:solidFill>
                <a:latin typeface="AvenirNext"/>
              </a:rPr>
              <a:t>Then 10 </a:t>
            </a:r>
            <a:r>
              <a:rPr lang="en-GB">
                <a:latin typeface="AvenirNext"/>
              </a:rPr>
              <a:t>ear-marked </a:t>
            </a:r>
            <a:r>
              <a:rPr lang="en-GB">
                <a:solidFill>
                  <a:srgbClr val="222222"/>
                </a:solidFill>
                <a:latin typeface="AvenirNext"/>
              </a:rPr>
              <a:t>weeks + 6 shared weeks (during the period 10 weeks after the birth)</a:t>
            </a:r>
          </a:p>
          <a:p>
            <a:pPr marL="269875" indent="-269875" algn="l"/>
            <a:r>
              <a:rPr lang="en-GB" b="0" i="0">
                <a:solidFill>
                  <a:srgbClr val="222222"/>
                </a:solidFill>
                <a:effectLst/>
                <a:latin typeface="AvenirNext"/>
              </a:rPr>
              <a:t>In addition, we have secured an improved right to salary for multiple-birth parents and single parents</a:t>
            </a:r>
          </a:p>
          <a:p>
            <a:pPr marL="269875" indent="-269875"/>
            <a:r>
              <a:rPr lang="en-GB" b="0" i="0">
                <a:solidFill>
                  <a:srgbClr val="222222"/>
                </a:solidFill>
                <a:effectLst/>
                <a:latin typeface="AvenirNext"/>
                <a:ea typeface="+mn-lt"/>
                <a:cs typeface="+mn-lt"/>
              </a:rPr>
              <a:t>The changes </a:t>
            </a:r>
            <a:r>
              <a:rPr lang="en-GB">
                <a:solidFill>
                  <a:srgbClr val="222222"/>
                </a:solidFill>
                <a:latin typeface="AvenirNext"/>
                <a:ea typeface="+mn-lt"/>
                <a:cs typeface="+mn-lt"/>
              </a:rPr>
              <a:t>come into</a:t>
            </a:r>
            <a:r>
              <a:rPr lang="en-GB" b="0" i="0">
                <a:solidFill>
                  <a:srgbClr val="222222"/>
                </a:solidFill>
                <a:effectLst/>
                <a:latin typeface="AvenirNext"/>
                <a:ea typeface="+mn-lt"/>
                <a:cs typeface="+mn-lt"/>
              </a:rPr>
              <a:t> force for children born on or after 1 April 2024</a:t>
            </a:r>
          </a:p>
          <a:p>
            <a:pPr marL="269875"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16" name="Footer Placeholder 6">
            <a:extLst>
              <a:ext uri="{FF2B5EF4-FFF2-40B4-BE49-F238E27FC236}">
                <a16:creationId xmlns:a16="http://schemas.microsoft.com/office/drawing/2014/main" id="{B95B13C9-B02B-E31B-18A3-CBD47D90BFF0}"/>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8</a:t>
            </a:fld>
            <a:endParaRPr lang="da-DK"/>
          </a:p>
        </p:txBody>
      </p:sp>
    </p:spTree>
    <p:extLst>
      <p:ext uri="{BB962C8B-B14F-4D97-AF65-F5344CB8AC3E}">
        <p14:creationId xmlns:p14="http://schemas.microsoft.com/office/powerpoint/2010/main" val="4648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en-GB"/>
              <a:t>Skills development and management training</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60000" y="2080800"/>
            <a:ext cx="5641350" cy="4053600"/>
          </a:xfrm>
        </p:spPr>
        <p:txBody>
          <a:bodyPr vert="horz" lIns="0" tIns="0" rIns="0" bIns="0" rtlCol="0" anchor="t">
            <a:normAutofit/>
          </a:bodyPr>
          <a:lstStyle/>
          <a:p>
            <a:pPr marL="269875" indent="-269875"/>
            <a:endParaRPr lang="da-DK"/>
          </a:p>
          <a:p>
            <a:pPr marL="269875" indent="-269875"/>
            <a:r>
              <a:rPr lang="en-GB"/>
              <a:t>The State Sector Competence Fund and the Secretariat for Competence Development will continue</a:t>
            </a:r>
          </a:p>
          <a:p>
            <a:pPr marL="269875" indent="-269875"/>
            <a:r>
              <a:rPr lang="en-GB"/>
              <a:t>Continuation of the voluntary management training in psychological working environment (FLIPA)</a:t>
            </a:r>
          </a:p>
          <a:p>
            <a:pPr marL="269875"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 marts 2024</a:t>
            </a:fld>
            <a:endParaRPr lang="da-DK"/>
          </a:p>
        </p:txBody>
      </p:sp>
      <p:sp>
        <p:nvSpPr>
          <p:cNvPr id="25" name="Footer Placeholder 5">
            <a:extLst>
              <a:ext uri="{FF2B5EF4-FFF2-40B4-BE49-F238E27FC236}">
                <a16:creationId xmlns:a16="http://schemas.microsoft.com/office/drawing/2014/main" id="{230AFF68-4DC0-2ACF-DA1E-3A17A1DF656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9</a:t>
            </a:fld>
            <a:endParaRPr lang="da-DK"/>
          </a:p>
        </p:txBody>
      </p:sp>
      <p:pic>
        <p:nvPicPr>
          <p:cNvPr id="9" name="Billede 8" descr="Et billede, der indeholder kontorartikler, kuglepen/fjerpen/bås, værktøj, bord&#10;&#10;Automatisk genereret beskrivelse">
            <a:extLst>
              <a:ext uri="{FF2B5EF4-FFF2-40B4-BE49-F238E27FC236}">
                <a16:creationId xmlns:a16="http://schemas.microsoft.com/office/drawing/2014/main" id="{605E2FE9-8C95-FBC7-0723-44970A6CB109}"/>
              </a:ext>
            </a:extLst>
          </p:cNvPr>
          <p:cNvPicPr>
            <a:picLocks noChangeAspect="1"/>
          </p:cNvPicPr>
          <p:nvPr/>
        </p:nvPicPr>
        <p:blipFill rotWithShape="1">
          <a:blip r:embed="rId3">
            <a:extLst>
              <a:ext uri="{28A0092B-C50C-407E-A947-70E740481C1C}">
                <a14:useLocalDpi xmlns:a14="http://schemas.microsoft.com/office/drawing/2010/main" val="0"/>
              </a:ext>
            </a:extLst>
          </a:blip>
          <a:srcRect l="7105"/>
          <a:stretch/>
        </p:blipFill>
        <p:spPr>
          <a:xfrm>
            <a:off x="6191850" y="2080800"/>
            <a:ext cx="5641350" cy="4053600"/>
          </a:xfrm>
          <a:prstGeom prst="rect">
            <a:avLst/>
          </a:prstGeom>
          <a:noFill/>
        </p:spPr>
      </p:pic>
    </p:spTree>
    <p:extLst>
      <p:ext uri="{BB962C8B-B14F-4D97-AF65-F5344CB8AC3E}">
        <p14:creationId xmlns:p14="http://schemas.microsoft.com/office/powerpoint/2010/main" val="811119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activity xmlns="31db3ea1-a5e5-4cc6-823e-9a3e1b5361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9F8AD245102A6408E0100031714B399" ma:contentTypeVersion="16" ma:contentTypeDescription="Opret et nyt dokument." ma:contentTypeScope="" ma:versionID="659cc21884e8b1dc93d4a8631ec0cc4c">
  <xsd:schema xmlns:xsd="http://www.w3.org/2001/XMLSchema" xmlns:xs="http://www.w3.org/2001/XMLSchema" xmlns:p="http://schemas.microsoft.com/office/2006/metadata/properties" xmlns:ns3="31db3ea1-a5e5-4cc6-823e-9a3e1b5361a2" xmlns:ns4="3891137a-c297-4683-ac4b-47542f582520" targetNamespace="http://schemas.microsoft.com/office/2006/metadata/properties" ma:root="true" ma:fieldsID="15db86b55479d62b6af5c672c3a9214c" ns3:_="" ns4:_="">
    <xsd:import namespace="31db3ea1-a5e5-4cc6-823e-9a3e1b5361a2"/>
    <xsd:import namespace="3891137a-c297-4683-ac4b-47542f5825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b3ea1-a5e5-4cc6-823e-9a3e1b536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1137a-c297-4683-ac4b-47542f58252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B2532F-50B5-42F9-93A2-D543CCAD214F}">
  <ds:schemaRef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31db3ea1-a5e5-4cc6-823e-9a3e1b5361a2"/>
    <ds:schemaRef ds:uri="http://purl.org/dc/elements/1.1/"/>
    <ds:schemaRef ds:uri="http://schemas.openxmlformats.org/package/2006/metadata/core-properties"/>
    <ds:schemaRef ds:uri="3891137a-c297-4683-ac4b-47542f582520"/>
    <ds:schemaRef ds:uri="http://purl.org/dc/dcmitype/"/>
  </ds:schemaRefs>
</ds:datastoreItem>
</file>

<file path=customXml/itemProps2.xml><?xml version="1.0" encoding="utf-8"?>
<ds:datastoreItem xmlns:ds="http://schemas.openxmlformats.org/officeDocument/2006/customXml" ds:itemID="{A4D7A4D8-B6E6-4BA1-9F22-60F1118531AA}">
  <ds:schemaRefs>
    <ds:schemaRef ds:uri="31db3ea1-a5e5-4cc6-823e-9a3e1b5361a2"/>
    <ds:schemaRef ds:uri="3891137a-c297-4683-ac4b-47542f5825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8AC8D9-8C4F-4C12-8F7F-B91DFB55AB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DMPowerpoint2016</Template>
  <TotalTime>8</TotalTime>
  <Words>4068</Words>
  <Application>Microsoft Office PowerPoint</Application>
  <PresentationFormat>Widescreen</PresentationFormat>
  <Paragraphs>266</Paragraphs>
  <Slides>19</Slides>
  <Notes>17</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19</vt:i4>
      </vt:variant>
    </vt:vector>
  </HeadingPairs>
  <TitlesOfParts>
    <vt:vector size="28" baseType="lpstr">
      <vt:lpstr>Courier New</vt:lpstr>
      <vt:lpstr>DM PowerPt</vt:lpstr>
      <vt:lpstr>Arial</vt:lpstr>
      <vt:lpstr>Avenir Next LT Pro</vt:lpstr>
      <vt:lpstr>AvenirNext</vt:lpstr>
      <vt:lpstr>Times New Roman</vt:lpstr>
      <vt:lpstr>Arial</vt:lpstr>
      <vt:lpstr>Calibri</vt:lpstr>
      <vt:lpstr>DM 16:9</vt:lpstr>
      <vt:lpstr>OK24 - The result – the state sector</vt:lpstr>
      <vt:lpstr>The settlement in brief</vt:lpstr>
      <vt:lpstr>Finance </vt:lpstr>
      <vt:lpstr>Finance – real pay</vt:lpstr>
      <vt:lpstr>Finance – continued</vt:lpstr>
      <vt:lpstr>Pension and savings scheme    </vt:lpstr>
      <vt:lpstr>Saving leave</vt:lpstr>
      <vt:lpstr>Maternity leave</vt:lpstr>
      <vt:lpstr>Skills development and management training</vt:lpstr>
      <vt:lpstr>Artificial intelligence (AI)</vt:lpstr>
      <vt:lpstr>Union representatives</vt:lpstr>
      <vt:lpstr>Special improvements</vt:lpstr>
      <vt:lpstr>University colleges, business academies and maritime programmes</vt:lpstr>
      <vt:lpstr>Employees in the sciences</vt:lpstr>
      <vt:lpstr>Employees in the sciences – continued</vt:lpstr>
      <vt:lpstr>Music academies and performing arts schools</vt:lpstr>
      <vt:lpstr>Government ministries</vt:lpstr>
      <vt:lpstr>Managers</vt:lpstr>
      <vt:lpstr>Voting on the 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Krav og resultater OK21</dc:title>
  <dc:creator>Lotte Espenhain Møller</dc:creator>
  <cp:lastModifiedBy>Anna Dalsgaard</cp:lastModifiedBy>
  <cp:revision>3</cp:revision>
  <dcterms:created xsi:type="dcterms:W3CDTF">2021-03-08T12:52:54Z</dcterms:created>
  <dcterms:modified xsi:type="dcterms:W3CDTF">2024-03-01T12:57:53Z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0x01010069F8AD245102A6408E0100031714B399</vt:lpwstr>
  </property>
  <property fmtid="{D5CDD505-2E9C-101B-9397-08002B2CF9AE}" pid="4" name="EntityNameForeign">
    <vt:lpwstr>DL_Activities</vt:lpwstr>
  </property>
  <property fmtid="{D5CDD505-2E9C-101B-9397-08002B2CF9AE}" pid="5" name="EntityId">
    <vt:lpwstr>275114</vt:lpwstr>
  </property>
  <property fmtid="{D5CDD505-2E9C-101B-9397-08002B2CF9AE}" pid="6" name="DL_AuthorInitials">
    <vt:lpwstr>lom</vt:lpwstr>
  </property>
  <property fmtid="{D5CDD505-2E9C-101B-9397-08002B2CF9AE}" pid="7" name="DL_AuthorName">
    <vt:lpwstr>Lotte Espenhain Møller</vt:lpwstr>
  </property>
  <property fmtid="{D5CDD505-2E9C-101B-9397-08002B2CF9AE}" pid="8" name="DL_AuthorDepartment">
    <vt:lpwstr>Forhandling og rådgivning</vt:lpwstr>
  </property>
  <property fmtid="{D5CDD505-2E9C-101B-9397-08002B2CF9AE}" pid="9" name="DL_AuthorPhone">
    <vt:lpwstr>+45 38 15 67 92</vt:lpwstr>
  </property>
  <property fmtid="{D5CDD505-2E9C-101B-9397-08002B2CF9AE}" pid="10" name="DL_AuthorEmail">
    <vt:lpwstr>lom@dm.dk</vt:lpwstr>
  </property>
  <property fmtid="{D5CDD505-2E9C-101B-9397-08002B2CF9AE}" pid="11" name="DL_AuthorTitle">
    <vt:lpwstr>Chefkonsulent</vt:lpwstr>
  </property>
  <property fmtid="{D5CDD505-2E9C-101B-9397-08002B2CF9AE}" pid="12" name="DL_Id">
    <vt:lpwstr>275114</vt:lpwstr>
  </property>
  <property fmtid="{D5CDD505-2E9C-101B-9397-08002B2CF9AE}" pid="13" name="DL_CaseNo">
    <vt:lpwstr>20-08663</vt:lpwstr>
  </property>
  <property fmtid="{D5CDD505-2E9C-101B-9397-08002B2CF9AE}" pid="14" name="DL_Title">
    <vt:lpwstr>Krav og resultater OK21</vt:lpwstr>
  </property>
  <property fmtid="{D5CDD505-2E9C-101B-9397-08002B2CF9AE}" pid="15" name="DL_Responsible">
    <vt:lpwstr>lom</vt:lpwstr>
  </property>
  <property fmtid="{D5CDD505-2E9C-101B-9397-08002B2CF9AE}" pid="16" name="DL_Process">
    <vt:lpwstr>115</vt:lpwstr>
  </property>
  <property fmtid="{D5CDD505-2E9C-101B-9397-08002B2CF9AE}" pid="17" name="Afdeling">
    <vt:lpwstr>Krav og resultater OK21</vt:lpwstr>
  </property>
  <property fmtid="{D5CDD505-2E9C-101B-9397-08002B2CF9AE}" pid="18" name="DL_StartDate">
    <vt:lpwstr>01/09/2020</vt:lpwstr>
  </property>
  <property fmtid="{D5CDD505-2E9C-101B-9397-08002B2CF9AE}" pid="19" name="CaseNo">
    <vt:lpwstr>20-08663</vt:lpwstr>
  </property>
  <property fmtid="{D5CDD505-2E9C-101B-9397-08002B2CF9AE}" pid="20" name="DL_Name">
    <vt:lpwstr>Lotte Espenhain Møller</vt:lpwstr>
  </property>
  <property fmtid="{D5CDD505-2E9C-101B-9397-08002B2CF9AE}" pid="21" name="DL_DocuLiveNo">
    <vt:lpwstr/>
  </property>
  <property fmtid="{D5CDD505-2E9C-101B-9397-08002B2CF9AE}" pid="22" name="EXResponsible">
    <vt:lpwstr>lom</vt:lpwstr>
  </property>
  <property fmtid="{D5CDD505-2E9C-101B-9397-08002B2CF9AE}" pid="23" name="EXDocumentID">
    <vt:lpwstr/>
  </property>
</Properties>
</file>