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256" r:id="rId5"/>
    <p:sldId id="626" r:id="rId6"/>
    <p:sldId id="260" r:id="rId7"/>
    <p:sldId id="620" r:id="rId8"/>
    <p:sldId id="625" r:id="rId9"/>
    <p:sldId id="621" r:id="rId10"/>
    <p:sldId id="622" r:id="rId11"/>
    <p:sldId id="258" r:id="rId12"/>
  </p:sldIdLst>
  <p:sldSz cx="12192000" cy="6858000"/>
  <p:notesSz cx="6797675" cy="9926638"/>
  <p:embeddedFontLst>
    <p:embeddedFont>
      <p:font typeface="Avenir Next LT Pro" panose="020B0504020202020204" pitchFamily="34" charset="0"/>
      <p:regular r:id="rId15"/>
      <p:bold r:id="rId16"/>
      <p:italic r:id="rId17"/>
      <p:boldItalic r:id="rId18"/>
    </p:embeddedFont>
    <p:embeddedFont>
      <p:font typeface="DM" panose="00000800000000000000" pitchFamily="50" charset="0"/>
      <p:bold r:id="rId19"/>
    </p:embeddedFont>
    <p:embeddedFont>
      <p:font typeface="DM PowerPt" panose="00000800000000000000" pitchFamily="2"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38023-348E-4613-BC20-FEFC0CE1D07A}" v="1" dt="2024-12-20T08:34:35.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7" autoAdjust="0"/>
    <p:restoredTop sz="88523" autoAdjust="0"/>
  </p:normalViewPr>
  <p:slideViewPr>
    <p:cSldViewPr snapToGrid="0" showGuides="1">
      <p:cViewPr varScale="1">
        <p:scale>
          <a:sx n="142" d="100"/>
          <a:sy n="142" d="100"/>
        </p:scale>
        <p:origin x="123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Krøyer Rasmussen" userId="9bdc703c-3213-478c-8fc5-925f9858061e" providerId="ADAL" clId="{14138023-348E-4613-BC20-FEFC0CE1D07A}"/>
    <pc:docChg chg="modSld">
      <pc:chgData name="Berit Krøyer Rasmussen" userId="9bdc703c-3213-478c-8fc5-925f9858061e" providerId="ADAL" clId="{14138023-348E-4613-BC20-FEFC0CE1D07A}" dt="2024-12-20T08:34:03.331" v="8" actId="13926"/>
      <pc:docMkLst>
        <pc:docMk/>
      </pc:docMkLst>
      <pc:sldChg chg="modSp mod">
        <pc:chgData name="Berit Krøyer Rasmussen" userId="9bdc703c-3213-478c-8fc5-925f9858061e" providerId="ADAL" clId="{14138023-348E-4613-BC20-FEFC0CE1D07A}" dt="2024-12-20T08:34:03.331" v="8" actId="13926"/>
        <pc:sldMkLst>
          <pc:docMk/>
          <pc:sldMk cId="692133678" sldId="626"/>
        </pc:sldMkLst>
        <pc:spChg chg="mod">
          <ac:chgData name="Berit Krøyer Rasmussen" userId="9bdc703c-3213-478c-8fc5-925f9858061e" providerId="ADAL" clId="{14138023-348E-4613-BC20-FEFC0CE1D07A}" dt="2024-12-20T08:34:03.331" v="8" actId="13926"/>
          <ac:spMkLst>
            <pc:docMk/>
            <pc:sldMk cId="692133678" sldId="626"/>
            <ac:spMk id="3" creationId="{D4D73C99-AF11-4A88-1C4C-F70AB1622E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dirty="0"/>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20/12/2024</a:t>
            </a:fld>
            <a:endParaRPr lang="en-GB" dirty="0"/>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20/12/2024</a:t>
            </a:fld>
            <a:endParaRPr lang="en-GB" dirty="0">
              <a:latin typeface="Avenir Next LT Pro" panose="020B0504020202020204" pitchFamily="34" charset="0"/>
            </a:endParaRPr>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dirty="0">
              <a:latin typeface="Avenir Next LT Pro" panose="020B0504020202020204" pitchFamily="34" charset="0"/>
            </a:endParaRPr>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dirty="0">
              <a:latin typeface="Avenir Next LT Pro" panose="020B0504020202020204" pitchFamily="34" charset="0"/>
            </a:endParaRPr>
          </a:p>
        </p:txBody>
      </p:sp>
    </p:spTree>
    <p:extLst>
      <p:ext uri="{BB962C8B-B14F-4D97-AF65-F5344CB8AC3E}">
        <p14:creationId xmlns:p14="http://schemas.microsoft.com/office/powerpoint/2010/main" val="1432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AB3E-9731-093C-7393-E90360903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29713-8766-332C-2A36-05550A1A9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B5F52-B614-8565-B9F0-E36AB90A81F1}"/>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351B07A4-C671-6707-C4ED-B187324B8985}"/>
              </a:ext>
            </a:extLst>
          </p:cNvPr>
          <p:cNvSpPr>
            <a:spLocks noGrp="1"/>
          </p:cNvSpPr>
          <p:nvPr>
            <p:ph type="sldNum" sz="quarter" idx="5"/>
          </p:nvPr>
        </p:nvSpPr>
        <p:spPr/>
        <p:txBody>
          <a:bodyPr/>
          <a:lstStyle/>
          <a:p>
            <a:fld id="{A16CFAD1-D197-4A88-B173-A6412E995EE5}" type="slidenum">
              <a:rPr lang="en-GB" smtClean="0"/>
              <a:pPr/>
              <a:t>5</a:t>
            </a:fld>
            <a:endParaRPr lang="en-GB" dirty="0">
              <a:latin typeface="Avenir Next LT Pro" panose="020B0504020202020204" pitchFamily="34" charset="0"/>
            </a:endParaRPr>
          </a:p>
        </p:txBody>
      </p:sp>
    </p:spTree>
    <p:extLst>
      <p:ext uri="{BB962C8B-B14F-4D97-AF65-F5344CB8AC3E}">
        <p14:creationId xmlns:p14="http://schemas.microsoft.com/office/powerpoint/2010/main" val="31530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162B-61DB-193B-C8AC-70425C0D6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70C0A-036B-668A-CFD3-DDDED9CC8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F6D26-862B-7B8D-86CA-F227051C483B}"/>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39BA9A05-C286-2579-092B-715A6B683E85}"/>
              </a:ext>
            </a:extLst>
          </p:cNvPr>
          <p:cNvSpPr>
            <a:spLocks noGrp="1"/>
          </p:cNvSpPr>
          <p:nvPr>
            <p:ph type="sldNum" sz="quarter" idx="5"/>
          </p:nvPr>
        </p:nvSpPr>
        <p:spPr/>
        <p:txBody>
          <a:bodyPr/>
          <a:lstStyle/>
          <a:p>
            <a:fld id="{A16CFAD1-D197-4A88-B173-A6412E995EE5}" type="slidenum">
              <a:rPr lang="en-GB" smtClean="0"/>
              <a:pPr/>
              <a:t>6</a:t>
            </a:fld>
            <a:endParaRPr lang="en-GB" dirty="0">
              <a:latin typeface="Avenir Next LT Pro" panose="020B0504020202020204" pitchFamily="34" charset="0"/>
            </a:endParaRPr>
          </a:p>
        </p:txBody>
      </p:sp>
    </p:spTree>
    <p:extLst>
      <p:ext uri="{BB962C8B-B14F-4D97-AF65-F5344CB8AC3E}">
        <p14:creationId xmlns:p14="http://schemas.microsoft.com/office/powerpoint/2010/main" val="368612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9FE6-2AA3-D536-A92F-3A73AEC00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8082C-C3B5-960F-67AF-F1345FA73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2EBCB-CAD3-7DDA-D5B5-6419B6805EF8}"/>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9241FBA2-706A-E408-2B92-C25CE6739243}"/>
              </a:ext>
            </a:extLst>
          </p:cNvPr>
          <p:cNvSpPr>
            <a:spLocks noGrp="1"/>
          </p:cNvSpPr>
          <p:nvPr>
            <p:ph type="sldNum" sz="quarter" idx="5"/>
          </p:nvPr>
        </p:nvSpPr>
        <p:spPr/>
        <p:txBody>
          <a:bodyPr/>
          <a:lstStyle/>
          <a:p>
            <a:fld id="{A16CFAD1-D197-4A88-B173-A6412E995EE5}" type="slidenum">
              <a:rPr lang="en-GB" smtClean="0"/>
              <a:pPr/>
              <a:t>7</a:t>
            </a:fld>
            <a:endParaRPr lang="en-GB" dirty="0">
              <a:latin typeface="Avenir Next LT Pro" panose="020B0504020202020204" pitchFamily="34" charset="0"/>
            </a:endParaRPr>
          </a:p>
        </p:txBody>
      </p:sp>
    </p:spTree>
    <p:extLst>
      <p:ext uri="{BB962C8B-B14F-4D97-AF65-F5344CB8AC3E}">
        <p14:creationId xmlns:p14="http://schemas.microsoft.com/office/powerpoint/2010/main" val="13842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ctrTitle" hasCustomPrompt="1"/>
          </p:nvPr>
        </p:nvSpPr>
        <p:spPr>
          <a:xfrm>
            <a:off x="0" y="2311399"/>
            <a:ext cx="7586663" cy="4565461"/>
          </a:xfrm>
          <a:solidFill>
            <a:schemeClr val="accent4"/>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20. december 2024</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3" name="Picture Placeholder 12">
            <a:extLst>
              <a:ext uri="{FF2B5EF4-FFF2-40B4-BE49-F238E27FC236}">
                <a16:creationId xmlns:a16="http://schemas.microsoft.com/office/drawing/2014/main" id="{2107BE4D-F253-57E5-B607-E0BC2B4E457B}"/>
              </a:ext>
            </a:extLst>
          </p:cNvPr>
          <p:cNvSpPr>
            <a:spLocks noGrp="1"/>
          </p:cNvSpPr>
          <p:nvPr>
            <p:ph type="pic" sz="quarter" idx="14"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rcRect/>
            <a:stretch>
              <a:fillRect l="-17069" r="-17069"/>
            </a:stretch>
          </a:blipFill>
        </p:spPr>
        <p:txBody>
          <a:bodyPr wrap="square" tIns="72000" bIns="0" anchor="t" anchorCtr="0">
            <a:noAutofit/>
          </a:bodyPr>
          <a:lstStyle>
            <a:lvl1pPr algn="ctr">
              <a:buNone/>
              <a:defRPr sz="1200">
                <a:solidFill>
                  <a:schemeClr val="bg1"/>
                </a:solidFill>
              </a:defRPr>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802800"/>
            <a:ext cx="11473200" cy="127440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60000" y="2080799"/>
            <a:ext cx="7526700" cy="4056475"/>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505" userDrawn="1">
          <p15:clr>
            <a:srgbClr val="A4A3A4"/>
          </p15:clr>
        </p15:guide>
        <p15:guide id="3" orient="horz" pos="3866" userDrawn="1">
          <p15:clr>
            <a:srgbClr val="A4A3A4"/>
          </p15:clr>
        </p15:guide>
        <p15:guide id="4" orient="horz" pos="131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72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8251200" y="2080800"/>
            <a:ext cx="3582000" cy="405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5555026" cy="40536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11471640" cy="40536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guide id="3" orient="horz" pos="386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3583352" cy="40572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4303713" y="2080800"/>
            <a:ext cx="3582987" cy="405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8251200" y="2080800"/>
            <a:ext cx="3583352" cy="405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extLst>
    <p:ext uri="{DCECCB84-F9BA-43D5-87BE-67443E8EF086}">
      <p15:sldGuideLst xmlns:p15="http://schemas.microsoft.com/office/powerpoint/2012/main">
        <p15:guide id="1" orient="horz" pos="3866" userDrawn="1">
          <p15:clr>
            <a:srgbClr val="A4A3A4"/>
          </p15:clr>
        </p15:guide>
        <p15:guide id="2" orient="horz" pos="1310" userDrawn="1">
          <p15:clr>
            <a:srgbClr val="A4A3A4"/>
          </p15:clr>
        </p15:guide>
        <p15:guide id="3" orient="horz" pos="50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7526702" cy="40536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251200" y="2080800"/>
            <a:ext cx="35820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2152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 A">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B">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360000" y="802800"/>
            <a:ext cx="5378400" cy="1274400"/>
          </a:xfrm>
        </p:spPr>
        <p:txBody>
          <a:bodyPr/>
          <a:lstStyle>
            <a:lvl1pPr algn="l">
              <a:defRPr>
                <a:solidFill>
                  <a:schemeClr val="tx1"/>
                </a:solidFill>
              </a:defRPr>
            </a:lvl1pPr>
          </a:lstStyle>
          <a:p>
            <a:r>
              <a:rPr lang="da-DK" dirty="0"/>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359999" y="2080800"/>
            <a:ext cx="5378400" cy="40536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360000" y="6138000"/>
            <a:ext cx="5378400" cy="360000"/>
          </a:xfrm>
        </p:spPr>
        <p:txBody>
          <a:bodyPr anchor="b"/>
          <a:lstStyle>
            <a:lvl1pPr>
              <a:buNone/>
              <a:defRPr sz="1000" i="1"/>
            </a:lvl1pPr>
          </a:lstStyle>
          <a:p>
            <a:pPr lvl="0"/>
            <a:r>
              <a:rPr lang="da-DK" dirty="0"/>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938599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dhold 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6453238" y="802800"/>
            <a:ext cx="5378400" cy="1274400"/>
          </a:xfrm>
        </p:spPr>
        <p:txBody>
          <a:bodyPr/>
          <a:lstStyle>
            <a:lvl1pPr>
              <a:defRPr>
                <a:solidFill>
                  <a:schemeClr val="tx1"/>
                </a:solidFill>
              </a:defRPr>
            </a:lvl1pPr>
          </a:lstStyle>
          <a:p>
            <a:r>
              <a:rPr lang="da-DK" dirty="0"/>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6453238" y="2080800"/>
            <a:ext cx="5378400" cy="4053600"/>
          </a:xfrm>
        </p:spPr>
        <p:txBody>
          <a:bodyPr/>
          <a:lstStyle>
            <a:lvl1pPr>
              <a:defRPr/>
            </a:lvl1pPr>
          </a:lstStyle>
          <a:p>
            <a:pPr lvl="0"/>
            <a:r>
              <a:rPr lang="da-DK" noProof="0"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endParaRPr lang="da-DK" noProof="0" dirty="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6453238" y="6138000"/>
            <a:ext cx="5378400" cy="360000"/>
          </a:xfrm>
        </p:spPr>
        <p:txBody>
          <a:bodyPr rIns="626400" anchor="b"/>
          <a:lstStyle>
            <a:lvl1pPr>
              <a:buNone/>
              <a:defRPr sz="1000" i="1"/>
            </a:lvl1pPr>
          </a:lstStyle>
          <a:p>
            <a:pPr lvl="0"/>
            <a:r>
              <a:rPr lang="da-DK" dirty="0"/>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357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29537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ctrTitle" hasCustomPrompt="1"/>
          </p:nvPr>
        </p:nvSpPr>
        <p:spPr bwMode="ltGray">
          <a:xfrm>
            <a:off x="0" y="2311399"/>
            <a:ext cx="7586663" cy="4565461"/>
          </a:xfrm>
          <a:solidFill>
            <a:schemeClr val="accent1"/>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20. december 2024</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3" name="Picture Placeholder 12">
            <a:extLst>
              <a:ext uri="{FF2B5EF4-FFF2-40B4-BE49-F238E27FC236}">
                <a16:creationId xmlns:a16="http://schemas.microsoft.com/office/drawing/2014/main" id="{C98CEAFB-B60D-89F7-1B8A-C07D83B16F20}"/>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a:stretch>
              <a:fillRect l="-17069" r="-17069"/>
            </a:stretch>
          </a:blipFill>
        </p:spPr>
        <p:txBody>
          <a:bodyPr wrap="square" tIns="0" bIns="2736000" anchor="ctr" anchorCtr="0">
            <a:noAutofit/>
          </a:bodyPr>
          <a:lstStyle>
            <a:lvl1pPr algn="ctr">
              <a:buNone/>
              <a:defRPr sz="1200">
                <a:solidFill>
                  <a:schemeClr val="bg1"/>
                </a:solidFill>
              </a:defRPr>
            </a:lvl1pPr>
          </a:lstStyle>
          <a:p>
            <a:r>
              <a:rPr lang="da-DK" dirty="0"/>
              <a:t>Klik på ikonet for at tilføje billede</a:t>
            </a:r>
          </a:p>
        </p:txBody>
      </p:sp>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ntro/Outro A">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2" name="Title 1"/>
          <p:cNvSpPr>
            <a:spLocks noGrp="1"/>
          </p:cNvSpPr>
          <p:nvPr>
            <p:ph type="title" hasCustomPrompt="1"/>
          </p:nvPr>
        </p:nvSpPr>
        <p:spPr>
          <a:xfrm>
            <a:off x="1346400" y="1647824"/>
            <a:ext cx="9499400" cy="720000"/>
          </a:xfrm>
        </p:spPr>
        <p:txBody>
          <a:bodyPr anchor="t" anchorCtr="0"/>
          <a:lstStyle>
            <a:lvl1pPr algn="ctr">
              <a:defRPr sz="2800">
                <a:solidFill>
                  <a:schemeClr val="tx1"/>
                </a:solidFill>
              </a:defRPr>
            </a:lvl1pPr>
          </a:lstStyle>
          <a:p>
            <a:r>
              <a:rPr lang="da-DK" noProof="0" dirty="0"/>
              <a:t>Klik for at tilføje citat / intro / </a:t>
            </a:r>
            <a:r>
              <a:rPr lang="da-DK" noProof="0" dirty="0" err="1"/>
              <a:t>outro</a:t>
            </a:r>
            <a:r>
              <a:rPr lang="da-DK" noProof="0" dirty="0"/>
              <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eller tekst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lvl="0"/>
            <a:r>
              <a:rPr lang="da-DK" dirty="0"/>
              <a:t>Citat / intro / </a:t>
            </a:r>
            <a:r>
              <a:rPr lang="da-DK" dirty="0" err="1"/>
              <a:t>outro</a:t>
            </a:r>
            <a:r>
              <a:rPr lang="da-DK" dirty="0"/>
              <a:t> </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ntro/Outro B">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3"/>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
        <p:nvSpPr>
          <p:cNvPr id="5" name="Text Placeholder 10">
            <a:extLst>
              <a:ext uri="{FF2B5EF4-FFF2-40B4-BE49-F238E27FC236}">
                <a16:creationId xmlns:a16="http://schemas.microsoft.com/office/drawing/2014/main" id="{7A7D8195-4FAB-8E30-4EF6-04E701B309B2}"/>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marL="270000" marR="0" lvl="0" indent="-27000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a-DK" dirty="0"/>
              <a:t>Citat / intro / </a:t>
            </a:r>
            <a:r>
              <a:rPr lang="da-DK" dirty="0" err="1"/>
              <a:t>outro</a:t>
            </a:r>
            <a:r>
              <a:rPr lang="da-DK" dirty="0"/>
              <a:t>  </a:t>
            </a:r>
          </a:p>
        </p:txBody>
      </p:sp>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Intro/Outro C">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5" name="Text Placeholder 10">
            <a:extLst>
              <a:ext uri="{FF2B5EF4-FFF2-40B4-BE49-F238E27FC236}">
                <a16:creationId xmlns:a16="http://schemas.microsoft.com/office/drawing/2014/main" id="{4AFADB82-929D-0B3D-451F-F84801AD753B}"/>
              </a:ext>
            </a:extLst>
          </p:cNvPr>
          <p:cNvSpPr>
            <a:spLocks noGrp="1"/>
          </p:cNvSpPr>
          <p:nvPr>
            <p:ph type="body" sz="quarter" idx="14" hasCustomPrompt="1"/>
          </p:nvPr>
        </p:nvSpPr>
        <p:spPr>
          <a:xfrm>
            <a:off x="1344612" y="5204624"/>
            <a:ext cx="9501187" cy="421200"/>
          </a:xfrm>
        </p:spPr>
        <p:txBody>
          <a:bodyPr anchor="b"/>
          <a:lstStyle>
            <a:lvl1pPr algn="ctr">
              <a:buNone/>
              <a:defRPr sz="1000" b="1">
                <a:solidFill>
                  <a:schemeClr val="bg1"/>
                </a:solidFill>
                <a:latin typeface="+mj-lt"/>
              </a:defRPr>
            </a:lvl1pPr>
          </a:lstStyle>
          <a:p>
            <a:pPr lvl="0"/>
            <a:r>
              <a:rPr lang="da-DK" dirty="0"/>
              <a:t>Citat / intro / </a:t>
            </a:r>
            <a:r>
              <a:rPr lang="da-DK" dirty="0" err="1"/>
              <a:t>outro</a:t>
            </a:r>
            <a:endParaRPr lang="da-DK" dirty="0"/>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20. december 2024</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20. december 2024</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20. december 2024</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B. To indho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accent1"/>
              </a:solidFill>
            </a:endParaRP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20. december 2024</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dirty="0"/>
          </a:p>
        </p:txBody>
      </p:sp>
      <p:pic>
        <p:nvPicPr>
          <p:cNvPr id="6" name="Graphic 5">
            <a:extLst>
              <a:ext uri="{FF2B5EF4-FFF2-40B4-BE49-F238E27FC236}">
                <a16:creationId xmlns:a16="http://schemas.microsoft.com/office/drawing/2014/main" id="{77422F8D-7728-6B8E-AA4F-B1C52C190C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2110"/>
            <a:ext cx="108553" cy="217488"/>
          </a:xfrm>
          <a:prstGeom prst="rect">
            <a:avLst/>
          </a:prstGeom>
        </p:spPr>
      </p:pic>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99848192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20. december 2024</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pic>
        <p:nvPicPr>
          <p:cNvPr id="3" name="Graphic 4">
            <a:extLst>
              <a:ext uri="{FF2B5EF4-FFF2-40B4-BE49-F238E27FC236}">
                <a16:creationId xmlns:a16="http://schemas.microsoft.com/office/drawing/2014/main" id="{A5B7FC89-3367-86BD-2CDA-25C1104F91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4" name="Picture Placeholder 12">
            <a:extLst>
              <a:ext uri="{FF2B5EF4-FFF2-40B4-BE49-F238E27FC236}">
                <a16:creationId xmlns:a16="http://schemas.microsoft.com/office/drawing/2014/main" id="{E2F73ECF-B718-BD27-BDCF-297B9273B3B7}"/>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cstate="screen">
              <a:extLst>
                <a:ext uri="{28A0092B-C50C-407E-A947-70E740481C1C}">
                  <a14:useLocalDpi xmlns:a14="http://schemas.microsoft.com/office/drawing/2010/main"/>
                </a:ext>
              </a:extLst>
            </a:blip>
            <a:stretch>
              <a:fillRect/>
            </a:stretch>
          </a:blipFill>
        </p:spPr>
        <p:txBody>
          <a:bodyPr wrap="square" tIns="72000">
            <a:noAutofit/>
          </a:bodyPr>
          <a:lstStyle>
            <a:lvl1pPr algn="ctr">
              <a:buNone/>
              <a:defRPr sz="1200"/>
            </a:lvl1pPr>
          </a:lstStyle>
          <a:p>
            <a:r>
              <a:rPr lang="da-DK" dirty="0"/>
              <a:t>Klik på ikonet for at tilføje billede</a:t>
            </a:r>
          </a:p>
        </p:txBody>
      </p:sp>
    </p:spTree>
    <p:extLst>
      <p:ext uri="{BB962C8B-B14F-4D97-AF65-F5344CB8AC3E}">
        <p14:creationId xmlns:p14="http://schemas.microsoft.com/office/powerpoint/2010/main" val="336452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20. december 2024</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20. december 2024</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dirty="0"/>
              <a:t>Agenda punkt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8"/>
            <a:endParaRPr lang="da-DK" noProof="0" dirty="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06</a:t>
            </a:r>
          </a:p>
          <a:p>
            <a:pPr lvl="6"/>
            <a:r>
              <a:rPr lang="da-DK" noProof="0" dirty="0"/>
              <a:t>07</a:t>
            </a:r>
          </a:p>
          <a:p>
            <a:pPr lvl="7"/>
            <a:r>
              <a:rPr lang="da-DK" noProof="0" dirty="0"/>
              <a:t>08</a:t>
            </a:r>
          </a:p>
          <a:p>
            <a:pPr lvl="8"/>
            <a:r>
              <a:rPr lang="da-DK" noProof="0" dirty="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20. december 2024</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dirty="0"/>
              <a:t>Agenda punkt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8"/>
            <a:endParaRPr lang="da-DK" noProof="0" dirty="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06</a:t>
            </a:r>
          </a:p>
          <a:p>
            <a:pPr lvl="6"/>
            <a:r>
              <a:rPr lang="da-DK" noProof="0" dirty="0"/>
              <a:t>07</a:t>
            </a:r>
          </a:p>
          <a:p>
            <a:pPr lvl="7"/>
            <a:r>
              <a:rPr lang="da-DK" noProof="0" dirty="0"/>
              <a:t>08</a:t>
            </a:r>
          </a:p>
          <a:p>
            <a:pPr lvl="8"/>
            <a:r>
              <a:rPr lang="da-DK" noProof="0" dirty="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20. december 2024</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456380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20. december 2024</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20. december 2024</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1.xml"/><Relationship Id="rId21" Type="http://schemas.openxmlformats.org/officeDocument/2006/relationships/slideLayout" Target="../slideLayouts/slideLayout21.xml"/><Relationship Id="rId34" Type="http://schemas.openxmlformats.org/officeDocument/2006/relationships/tags" Target="../tags/tag6.xml"/><Relationship Id="rId42" Type="http://schemas.openxmlformats.org/officeDocument/2006/relationships/tags" Target="../tags/tag14.xml"/><Relationship Id="rId47" Type="http://schemas.openxmlformats.org/officeDocument/2006/relationships/tags" Target="../tags/tag19.xml"/><Relationship Id="rId50"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1.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4.xml"/><Relationship Id="rId37" Type="http://schemas.openxmlformats.org/officeDocument/2006/relationships/tags" Target="../tags/tag9.xml"/><Relationship Id="rId40" Type="http://schemas.openxmlformats.org/officeDocument/2006/relationships/tags" Target="../tags/tag12.xml"/><Relationship Id="rId45" Type="http://schemas.openxmlformats.org/officeDocument/2006/relationships/tags" Target="../tags/tag17.xml"/><Relationship Id="rId53"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4" Type="http://schemas.openxmlformats.org/officeDocument/2006/relationships/tags" Target="../tags/tag16.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tags" Target="../tags/tag7.xml"/><Relationship Id="rId43" Type="http://schemas.openxmlformats.org/officeDocument/2006/relationships/tags" Target="../tags/tag15.xml"/><Relationship Id="rId48" Type="http://schemas.openxmlformats.org/officeDocument/2006/relationships/tags" Target="../tags/tag20.xml"/><Relationship Id="rId8" Type="http://schemas.openxmlformats.org/officeDocument/2006/relationships/slideLayout" Target="../slideLayouts/slideLayout8.xml"/><Relationship Id="rId51" Type="http://schemas.openxmlformats.org/officeDocument/2006/relationships/tags" Target="../tags/tag2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5.xml"/><Relationship Id="rId38" Type="http://schemas.openxmlformats.org/officeDocument/2006/relationships/tags" Target="../tags/tag10.xml"/><Relationship Id="rId46" Type="http://schemas.openxmlformats.org/officeDocument/2006/relationships/tags" Target="../tags/tag18.xml"/><Relationship Id="rId20" Type="http://schemas.openxmlformats.org/officeDocument/2006/relationships/slideLayout" Target="../slideLayouts/slideLayout20.xml"/><Relationship Id="rId41"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36" Type="http://schemas.openxmlformats.org/officeDocument/2006/relationships/tags" Target="../tags/tag8.xml"/><Relationship Id="rId49"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7526700" cy="4057200"/>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44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20. december 2024</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9"/>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30"/>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1"/>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2"/>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3"/>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4"/>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5"/>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6"/>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7"/>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8"/>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9"/>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40"/>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1"/>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2"/>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3"/>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4"/>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5"/>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6"/>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7"/>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8"/>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9"/>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50"/>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1"/>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79" r:id="rId3"/>
    <p:sldLayoutId id="2147483764" r:id="rId4"/>
    <p:sldLayoutId id="2147483765" r:id="rId5"/>
    <p:sldLayoutId id="2147483737" r:id="rId6"/>
    <p:sldLayoutId id="2147483782" r:id="rId7"/>
    <p:sldLayoutId id="2147483767" r:id="rId8"/>
    <p:sldLayoutId id="2147483731" r:id="rId9"/>
    <p:sldLayoutId id="2147483732" r:id="rId10"/>
    <p:sldLayoutId id="2147483768" r:id="rId11"/>
    <p:sldLayoutId id="2147483769" r:id="rId12"/>
    <p:sldLayoutId id="2147483770" r:id="rId13"/>
    <p:sldLayoutId id="2147483771" r:id="rId14"/>
    <p:sldLayoutId id="2147483778" r:id="rId15"/>
    <p:sldLayoutId id="2147483772" r:id="rId16"/>
    <p:sldLayoutId id="2147483773" r:id="rId17"/>
    <p:sldLayoutId id="2147483780" r:id="rId18"/>
    <p:sldLayoutId id="2147483781" r:id="rId19"/>
    <p:sldLayoutId id="2147483775" r:id="rId20"/>
    <p:sldLayoutId id="2147483776" r:id="rId21"/>
    <p:sldLayoutId id="2147483777" r:id="rId22"/>
    <p:sldLayoutId id="2147483743" r:id="rId23"/>
    <p:sldLayoutId id="2147483744" r:id="rId24"/>
    <p:sldLayoutId id="2147483759" r:id="rId25"/>
    <p:sldLayoutId id="2147483753" r:id="rId26"/>
    <p:sldLayoutId id="2147483783" r:id="rId27"/>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300"/>
        </a:spcBef>
        <a:spcAft>
          <a:spcPts val="30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A4A3A4"/>
          </p15:clr>
        </p15:guide>
        <p15:guide id="2" pos="4347" userDrawn="1">
          <p15:clr>
            <a:srgbClr val="A4A3A4"/>
          </p15:clr>
        </p15:guide>
        <p15:guide id="3" orient="horz" pos="226" userDrawn="1">
          <p15:clr>
            <a:srgbClr val="F26B43"/>
          </p15:clr>
        </p15:guide>
        <p15:guide id="4" orient="horz" pos="4093" userDrawn="1">
          <p15:clr>
            <a:srgbClr val="F26B43"/>
          </p15:clr>
        </p15:guide>
        <p15:guide id="5" pos="6437" userDrawn="1">
          <p15:clr>
            <a:srgbClr val="A4A3A4"/>
          </p15:clr>
        </p15:guide>
        <p15:guide id="6" pos="6832" userDrawn="1">
          <p15:clr>
            <a:srgbClr val="A4A3A4"/>
          </p15:clr>
        </p15:guide>
        <p15:guide id="7" pos="2090" userDrawn="1">
          <p15:clr>
            <a:srgbClr val="A4A3A4"/>
          </p15:clr>
        </p15:guide>
        <p15:guide id="8" pos="2484" userDrawn="1">
          <p15:clr>
            <a:srgbClr val="A4A3A4"/>
          </p15:clr>
        </p15:guide>
        <p15:guide id="9" pos="847" userDrawn="1">
          <p15:clr>
            <a:srgbClr val="A4A3A4"/>
          </p15:clr>
        </p15:guide>
        <p15:guide id="10" pos="1242" userDrawn="1">
          <p15:clr>
            <a:srgbClr val="A4A3A4"/>
          </p15:clr>
        </p15:guide>
        <p15:guide id="11" pos="2711" userDrawn="1">
          <p15:clr>
            <a:srgbClr val="A4A3A4"/>
          </p15:clr>
        </p15:guide>
        <p15:guide id="12" pos="3105" userDrawn="1">
          <p15:clr>
            <a:srgbClr val="A4A3A4"/>
          </p15:clr>
        </p15:guide>
        <p15:guide id="13" pos="5195" userDrawn="1">
          <p15:clr>
            <a:srgbClr val="A4A3A4"/>
          </p15:clr>
        </p15:guide>
        <p15:guide id="14" pos="5589" userDrawn="1">
          <p15:clr>
            <a:srgbClr val="A4A3A4"/>
          </p15:clr>
        </p15:guide>
        <p15:guide id="15" pos="3332" userDrawn="1">
          <p15:clr>
            <a:srgbClr val="A4A3A4"/>
          </p15:clr>
        </p15:guide>
        <p15:guide id="16" pos="4574" userDrawn="1">
          <p15:clr>
            <a:srgbClr val="A4A3A4"/>
          </p15:clr>
        </p15:guide>
        <p15:guide id="17" pos="4968" userDrawn="1">
          <p15:clr>
            <a:srgbClr val="A4A3A4"/>
          </p15:clr>
        </p15:guide>
        <p15:guide id="18" pos="5816" userDrawn="1">
          <p15:clr>
            <a:srgbClr val="A4A3A4"/>
          </p15:clr>
        </p15:guide>
        <p15:guide id="19" pos="6211" userDrawn="1">
          <p15:clr>
            <a:srgbClr val="A4A3A4"/>
          </p15:clr>
        </p15:guide>
        <p15:guide id="20" pos="3726" userDrawn="1">
          <p15:clr>
            <a:srgbClr val="A4A3A4"/>
          </p15:clr>
        </p15:guide>
        <p15:guide id="21" pos="1468" userDrawn="1">
          <p15:clr>
            <a:srgbClr val="A4A3A4"/>
          </p15:clr>
        </p15:guide>
        <p15:guide id="22" pos="1863" userDrawn="1">
          <p15:clr>
            <a:srgbClr val="A4A3A4"/>
          </p15:clr>
        </p15:guide>
        <p15:guide id="23" pos="7058" userDrawn="1">
          <p15:clr>
            <a:srgbClr val="A4A3A4"/>
          </p15:clr>
        </p15:guide>
        <p15:guide id="24" pos="226" userDrawn="1">
          <p15:clr>
            <a:srgbClr val="F26B43"/>
          </p15:clr>
        </p15:guide>
        <p15:guide id="25" pos="621" userDrawn="1">
          <p15:clr>
            <a:srgbClr val="A4A3A4"/>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m.dk/raad-og-svar/ansaettelsesvilkaar/overenskomster/ok26/" TargetMode="External"/><Relationship Id="rId2" Type="http://schemas.openxmlformats.org/officeDocument/2006/relationships/slideLayout" Target="../slideLayouts/slideLayout11.xml"/><Relationship Id="rId1" Type="http://schemas.openxmlformats.org/officeDocument/2006/relationships/video" Target="https://player.vimeo.com/video/326567902?app_id=122963" TargetMode="Externa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74DF-6A0F-BEA5-9179-1AD8C76D3646}"/>
              </a:ext>
            </a:extLst>
          </p:cNvPr>
          <p:cNvSpPr>
            <a:spLocks noGrp="1"/>
          </p:cNvSpPr>
          <p:nvPr>
            <p:ph type="ctrTitle"/>
          </p:nvPr>
        </p:nvSpPr>
        <p:spPr/>
        <p:txBody>
          <a:bodyPr/>
          <a:lstStyle/>
          <a:p>
            <a:r>
              <a:rPr lang="da-DK" dirty="0"/>
              <a:t>Et bæredygtigt arbejdsliv</a:t>
            </a:r>
            <a:br>
              <a:rPr lang="da-DK" dirty="0"/>
            </a:br>
            <a:r>
              <a:rPr lang="da-DK" dirty="0"/>
              <a:t>- debatoplæg til OK26</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p:txBody>
          <a:bodyPr/>
          <a:lstStyle/>
          <a:p>
            <a:fld id="{5E7F469A-D844-4687-9D05-1C2BCF471069}" type="datetime2">
              <a:rPr lang="da-DK" smtClean="0"/>
              <a:pPr/>
              <a:t>20. december 2024</a:t>
            </a:fld>
            <a:endParaRPr lang="da-DK" dirty="0"/>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p:txBody>
          <a:bodyPr/>
          <a:lstStyle/>
          <a:p>
            <a:endParaRPr lang="da-DK" dirty="0"/>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p:txBody>
          <a:bodyPr/>
          <a:lstStyle/>
          <a:p>
            <a:fld id="{23AA811B-2EBD-4900-905E-5BE206449611}" type="slidenum">
              <a:rPr lang="da-DK" smtClean="0"/>
              <a:pPr/>
              <a:t>1</a:t>
            </a:fld>
            <a:endParaRPr lang="da-DK" dirty="0"/>
          </a:p>
        </p:txBody>
      </p:sp>
      <p:pic>
        <p:nvPicPr>
          <p:cNvPr id="9" name="Pladsholder til billede 8" descr="Et billede, der indeholder tøj, person, vindue, stueplante&#10;&#10;Automatisk genereret beskrivelse">
            <a:extLst>
              <a:ext uri="{FF2B5EF4-FFF2-40B4-BE49-F238E27FC236}">
                <a16:creationId xmlns:a16="http://schemas.microsoft.com/office/drawing/2014/main" id="{FD461E6B-2691-6AD9-C3FF-ED6AB383E53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06" b="1906"/>
          <a:stretch>
            <a:fillRect/>
          </a:stretch>
        </p:blipFill>
        <p:spPr/>
      </p:pic>
    </p:spTree>
    <p:extLst>
      <p:ext uri="{BB962C8B-B14F-4D97-AF65-F5344CB8AC3E}">
        <p14:creationId xmlns:p14="http://schemas.microsoft.com/office/powerpoint/2010/main" val="236458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9348-0C4D-2E44-35FA-D163943DEE95}"/>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F4FC828-FAE2-F669-02C3-778DD277B065}"/>
              </a:ext>
            </a:extLst>
          </p:cNvPr>
          <p:cNvSpPr>
            <a:spLocks noGrp="1"/>
          </p:cNvSpPr>
          <p:nvPr>
            <p:ph type="title"/>
          </p:nvPr>
        </p:nvSpPr>
        <p:spPr>
          <a:xfrm>
            <a:off x="360000" y="802800"/>
            <a:ext cx="11473200" cy="1274400"/>
          </a:xfrm>
        </p:spPr>
        <p:txBody>
          <a:bodyPr/>
          <a:lstStyle/>
          <a:p>
            <a:r>
              <a:rPr lang="da-DK" sz="3600" b="1" kern="100" dirty="0">
                <a:effectLst/>
              </a:rPr>
              <a:t>Nu lyder startskuddet til OK26, og vi håber du vil være med til at forme de krav, DM skal stille</a:t>
            </a:r>
            <a:br>
              <a:rPr lang="da-DK" sz="3600" b="1" kern="100" dirty="0">
                <a:effectLst/>
              </a:rPr>
            </a:br>
            <a:endParaRPr lang="en-US" dirty="0"/>
          </a:p>
        </p:txBody>
      </p:sp>
      <p:sp>
        <p:nvSpPr>
          <p:cNvPr id="3" name="Pladsholder til indhold 2">
            <a:extLst>
              <a:ext uri="{FF2B5EF4-FFF2-40B4-BE49-F238E27FC236}">
                <a16:creationId xmlns:a16="http://schemas.microsoft.com/office/drawing/2014/main" id="{D4D73C99-AF11-4A88-1C4C-F70AB1622EF6}"/>
              </a:ext>
            </a:extLst>
          </p:cNvPr>
          <p:cNvSpPr>
            <a:spLocks noGrp="1"/>
          </p:cNvSpPr>
          <p:nvPr>
            <p:ph idx="1"/>
          </p:nvPr>
        </p:nvSpPr>
        <p:spPr>
          <a:xfrm>
            <a:off x="359999" y="2080800"/>
            <a:ext cx="11471639" cy="4057200"/>
          </a:xfrm>
        </p:spPr>
        <p:txBody>
          <a:bodyPr>
            <a:normAutofit/>
          </a:bodyPr>
          <a:lstStyle/>
          <a:p>
            <a:pPr marL="0" indent="0">
              <a:lnSpc>
                <a:spcPct val="90000"/>
              </a:lnSpc>
              <a:spcAft>
                <a:spcPts val="800"/>
              </a:spcAft>
              <a:buNone/>
            </a:pPr>
            <a:r>
              <a:rPr lang="da-DK" sz="1100" kern="100" dirty="0">
                <a:effectLst/>
              </a:rPr>
              <a:t>Det er ved overenskomstforhandlingerne, at vi kan få indflydelse og præge ansættelsesvilkårene for offentligt</a:t>
            </a:r>
            <a:br>
              <a:rPr lang="da-DK" sz="1100" kern="100" dirty="0">
                <a:effectLst/>
              </a:rPr>
            </a:br>
            <a:r>
              <a:rPr lang="da-DK" sz="1100" kern="100" dirty="0">
                <a:effectLst/>
              </a:rPr>
              <a:t>ansatte. Vi har brug for at få input fra dig, så vi løfter de rigtige problemstillinger og skaber forbedringer, </a:t>
            </a:r>
            <a:br>
              <a:rPr lang="da-DK" sz="1100" kern="100" dirty="0">
                <a:effectLst/>
              </a:rPr>
            </a:br>
            <a:r>
              <a:rPr lang="da-DK" sz="1100" kern="100" dirty="0">
                <a:effectLst/>
              </a:rPr>
              <a:t>hvor det har størst værdi.</a:t>
            </a:r>
          </a:p>
          <a:p>
            <a:pPr marL="0" indent="0">
              <a:lnSpc>
                <a:spcPct val="90000"/>
              </a:lnSpc>
              <a:spcAft>
                <a:spcPts val="800"/>
              </a:spcAft>
              <a:buNone/>
            </a:pPr>
            <a:r>
              <a:rPr lang="da-DK" sz="1100" kern="100" dirty="0">
                <a:effectLst/>
              </a:rPr>
              <a:t>Vi har valgt overskriften ”Et bæredygtigt arbejdsliv” for at komme godt rundt om de temaer,</a:t>
            </a:r>
            <a:br>
              <a:rPr lang="da-DK" sz="1100" kern="100" dirty="0">
                <a:effectLst/>
              </a:rPr>
            </a:br>
            <a:r>
              <a:rPr lang="da-DK" sz="1100" kern="100" dirty="0">
                <a:effectLst/>
              </a:rPr>
              <a:t>der er vigtige i et godt arbejdsliv. Og vores bud på temaer er:</a:t>
            </a:r>
          </a:p>
          <a:p>
            <a:pPr>
              <a:lnSpc>
                <a:spcPct val="90000"/>
              </a:lnSpc>
            </a:pPr>
            <a:r>
              <a:rPr lang="da-DK" sz="1100" kern="100" dirty="0">
                <a:effectLst/>
                <a:latin typeface="+mj-lt"/>
              </a:rPr>
              <a:t>Løn</a:t>
            </a:r>
          </a:p>
          <a:p>
            <a:pPr>
              <a:lnSpc>
                <a:spcPct val="90000"/>
              </a:lnSpc>
            </a:pPr>
            <a:r>
              <a:rPr lang="da-DK" sz="1100" kern="100" dirty="0">
                <a:effectLst/>
                <a:latin typeface="+mj-lt"/>
              </a:rPr>
              <a:t>Trivsel og fleksibilitet</a:t>
            </a:r>
          </a:p>
          <a:p>
            <a:pPr>
              <a:lnSpc>
                <a:spcPct val="90000"/>
              </a:lnSpc>
            </a:pPr>
            <a:r>
              <a:rPr lang="da-DK" sz="1100" kern="100" dirty="0">
                <a:effectLst/>
                <a:latin typeface="+mj-lt"/>
              </a:rPr>
              <a:t>Privatliv og arbejdsliv</a:t>
            </a:r>
          </a:p>
          <a:p>
            <a:pPr>
              <a:lnSpc>
                <a:spcPct val="90000"/>
              </a:lnSpc>
              <a:spcAft>
                <a:spcPts val="800"/>
              </a:spcAft>
            </a:pPr>
            <a:r>
              <a:rPr lang="da-DK" sz="1100" kern="100" dirty="0">
                <a:effectLst/>
                <a:latin typeface="+mj-lt"/>
              </a:rPr>
              <a:t>Kompetenceudvikling</a:t>
            </a:r>
          </a:p>
          <a:p>
            <a:pPr marL="0" indent="0">
              <a:lnSpc>
                <a:spcPct val="90000"/>
              </a:lnSpc>
              <a:spcAft>
                <a:spcPts val="800"/>
              </a:spcAft>
              <a:buNone/>
            </a:pPr>
            <a:r>
              <a:rPr lang="da-DK" sz="1100" kern="100" dirty="0"/>
              <a:t>T</a:t>
            </a:r>
            <a:r>
              <a:rPr lang="da-DK" sz="1100" kern="100" dirty="0">
                <a:effectLst/>
              </a:rPr>
              <a:t>il hvert tema er der formuleret nogle spørgsmål, som kan hjælpe med at sætte tankerne i gang.</a:t>
            </a:r>
            <a:br>
              <a:rPr lang="da-DK" sz="1100" kern="100" dirty="0">
                <a:effectLst/>
              </a:rPr>
            </a:br>
            <a:r>
              <a:rPr lang="da-DK" sz="1100" kern="100" dirty="0">
                <a:effectLst/>
              </a:rPr>
              <a:t>Meld tilbage til os på </a:t>
            </a:r>
            <a:r>
              <a:rPr lang="da-DK" sz="1100" kern="100" dirty="0">
                <a:effectLst/>
                <a:hlinkClick r:id="rId3"/>
              </a:rPr>
              <a:t>dm.dk/ok26</a:t>
            </a:r>
            <a:r>
              <a:rPr lang="da-DK" sz="1100" kern="100" dirty="0"/>
              <a:t>, </a:t>
            </a:r>
            <a:r>
              <a:rPr lang="da-DK" sz="1100" kern="100" dirty="0">
                <a:effectLst/>
              </a:rPr>
              <a:t>hvor du også kan være med til at stemme om, hvilke temaer der er vigtigst.</a:t>
            </a:r>
            <a:br>
              <a:rPr lang="da-DK" sz="1100" kern="100" dirty="0">
                <a:effectLst/>
              </a:rPr>
            </a:br>
            <a:r>
              <a:rPr lang="da-DK" sz="1100" kern="100" dirty="0">
                <a:effectLst/>
              </a:rPr>
              <a:t>Der ikke noget formkrav til dine input, og du må meget gerne foreslå andre temaer.</a:t>
            </a:r>
            <a:br>
              <a:rPr lang="da-DK" sz="1100" kern="100" dirty="0">
                <a:effectLst/>
              </a:rPr>
            </a:br>
            <a:endParaRPr lang="da-DK" sz="1100" kern="100" dirty="0">
              <a:effectLst/>
            </a:endParaRPr>
          </a:p>
          <a:p>
            <a:pPr marL="0" indent="0">
              <a:lnSpc>
                <a:spcPct val="90000"/>
              </a:lnSpc>
              <a:spcAft>
                <a:spcPts val="800"/>
              </a:spcAft>
              <a:buNone/>
            </a:pPr>
            <a:r>
              <a:rPr lang="da-DK" sz="1100" kern="100" dirty="0">
                <a:effectLst/>
              </a:rPr>
              <a:t>Vi vil gerne høre, hvilke problemstillinger der optager dig og dine kolleger på arbejdspladsen, og så omsætter vi det til overenskomstkrav efterfølgende.</a:t>
            </a:r>
          </a:p>
          <a:p>
            <a:pPr marL="0" indent="0">
              <a:lnSpc>
                <a:spcPct val="90000"/>
              </a:lnSpc>
              <a:spcAft>
                <a:spcPts val="800"/>
              </a:spcAft>
              <a:buNone/>
            </a:pPr>
            <a:r>
              <a:rPr lang="da-DK" sz="1100" kern="100" dirty="0">
                <a:effectLst/>
              </a:rPr>
              <a:t>Vi håber du eller I har lyst til at dele resultatet af jeres overvejelser med os.  </a:t>
            </a:r>
          </a:p>
          <a:p>
            <a:pPr marL="0" indent="0">
              <a:lnSpc>
                <a:spcPct val="90000"/>
              </a:lnSpc>
              <a:spcAft>
                <a:spcPts val="800"/>
              </a:spcAft>
              <a:buNone/>
            </a:pPr>
            <a:r>
              <a:rPr lang="da-DK" sz="1100" kern="100" dirty="0">
                <a:effectLst/>
              </a:rPr>
              <a:t>Hilsen</a:t>
            </a:r>
          </a:p>
          <a:p>
            <a:pPr marL="0" indent="0">
              <a:lnSpc>
                <a:spcPct val="90000"/>
              </a:lnSpc>
              <a:spcAft>
                <a:spcPts val="800"/>
              </a:spcAft>
              <a:buNone/>
            </a:pPr>
            <a:r>
              <a:rPr lang="da-DK" sz="1100" kern="100" dirty="0">
                <a:effectLst/>
              </a:rPr>
              <a:t>DM’s overenskomstudvalg for det offentlige område</a:t>
            </a:r>
          </a:p>
          <a:p>
            <a:pPr marL="0" indent="0">
              <a:lnSpc>
                <a:spcPct val="90000"/>
              </a:lnSpc>
              <a:buNone/>
            </a:pPr>
            <a:endParaRPr lang="da-DK" sz="1000" dirty="0"/>
          </a:p>
        </p:txBody>
      </p:sp>
      <p:pic>
        <p:nvPicPr>
          <p:cNvPr id="2" name="Onlinemedier 1" title="Den Danske Model">
            <a:hlinkClick r:id="" action="ppaction://media"/>
            <a:extLst>
              <a:ext uri="{FF2B5EF4-FFF2-40B4-BE49-F238E27FC236}">
                <a16:creationId xmlns:a16="http://schemas.microsoft.com/office/drawing/2014/main" id="{0B13A749-5DB8-F745-8F12-2239B3C75B9B}"/>
              </a:ext>
            </a:extLst>
          </p:cNvPr>
          <p:cNvPicPr>
            <a:picLocks noRot="1" noChangeAspect="1"/>
          </p:cNvPicPr>
          <p:nvPr>
            <a:videoFile r:link="rId1"/>
          </p:nvPr>
        </p:nvPicPr>
        <p:blipFill>
          <a:blip r:embed="rId4"/>
          <a:stretch>
            <a:fillRect/>
          </a:stretch>
        </p:blipFill>
        <p:spPr>
          <a:xfrm>
            <a:off x="8251200" y="2087356"/>
            <a:ext cx="3582000" cy="2014875"/>
          </a:xfrm>
          <a:prstGeom prst="rect">
            <a:avLst/>
          </a:prstGeom>
          <a:noFill/>
        </p:spPr>
      </p:pic>
      <p:sp>
        <p:nvSpPr>
          <p:cNvPr id="7" name="Pladsholder til slidenummer 6">
            <a:extLst>
              <a:ext uri="{FF2B5EF4-FFF2-40B4-BE49-F238E27FC236}">
                <a16:creationId xmlns:a16="http://schemas.microsoft.com/office/drawing/2014/main" id="{E24CFD93-A545-5FC5-B055-9361BE9EC398}"/>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a:t>
            </a:fld>
            <a:endParaRPr lang="da-DK"/>
          </a:p>
        </p:txBody>
      </p:sp>
      <p:sp>
        <p:nvSpPr>
          <p:cNvPr id="5" name="Tekstfelt 4">
            <a:extLst>
              <a:ext uri="{FF2B5EF4-FFF2-40B4-BE49-F238E27FC236}">
                <a16:creationId xmlns:a16="http://schemas.microsoft.com/office/drawing/2014/main" id="{6C46A3D8-0CE1-D388-EDFC-128BAF2DB7DD}"/>
              </a:ext>
            </a:extLst>
          </p:cNvPr>
          <p:cNvSpPr txBox="1"/>
          <p:nvPr/>
        </p:nvSpPr>
        <p:spPr>
          <a:xfrm>
            <a:off x="8251200" y="4107878"/>
            <a:ext cx="3490527" cy="261610"/>
          </a:xfrm>
          <a:prstGeom prst="rect">
            <a:avLst/>
          </a:prstGeom>
          <a:noFill/>
        </p:spPr>
        <p:txBody>
          <a:bodyPr wrap="square" lIns="0" tIns="0" rIns="0" bIns="0" rtlCol="0">
            <a:spAutoFit/>
          </a:bodyPr>
          <a:lstStyle/>
          <a:p>
            <a:r>
              <a:rPr lang="da-DK" sz="900" i="1" dirty="0"/>
              <a:t>Hvo</a:t>
            </a:r>
            <a:r>
              <a:rPr lang="da-DK" sz="800" i="1" dirty="0"/>
              <a:t>rfor overenskomstforhandlinger? Få genopfrisket den danske model på et minut.</a:t>
            </a:r>
          </a:p>
        </p:txBody>
      </p:sp>
    </p:spTree>
    <p:extLst>
      <p:ext uri="{BB962C8B-B14F-4D97-AF65-F5344CB8AC3E}">
        <p14:creationId xmlns:p14="http://schemas.microsoft.com/office/powerpoint/2010/main" val="6921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DFC3C-240A-E783-4E80-2C85BA2817BC}"/>
              </a:ext>
            </a:extLst>
          </p:cNvPr>
          <p:cNvSpPr>
            <a:spLocks noGrp="1"/>
          </p:cNvSpPr>
          <p:nvPr>
            <p:ph type="title"/>
          </p:nvPr>
        </p:nvSpPr>
        <p:spPr/>
        <p:txBody>
          <a:bodyPr/>
          <a:lstStyle/>
          <a:p>
            <a:r>
              <a:rPr lang="da-DK" dirty="0"/>
              <a:t>Løn</a:t>
            </a:r>
          </a:p>
        </p:txBody>
      </p:sp>
      <p:sp>
        <p:nvSpPr>
          <p:cNvPr id="3" name="Pladsholder til indhold 2">
            <a:extLst>
              <a:ext uri="{FF2B5EF4-FFF2-40B4-BE49-F238E27FC236}">
                <a16:creationId xmlns:a16="http://schemas.microsoft.com/office/drawing/2014/main" id="{6F4E124B-E35B-A42A-42F7-6482DDA49016}"/>
              </a:ext>
            </a:extLst>
          </p:cNvPr>
          <p:cNvSpPr>
            <a:spLocks noGrp="1"/>
          </p:cNvSpPr>
          <p:nvPr>
            <p:ph idx="1"/>
          </p:nvPr>
        </p:nvSpPr>
        <p:spPr/>
        <p:txBody>
          <a:bodyPr/>
          <a:lstStyle/>
          <a:p>
            <a:pPr marL="0" indent="0" algn="just">
              <a:lnSpc>
                <a:spcPct val="107000"/>
              </a:lnSpc>
              <a:spcAft>
                <a:spcPts val="800"/>
              </a:spcAft>
              <a:buNone/>
            </a:pPr>
            <a:r>
              <a:rPr lang="da-DK" sz="1200" kern="100" dirty="0">
                <a:effectLst/>
                <a:latin typeface="Avenir Next LT Pro" panose="020B0504020202020204" pitchFamily="34" charset="0"/>
                <a:ea typeface="Aptos" panose="020B0004020202020204" pitchFamily="34" charset="0"/>
                <a:cs typeface="Arial" panose="020B0604020202020204" pitchFamily="34" charset="0"/>
              </a:rPr>
              <a:t>Løn og sikring af lønudvikling bliver selvfølgelig et centralt tema i OK26. </a:t>
            </a:r>
            <a:endParaRPr lang="da-DK" sz="1200" kern="100" dirty="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da-DK" sz="1200" kern="100" dirty="0">
                <a:effectLst/>
                <a:latin typeface="Avenir Next LT Pro" panose="020B0504020202020204" pitchFamily="34" charset="0"/>
                <a:ea typeface="Aptos" panose="020B0004020202020204" pitchFamily="34" charset="0"/>
                <a:cs typeface="Arial" panose="020B0604020202020204" pitchFamily="34" charset="0"/>
              </a:rPr>
              <a:t>Lønsystemet i det offentlige er mere end 25 år gammelt, og der er stor opmærksomhed fra både arbejdsgiverne og de faglige organisationer om behovet for fornyelse af lønsystemet. Der er mange bud på og krav til, hvordan det skal fungere og indrettes i fremtiden.</a:t>
            </a:r>
            <a:endParaRPr lang="da-DK" sz="1200" kern="100" dirty="0">
              <a:latin typeface="Avenir Next LT Pro" panose="020B0504020202020204" pitchFamily="34" charset="0"/>
              <a:ea typeface="Aptos" panose="020B0004020202020204" pitchFamily="34" charset="0"/>
              <a:cs typeface="Arial" panose="020B0604020202020204" pitchFamily="34" charset="0"/>
            </a:endParaRPr>
          </a:p>
          <a:p>
            <a:pPr marL="0" indent="0">
              <a:lnSpc>
                <a:spcPct val="107000"/>
              </a:lnSpc>
              <a:spcAft>
                <a:spcPts val="800"/>
              </a:spcAft>
              <a:buNone/>
            </a:pPr>
            <a:r>
              <a:rPr lang="da-DK" sz="1200" kern="100" dirty="0">
                <a:effectLst/>
                <a:latin typeface="Avenir Next LT Pro" panose="020B0504020202020204" pitchFamily="34" charset="0"/>
                <a:ea typeface="Aptos" panose="020B0004020202020204" pitchFamily="34" charset="0"/>
                <a:cs typeface="Arial" panose="020B0604020202020204" pitchFamily="34" charset="0"/>
              </a:rPr>
              <a:t>Det er en del af baggrunden for OK26, så vi skal have gode bud med til forhandlingsbordet på, hvordan vi ser fremtidens lønsystem.</a:t>
            </a:r>
            <a:endParaRPr lang="da-DK" sz="1200" kern="100" dirty="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da-DK" sz="1200" kern="100" dirty="0">
                <a:effectLst/>
                <a:latin typeface="Avenir Next LT Pro" panose="020B0504020202020204" pitchFamily="34" charset="0"/>
                <a:ea typeface="Aptos" panose="020B0004020202020204" pitchFamily="34" charset="0"/>
                <a:cs typeface="Arial" panose="020B0604020202020204" pitchFamily="34" charset="0"/>
              </a:rPr>
              <a:t>Lønsystemet er sammensat af  generelle lønstigninger, som bliver aftalt i overenskomsterne, og lokale forhandlinger, som sker på arbejdspladsen. DM lægger vægt på, og har også ved de tidligere forhandlinger prioriteret, at mest muligt af rammen blev fordelt til generelle lønstigninger. Vi ved, at et ønske fra arbejdsgiverne er, at en større del af lønnen skal aftales lokalt på arbejdspladserne. Og vi ved også fra vores medlemmer og tillidsrepræsentanter, at den lokale løndannelse ikke fungerer tilfredsstillende alle steder. </a:t>
            </a:r>
            <a:endParaRPr lang="da-DK" sz="1200" kern="100" dirty="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da-DK" sz="1200" kern="100" dirty="0">
                <a:effectLst/>
                <a:latin typeface="Avenir Next LT Pro" panose="020B0504020202020204" pitchFamily="34" charset="0"/>
                <a:ea typeface="Aptos" panose="020B0004020202020204" pitchFamily="34" charset="0"/>
                <a:cs typeface="Arial" panose="020B0604020202020204" pitchFamily="34" charset="0"/>
              </a:rPr>
              <a:t>Vi vil gerne høre jeres erfaringer og bud på, hvad der skal til for at få lønsystemet og den lokale løndannelse til at fungere bedre.  </a:t>
            </a:r>
            <a:endParaRPr lang="da-DK" sz="1200" kern="100" dirty="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7000"/>
              </a:lnSpc>
              <a:spcAft>
                <a:spcPts val="800"/>
              </a:spcAft>
              <a:buNone/>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da-DK" dirty="0"/>
          </a:p>
        </p:txBody>
      </p:sp>
      <p:sp>
        <p:nvSpPr>
          <p:cNvPr id="8" name="Pladsholder til tekst 7">
            <a:extLst>
              <a:ext uri="{FF2B5EF4-FFF2-40B4-BE49-F238E27FC236}">
                <a16:creationId xmlns:a16="http://schemas.microsoft.com/office/drawing/2014/main" id="{76821971-C191-EB90-6FC7-203ADF849468}"/>
              </a:ext>
            </a:extLst>
          </p:cNvPr>
          <p:cNvSpPr>
            <a:spLocks noGrp="1"/>
          </p:cNvSpPr>
          <p:nvPr>
            <p:ph type="body" sz="quarter" idx="13"/>
          </p:nvPr>
        </p:nvSpPr>
        <p:spPr/>
        <p:txBody>
          <a:bodyPr/>
          <a:lstStyle/>
          <a:p>
            <a:r>
              <a:rPr lang="da-DK" sz="1800" dirty="0">
                <a:solidFill>
                  <a:schemeClr val="accent4"/>
                </a:solidFill>
                <a:ea typeface="Aptos" panose="020B0004020202020204" pitchFamily="34" charset="0"/>
                <a:cs typeface="Arial" panose="020B0604020202020204" pitchFamily="34" charset="0"/>
              </a:rPr>
              <a:t>BAGGRUND</a:t>
            </a:r>
          </a:p>
          <a:p>
            <a:endParaRPr lang="da-DK" sz="1800" dirty="0">
              <a:solidFill>
                <a:schemeClr val="accent4"/>
              </a:solidFill>
              <a:effectLst/>
              <a:ea typeface="Aptos" panose="020B0004020202020204" pitchFamily="34" charset="0"/>
              <a:cs typeface="Arial" panose="020B0604020202020204" pitchFamily="34" charset="0"/>
            </a:endParaRPr>
          </a:p>
          <a:p>
            <a:r>
              <a:rPr lang="da-DK" sz="1800" dirty="0">
                <a:solidFill>
                  <a:schemeClr val="accent4"/>
                </a:solidFill>
                <a:effectLst/>
                <a:ea typeface="Aptos" panose="020B0004020202020204" pitchFamily="34" charset="0"/>
                <a:cs typeface="Arial" panose="020B0604020202020204" pitchFamily="34" charset="0"/>
              </a:rPr>
              <a:t>Med </a:t>
            </a:r>
            <a:r>
              <a:rPr lang="da-DK" sz="1800" b="1" dirty="0" err="1">
                <a:solidFill>
                  <a:schemeClr val="accent4"/>
                </a:solidFill>
                <a:effectLst/>
                <a:ea typeface="Aptos" panose="020B0004020202020204" pitchFamily="34" charset="0"/>
                <a:cs typeface="Arial" panose="020B0604020202020204" pitchFamily="34" charset="0"/>
              </a:rPr>
              <a:t>løntreparten</a:t>
            </a:r>
            <a:r>
              <a:rPr lang="da-DK" sz="1800" dirty="0">
                <a:solidFill>
                  <a:schemeClr val="accent4"/>
                </a:solidFill>
                <a:effectLst/>
                <a:ea typeface="Aptos" panose="020B0004020202020204" pitchFamily="34" charset="0"/>
                <a:cs typeface="Arial" panose="020B0604020202020204" pitchFamily="34" charset="0"/>
              </a:rPr>
              <a:t> fra december 2023 aftalte man, at repræsentanter for overenskomstparterne skal drøfte veje til en mere bæredygtig og fleksibel løndannelse, med henblik på at drøftelserne bæres ind i overenskomstforhandlingerne i OK26. </a:t>
            </a:r>
          </a:p>
          <a:p>
            <a:r>
              <a:rPr lang="da-DK" sz="1800" dirty="0">
                <a:solidFill>
                  <a:schemeClr val="accent4"/>
                </a:solidFill>
                <a:effectLst/>
                <a:ea typeface="Aptos" panose="020B0004020202020204" pitchFamily="34" charset="0"/>
                <a:cs typeface="Arial" panose="020B0604020202020204" pitchFamily="34" charset="0"/>
              </a:rPr>
              <a:t>Drøftelserne skal bl.a. handle om muligheder for øget brug af lokal løn og mulighederne for at bruge den centrale overenskomstramme til at adressere specifikke hensyn, herunder rekruttering.</a:t>
            </a:r>
            <a:endParaRPr lang="da-DK" sz="1800" dirty="0">
              <a:solidFill>
                <a:schemeClr val="accent4"/>
              </a:solidFill>
            </a:endParaRPr>
          </a:p>
          <a:p>
            <a:pPr algn="l"/>
            <a:endParaRPr lang="da-DK" sz="1100" dirty="0"/>
          </a:p>
        </p:txBody>
      </p:sp>
      <p:sp>
        <p:nvSpPr>
          <p:cNvPr id="7" name="Pladsholder til slidenummer 6">
            <a:extLst>
              <a:ext uri="{FF2B5EF4-FFF2-40B4-BE49-F238E27FC236}">
                <a16:creationId xmlns:a16="http://schemas.microsoft.com/office/drawing/2014/main" id="{B8F3A0B1-F15D-7C1E-C8F6-4B21324504DE}"/>
              </a:ext>
            </a:extLst>
          </p:cNvPr>
          <p:cNvSpPr>
            <a:spLocks noGrp="1"/>
          </p:cNvSpPr>
          <p:nvPr>
            <p:ph type="sldNum" sz="quarter" idx="12"/>
          </p:nvPr>
        </p:nvSpPr>
        <p:spPr/>
        <p:txBody>
          <a:bodyPr/>
          <a:lstStyle/>
          <a:p>
            <a:fld id="{23AA811B-2EBD-4900-905E-5BE206449611}" type="slidenum">
              <a:rPr lang="da-DK" smtClean="0"/>
              <a:t>3</a:t>
            </a:fld>
            <a:endParaRPr lang="da-DK" dirty="0"/>
          </a:p>
        </p:txBody>
      </p:sp>
    </p:spTree>
    <p:extLst>
      <p:ext uri="{BB962C8B-B14F-4D97-AF65-F5344CB8AC3E}">
        <p14:creationId xmlns:p14="http://schemas.microsoft.com/office/powerpoint/2010/main" val="273236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9638F343-FB56-39E1-BD18-E1569F47CE91}"/>
              </a:ext>
            </a:extLst>
          </p:cNvPr>
          <p:cNvSpPr>
            <a:spLocks noGrp="1"/>
          </p:cNvSpPr>
          <p:nvPr>
            <p:ph idx="1"/>
          </p:nvPr>
        </p:nvSpPr>
        <p:spPr>
          <a:xfrm>
            <a:off x="359999" y="1840734"/>
            <a:ext cx="5555026" cy="4293666"/>
          </a:xfrm>
        </p:spPr>
        <p:txBody>
          <a:bodyPr/>
          <a:lstStyle/>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400" b="1" i="0" u="none" strike="noStrike" kern="100" cap="none" spc="0" normalizeH="0" baseline="0" noProof="0" dirty="0">
                <a:ln>
                  <a:noFill/>
                </a:ln>
                <a:solidFill>
                  <a:srgbClr val="000000"/>
                </a:solidFill>
                <a:effectLst/>
                <a:uLnTx/>
                <a:uFillTx/>
                <a:latin typeface="DM" panose="00000800000000000000" pitchFamily="50" charset="0"/>
                <a:ea typeface="Aptos" panose="020B0004020202020204" pitchFamily="34" charset="0"/>
                <a:cs typeface="Arial" panose="020B0604020202020204" pitchFamily="34" charset="0"/>
              </a:rPr>
              <a:t>1. Prioritering</a:t>
            </a:r>
            <a:endParaRPr kumimoji="0" lang="da-DK"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200" b="0" i="0"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rPr>
              <a:t>Det er grundlæggende, at der skal være noget af forhandle om lokalt, men også at de rigtige rammer er til stede, så medarbejdere og tillidsrepræsentanter har reelle muligheder for at forhandle og få del i lønmidlerne. Samtidig skal ledelserne forpligtes til at prioritere forhandlingerne.</a:t>
            </a:r>
          </a:p>
          <a:p>
            <a:pPr marL="0" marR="0" lvl="0" indent="0" algn="l" defTabSz="914400" rtl="0" eaLnBrk="1" fontAlgn="auto" latinLnBrk="0" hangingPunct="1">
              <a:lnSpc>
                <a:spcPct val="83000"/>
              </a:lnSpc>
              <a:spcBef>
                <a:spcPts val="300"/>
              </a:spcBef>
              <a:spcAft>
                <a:spcPts val="0"/>
              </a:spcAft>
              <a:buClrTx/>
              <a:buSzTx/>
              <a:buFont typeface="Arial" panose="020B0604020202020204" pitchFamily="34" charset="0"/>
              <a:buNone/>
              <a:tabLst/>
              <a:defRPr/>
            </a:pPr>
            <a:endParaRPr kumimoji="0" lang="da-DK" sz="1200" b="0" i="0" u="none" strike="noStrike" kern="1200" cap="none" spc="0" normalizeH="0" baseline="0" noProof="0" dirty="0">
              <a:ln>
                <a:noFill/>
              </a:ln>
              <a:solidFill>
                <a:srgbClr val="000000"/>
              </a:solidFill>
              <a:effectLst/>
              <a:uLnTx/>
              <a:uFillTx/>
              <a:latin typeface="DM PowerPt"/>
              <a:ea typeface="+mn-ea"/>
              <a:cs typeface="+mn-cs"/>
            </a:endParaRPr>
          </a:p>
          <a:p>
            <a:pPr algn="just">
              <a:lnSpc>
                <a:spcPct val="107000"/>
              </a:lnSpc>
              <a:spcAft>
                <a:spcPts val="0"/>
              </a:spcAft>
              <a:defRPr/>
            </a:pPr>
            <a:r>
              <a:rPr kumimoji="0" lang="da-DK" sz="12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rPr>
              <a:t>Hvilke udfordringer oplever I med den lokale løndannelse?</a:t>
            </a:r>
          </a:p>
          <a:p>
            <a:pPr algn="just">
              <a:lnSpc>
                <a:spcPct val="107000"/>
              </a:lnSpc>
              <a:spcAft>
                <a:spcPts val="800"/>
              </a:spcAft>
              <a:defRPr/>
            </a:pPr>
            <a:r>
              <a:rPr kumimoji="0" lang="da-DK" sz="12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rPr>
              <a:t>Hvilke tiltag skal der til for at forbedre den lokale løndannelse?</a:t>
            </a:r>
          </a:p>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endParaRPr kumimoji="0" lang="da-DK" sz="1400" b="0" i="0" u="none" strike="noStrike" kern="100" cap="none" spc="0" normalizeH="0" baseline="0" noProof="0" dirty="0">
              <a:ln>
                <a:noFill/>
              </a:ln>
              <a:solidFill>
                <a:srgbClr val="000000"/>
              </a:solidFill>
              <a:effectLst/>
              <a:uLnTx/>
              <a:uFillTx/>
              <a:latin typeface="DM" panose="00000800000000000000" pitchFamily="50"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400" b="0" i="0" u="none" strike="noStrike" kern="100" cap="none" spc="0" normalizeH="0" baseline="0" noProof="0" dirty="0">
                <a:ln>
                  <a:noFill/>
                </a:ln>
                <a:solidFill>
                  <a:srgbClr val="000000"/>
                </a:solidFill>
                <a:effectLst/>
                <a:uLnTx/>
                <a:uFillTx/>
                <a:latin typeface="DM" panose="00000800000000000000" pitchFamily="50" charset="0"/>
                <a:ea typeface="Aptos" panose="020B0004020202020204" pitchFamily="34" charset="0"/>
                <a:cs typeface="Arial" panose="020B0604020202020204" pitchFamily="34" charset="0"/>
              </a:rPr>
              <a:t>2. Transparens og legitimitet </a:t>
            </a:r>
            <a:endParaRPr kumimoji="0" lang="da-DK"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200" b="0" i="0"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rPr>
              <a:t>Transparens er afgørende for den lokale løndannelses legitimitet. Det skal være tydeligt for alle, hvad der er at forhandle om, hvornår der forhandles, hvordan lønmidlerne fordeles, og hvad der skal til for at få tillæg. Det kan både være kollektivt, individuelt og formuleret i forhåndsaftaler og lønpolitikker.</a:t>
            </a:r>
            <a:endParaRPr kumimoji="0" lang="da-DK" sz="1200" b="0" i="1"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endParaRPr>
          </a:p>
          <a:p>
            <a:pPr marL="285750" marR="0" lvl="0" indent="-285750" algn="just"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kumimoji="0" lang="da-DK" sz="12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rPr>
              <a:t>Hvad skal der til for at skabe transparens og legitimitet i den lokale løndannelse?</a:t>
            </a:r>
          </a:p>
          <a:p>
            <a:pPr marL="0" marR="0" lvl="0" indent="0" algn="just" defTabSz="914400" rtl="0" eaLnBrk="1" fontAlgn="auto" latinLnBrk="0" hangingPunct="1">
              <a:lnSpc>
                <a:spcPct val="107000"/>
              </a:lnSpc>
              <a:spcBef>
                <a:spcPts val="300"/>
              </a:spcBef>
              <a:spcAft>
                <a:spcPts val="800"/>
              </a:spcAft>
              <a:buClrTx/>
              <a:buSzTx/>
              <a:buNone/>
              <a:tabLst/>
              <a:defRPr/>
            </a:pPr>
            <a:endParaRPr kumimoji="0" lang="da-DK" sz="14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300"/>
              </a:spcBef>
              <a:spcAft>
                <a:spcPts val="800"/>
              </a:spcAft>
              <a:buClrTx/>
              <a:buSzTx/>
              <a:buNone/>
              <a:tabLst/>
              <a:defRPr/>
            </a:pPr>
            <a:endParaRPr kumimoji="0" lang="da-DK" sz="14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endParaRPr>
          </a:p>
          <a:p>
            <a:pPr marL="0" indent="0">
              <a:buNone/>
            </a:pPr>
            <a:endParaRPr lang="da-DK" dirty="0"/>
          </a:p>
        </p:txBody>
      </p:sp>
      <p:sp>
        <p:nvSpPr>
          <p:cNvPr id="11" name="Pladsholder til indhold 10">
            <a:extLst>
              <a:ext uri="{FF2B5EF4-FFF2-40B4-BE49-F238E27FC236}">
                <a16:creationId xmlns:a16="http://schemas.microsoft.com/office/drawing/2014/main" id="{7018C682-1753-5D7B-99DC-013EFD91701B}"/>
              </a:ext>
            </a:extLst>
          </p:cNvPr>
          <p:cNvSpPr>
            <a:spLocks noGrp="1"/>
          </p:cNvSpPr>
          <p:nvPr>
            <p:ph sz="quarter" idx="14"/>
          </p:nvPr>
        </p:nvSpPr>
        <p:spPr>
          <a:xfrm>
            <a:off x="6275388" y="1849272"/>
            <a:ext cx="5556250" cy="4049700"/>
          </a:xfrm>
        </p:spPr>
        <p: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1400" b="1" i="0" u="none" strike="noStrike" kern="100" cap="none" spc="0" normalizeH="0" baseline="0" noProof="0" dirty="0">
                <a:ln>
                  <a:noFill/>
                </a:ln>
                <a:solidFill>
                  <a:srgbClr val="000000"/>
                </a:solidFill>
                <a:effectLst/>
                <a:uLnTx/>
                <a:uFillTx/>
                <a:latin typeface="DM" panose="00000800000000000000" pitchFamily="50" charset="0"/>
                <a:ea typeface="Aptos" panose="020B0004020202020204" pitchFamily="34" charset="0"/>
                <a:cs typeface="Arial" panose="020B0604020202020204" pitchFamily="34" charset="0"/>
              </a:rPr>
              <a:t>3. Lige muligheder</a:t>
            </a:r>
            <a:endParaRPr kumimoji="0" lang="da-DK"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rPr>
              <a:t>For at sikre gode lønforhandlinger på arbejdspladsen er det nødvendigt, at forhandlingerne foregår ligeværdigt.  Det kan både handle om lige adgang til relevante oplysninger for forhandlingerne, lige muligheder for at komme i betragtning til tillæg, og om balance i forhandlingssituationen. Og det gælder uanset, om det er tillidsrepræsentanten, den enkelte ansatte eller DM, der skal forhandle. </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da-DK" sz="1200" b="0" i="1"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endParaRPr>
          </a:p>
          <a:p>
            <a:pPr algn="just">
              <a:lnSpc>
                <a:spcPct val="107000"/>
              </a:lnSpc>
              <a:spcBef>
                <a:spcPts val="0"/>
              </a:spcBef>
              <a:spcAft>
                <a:spcPts val="800"/>
              </a:spcAft>
              <a:defRPr/>
            </a:pPr>
            <a:r>
              <a:rPr kumimoji="0" lang="da-DK" sz="12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rPr>
              <a:t>Hvad skal der til for at få lige muligheder i forhandlingerne om lokal løndannelse?</a:t>
            </a:r>
          </a:p>
          <a:p>
            <a:pPr algn="just">
              <a:lnSpc>
                <a:spcPct val="107000"/>
              </a:lnSpc>
              <a:spcBef>
                <a:spcPts val="0"/>
              </a:spcBef>
              <a:spcAft>
                <a:spcPts val="800"/>
              </a:spcAft>
              <a:defRPr/>
            </a:pPr>
            <a:r>
              <a:rPr kumimoji="0" lang="da-DK" sz="1200" b="0" i="0" u="none" strike="noStrike" kern="100" cap="none" spc="0" normalizeH="0" baseline="0" noProof="0" dirty="0">
                <a:ln>
                  <a:noFill/>
                </a:ln>
                <a:solidFill>
                  <a:srgbClr val="000000"/>
                </a:solidFill>
                <a:effectLst/>
                <a:uLnTx/>
                <a:uFillTx/>
                <a:latin typeface="DM PowerPt"/>
                <a:ea typeface="Aptos" panose="020B0004020202020204" pitchFamily="34" charset="0"/>
                <a:cs typeface="Arial" panose="020B0604020202020204" pitchFamily="34" charset="0"/>
              </a:rPr>
              <a:t>Hvordan styrkes tillidsrepræsentanternes ligeværdige stilling i de lokale lønforhandlinger?</a:t>
            </a:r>
          </a:p>
          <a:p>
            <a:pPr marL="0" indent="0">
              <a:buNone/>
            </a:pPr>
            <a:endParaRPr lang="da-DK" dirty="0"/>
          </a:p>
        </p:txBody>
      </p:sp>
      <p:sp>
        <p:nvSpPr>
          <p:cNvPr id="5" name="Pladsholder til dato 4">
            <a:extLst>
              <a:ext uri="{FF2B5EF4-FFF2-40B4-BE49-F238E27FC236}">
                <a16:creationId xmlns:a16="http://schemas.microsoft.com/office/drawing/2014/main" id="{17021876-0EBA-A80F-7B09-5900F8109726}"/>
              </a:ext>
            </a:extLst>
          </p:cNvPr>
          <p:cNvSpPr>
            <a:spLocks noGrp="1"/>
          </p:cNvSpPr>
          <p:nvPr>
            <p:ph type="dt" sz="half" idx="10"/>
          </p:nvPr>
        </p:nvSpPr>
        <p:spPr/>
        <p:txBody>
          <a:bodyPr/>
          <a:lstStyle/>
          <a:p>
            <a:fld id="{6862F9A3-A717-469D-92E6-118D5CB7A0D2}" type="datetime2">
              <a:rPr lang="da-DK" smtClean="0"/>
              <a:t>20. december 2024</a:t>
            </a:fld>
            <a:endParaRPr lang="da-DK" dirty="0"/>
          </a:p>
        </p:txBody>
      </p:sp>
      <p:sp>
        <p:nvSpPr>
          <p:cNvPr id="7" name="Pladsholder til slidenummer 6">
            <a:extLst>
              <a:ext uri="{FF2B5EF4-FFF2-40B4-BE49-F238E27FC236}">
                <a16:creationId xmlns:a16="http://schemas.microsoft.com/office/drawing/2014/main" id="{0BD0BDBF-F5B0-28BD-3EE9-DA739A7F8EAD}"/>
              </a:ext>
            </a:extLst>
          </p:cNvPr>
          <p:cNvSpPr>
            <a:spLocks noGrp="1"/>
          </p:cNvSpPr>
          <p:nvPr>
            <p:ph type="sldNum" sz="quarter" idx="12"/>
          </p:nvPr>
        </p:nvSpPr>
        <p:spPr/>
        <p:txBody>
          <a:bodyPr/>
          <a:lstStyle/>
          <a:p>
            <a:fld id="{23AA811B-2EBD-4900-905E-5BE206449611}" type="slidenum">
              <a:rPr lang="da-DK" smtClean="0"/>
              <a:t>4</a:t>
            </a:fld>
            <a:endParaRPr lang="da-DK" dirty="0"/>
          </a:p>
        </p:txBody>
      </p:sp>
      <p:sp>
        <p:nvSpPr>
          <p:cNvPr id="14" name="Ellipse 13">
            <a:extLst>
              <a:ext uri="{FF2B5EF4-FFF2-40B4-BE49-F238E27FC236}">
                <a16:creationId xmlns:a16="http://schemas.microsoft.com/office/drawing/2014/main" id="{D9E066FC-CD0E-E177-6B21-BC2CD87DA76A}"/>
              </a:ext>
            </a:extLst>
          </p:cNvPr>
          <p:cNvSpPr>
            <a:spLocks noChangeAspect="1"/>
          </p:cNvSpPr>
          <p:nvPr/>
        </p:nvSpPr>
        <p:spPr>
          <a:xfrm>
            <a:off x="895325" y="446087"/>
            <a:ext cx="1701117" cy="16560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da-DK" sz="2000" noProof="0" dirty="0">
              <a:ln w="9525">
                <a:solidFill>
                  <a:schemeClr val="tx1"/>
                </a:solidFill>
              </a:ln>
            </a:endParaRPr>
          </a:p>
        </p:txBody>
      </p:sp>
      <p:sp>
        <p:nvSpPr>
          <p:cNvPr id="15" name="Tekstfelt 14">
            <a:extLst>
              <a:ext uri="{FF2B5EF4-FFF2-40B4-BE49-F238E27FC236}">
                <a16:creationId xmlns:a16="http://schemas.microsoft.com/office/drawing/2014/main" id="{476BCD9B-A843-FA8E-5381-DD4208413E4D}"/>
              </a:ext>
            </a:extLst>
          </p:cNvPr>
          <p:cNvSpPr txBox="1"/>
          <p:nvPr/>
        </p:nvSpPr>
        <p:spPr>
          <a:xfrm>
            <a:off x="1122547" y="1012365"/>
            <a:ext cx="1251829" cy="492443"/>
          </a:xfrm>
          <a:prstGeom prst="rect">
            <a:avLst/>
          </a:prstGeom>
          <a:noFill/>
        </p:spPr>
        <p:txBody>
          <a:bodyPr wrap="square" lIns="0" tIns="0" rIns="0" bIns="0" rtlCol="0">
            <a:spAutoFit/>
          </a:bodyPr>
          <a:lstStyle/>
          <a:p>
            <a:r>
              <a:rPr lang="da-DK" sz="3200" dirty="0">
                <a:solidFill>
                  <a:schemeClr val="accent4"/>
                </a:solidFill>
                <a:latin typeface="+mj-lt"/>
              </a:rPr>
              <a:t>Debat</a:t>
            </a:r>
          </a:p>
        </p:txBody>
      </p:sp>
    </p:spTree>
    <p:extLst>
      <p:ext uri="{BB962C8B-B14F-4D97-AF65-F5344CB8AC3E}">
        <p14:creationId xmlns:p14="http://schemas.microsoft.com/office/powerpoint/2010/main" val="176665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3890F-B5D1-5158-EC02-925C2FE14F1D}"/>
            </a:ext>
          </a:extLst>
        </p:cNvPr>
        <p:cNvGrpSpPr/>
        <p:nvPr/>
      </p:nvGrpSpPr>
      <p:grpSpPr>
        <a:xfrm>
          <a:off x="0" y="0"/>
          <a:ext cx="0" cy="0"/>
          <a:chOff x="0" y="0"/>
          <a:chExt cx="0" cy="0"/>
        </a:xfrm>
      </p:grpSpPr>
      <p:sp>
        <p:nvSpPr>
          <p:cNvPr id="8" name="Tekstfelt 7">
            <a:extLst>
              <a:ext uri="{FF2B5EF4-FFF2-40B4-BE49-F238E27FC236}">
                <a16:creationId xmlns:a16="http://schemas.microsoft.com/office/drawing/2014/main" id="{0CD26409-3441-8FA0-39FB-47CFC3139A37}"/>
              </a:ext>
            </a:extLst>
          </p:cNvPr>
          <p:cNvSpPr txBox="1"/>
          <p:nvPr/>
        </p:nvSpPr>
        <p:spPr>
          <a:xfrm>
            <a:off x="6767061" y="528393"/>
            <a:ext cx="4884628" cy="6027869"/>
          </a:xfrm>
          <a:prstGeom prst="rect">
            <a:avLst/>
          </a:prstGeom>
          <a:noFill/>
        </p:spPr>
        <p:txBody>
          <a:bodyPr wrap="square" lIns="0" tIns="0" rIns="0" bIns="0" rtlCol="0">
            <a:spAutoFit/>
          </a:bodyPr>
          <a:lstStyle/>
          <a:p>
            <a:pPr marR="0" lvl="0" algn="just" defTabSz="914400" rtl="0" eaLnBrk="1" fontAlgn="auto" latinLnBrk="0" hangingPunct="1">
              <a:lnSpc>
                <a:spcPct val="107000"/>
              </a:lnSpc>
              <a:spcBef>
                <a:spcPts val="300"/>
              </a:spcBef>
              <a:spcAft>
                <a:spcPts val="800"/>
              </a:spcAft>
              <a:buClrTx/>
              <a:buSzTx/>
              <a:tabLst/>
              <a:defRPr/>
            </a:pPr>
            <a:endParaRPr kumimoji="0" lang="da-DK" sz="1200" b="0" i="0" u="none" strike="noStrike" kern="100" cap="none" spc="0" normalizeH="0" baseline="0" noProof="0" dirty="0">
              <a:ln>
                <a:noFill/>
              </a:ln>
              <a:solidFill>
                <a:schemeClr val="bg1"/>
              </a:solidFill>
              <a:effectLst/>
              <a:uLnTx/>
              <a:uFillTx/>
              <a:latin typeface="DM PowerPt"/>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lang="da-DK" sz="1200" b="1" kern="100" dirty="0">
                <a:solidFill>
                  <a:schemeClr val="bg1"/>
                </a:solidFill>
                <a:latin typeface="DM" panose="00000800000000000000" pitchFamily="50" charset="0"/>
                <a:ea typeface="Aptos" panose="020B0004020202020204" pitchFamily="34" charset="0"/>
                <a:cs typeface="Arial" panose="020B0604020202020204" pitchFamily="34" charset="0"/>
              </a:rPr>
              <a:t>2</a:t>
            </a:r>
            <a:r>
              <a:rPr kumimoji="0" lang="da-DK" sz="1200" b="1" i="0" u="none" strike="noStrike" kern="100" cap="none" spc="0" normalizeH="0" baseline="0" noProof="0" dirty="0">
                <a:ln>
                  <a:noFill/>
                </a:ln>
                <a:solidFill>
                  <a:schemeClr val="bg1"/>
                </a:solidFill>
                <a:effectLst/>
                <a:uLnTx/>
                <a:uFillTx/>
                <a:latin typeface="DM" panose="00000800000000000000" pitchFamily="50" charset="0"/>
                <a:ea typeface="Aptos" panose="020B0004020202020204" pitchFamily="34" charset="0"/>
                <a:cs typeface="Arial" panose="020B0604020202020204" pitchFamily="34" charset="0"/>
              </a:rPr>
              <a:t>. Fleksibilitet, livsfaser og seniorliv</a:t>
            </a:r>
            <a:endParaRPr kumimoji="0" lang="da-DK" sz="12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base" latinLnBrk="0" hangingPunct="1">
              <a:lnSpc>
                <a:spcPct val="107000"/>
              </a:lnSpc>
              <a:spcBef>
                <a:spcPts val="300"/>
              </a:spcBef>
              <a:spcAft>
                <a:spcPts val="800"/>
              </a:spcAft>
              <a:buClrTx/>
              <a:buSzTx/>
              <a:buFont typeface="Arial" panose="020B0604020202020204" pitchFamily="34" charset="0"/>
              <a:buNone/>
              <a:tabLst/>
              <a:defRPr/>
            </a:pPr>
            <a:r>
              <a:rPr kumimoji="0" lang="da-DK" sz="1200" b="0" i="0" u="none" strike="noStrike" kern="0" cap="none" spc="0" normalizeH="0" baseline="0" noProof="0" dirty="0">
                <a:ln>
                  <a:noFill/>
                </a:ln>
                <a:solidFill>
                  <a:schemeClr val="bg1"/>
                </a:solidFill>
                <a:effectLst/>
                <a:uLnTx/>
                <a:uFillTx/>
                <a:latin typeface="Avenir Next LT Pro" panose="020B0504020202020204" pitchFamily="34" charset="0"/>
                <a:ea typeface="MS Gothic" panose="020B0609070205080204" pitchFamily="49" charset="-128"/>
                <a:cs typeface="Calibri" panose="020F0502020204030204" pitchFamily="34" charset="0"/>
              </a:rPr>
              <a:t>Ved OK24 fik vi sat fleksibilitet i arbejdslivet på dagsordenen og fik lagt nogle spor med nye aftaler om opsparingsordninger i tid og penge.  Der er behov for at komme videre af den vej, hvad enten det handler om muligheden for at arbejde mere eller mindre i perioder af arbejdslivet, holde pauser, lave karriereskifte eller om mulighederne for et fleksibelt seniorarbejdsliv.</a:t>
            </a:r>
            <a:endParaRPr kumimoji="0" lang="da-DK" sz="12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Arial" panose="020B0604020202020204" pitchFamily="34" charset="0"/>
            </a:endParaRPr>
          </a:p>
          <a:p>
            <a:pPr marL="171450" lvl="0" indent="-171450">
              <a:lnSpc>
                <a:spcPct val="107000"/>
              </a:lnSpc>
              <a:buFont typeface="Arial" panose="020B0604020202020204" pitchFamily="34" charset="0"/>
              <a:buChar char="•"/>
            </a:pPr>
            <a:r>
              <a:rPr lang="da-DK" sz="1200" kern="100" dirty="0">
                <a:solidFill>
                  <a:schemeClr val="bg1"/>
                </a:solidFill>
                <a:effectLst/>
                <a:latin typeface="+mj-lt"/>
                <a:ea typeface="MS Gothic" panose="020B0609070205080204" pitchFamily="49" charset="-128"/>
                <a:cs typeface="Calibri" panose="020F0502020204030204" pitchFamily="34" charset="0"/>
              </a:rPr>
              <a:t>Hvilke tiltag kan fremme arbejdspladser, der i højere grad passer til forskellige livsfaser?</a:t>
            </a:r>
            <a:endParaRPr lang="da-DK" sz="1200" kern="100" dirty="0">
              <a:solidFill>
                <a:schemeClr val="bg1"/>
              </a:solidFill>
              <a:effectLst/>
              <a:latin typeface="+mj-lt"/>
              <a:ea typeface="Aptos" panose="020B0004020202020204" pitchFamily="34" charset="0"/>
              <a:cs typeface="Arial" panose="020B0604020202020204" pitchFamily="34" charset="0"/>
            </a:endParaRPr>
          </a:p>
          <a:p>
            <a:pPr marL="171450" lvl="0" indent="-171450">
              <a:lnSpc>
                <a:spcPct val="107000"/>
              </a:lnSpc>
              <a:buFont typeface="Arial" panose="020B0604020202020204" pitchFamily="34" charset="0"/>
              <a:buChar char="•"/>
            </a:pPr>
            <a:r>
              <a:rPr lang="da-DK" sz="1200" kern="100" dirty="0">
                <a:solidFill>
                  <a:schemeClr val="bg1"/>
                </a:solidFill>
                <a:effectLst/>
                <a:latin typeface="+mj-lt"/>
                <a:ea typeface="MS Gothic" panose="020B0609070205080204" pitchFamily="49" charset="-128"/>
                <a:cs typeface="Calibri" panose="020F0502020204030204" pitchFamily="34" charset="0"/>
              </a:rPr>
              <a:t>Hvordan skaber vi arbejdspladser, der giver udviklingsmuligheder gennem hele arbejdslivet?</a:t>
            </a:r>
            <a:endParaRPr lang="da-DK" sz="1200" kern="100" dirty="0">
              <a:solidFill>
                <a:schemeClr val="bg1"/>
              </a:solidFill>
              <a:effectLst/>
              <a:latin typeface="+mj-lt"/>
              <a:ea typeface="Aptos" panose="020B00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MS Gothic" panose="020B0609070205080204" pitchFamily="49" charset="-128"/>
                <a:cs typeface="Calibri" panose="020F0502020204030204" pitchFamily="34" charset="0"/>
              </a:rPr>
              <a:t>Hvilke former for fleksibilitet savner I?</a:t>
            </a:r>
          </a:p>
          <a:p>
            <a:pPr marL="342900" lvl="0" indent="-342900">
              <a:lnSpc>
                <a:spcPct val="107000"/>
              </a:lnSpc>
              <a:spcAft>
                <a:spcPts val="800"/>
              </a:spcAft>
              <a:buFont typeface="Symbol" panose="05050102010706020507" pitchFamily="18" charset="2"/>
              <a:buChar char=""/>
            </a:pPr>
            <a:endParaRPr lang="da-DK" sz="1200" kern="100" dirty="0">
              <a:solidFill>
                <a:schemeClr val="bg1"/>
              </a:solidFill>
              <a:effectLst/>
              <a:latin typeface="+mj-lt"/>
              <a:ea typeface="MS Gothic" panose="020B0609070205080204" pitchFamily="49" charset="-128"/>
              <a:cs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da-DK" sz="1200" kern="100" dirty="0">
              <a:solidFill>
                <a:schemeClr val="bg1"/>
              </a:solidFill>
              <a:effectLst/>
              <a:latin typeface="+mj-lt"/>
              <a:ea typeface="MS Gothic" panose="020B0609070205080204" pitchFamily="49" charset="-128"/>
              <a:cs typeface="Calibri" panose="020F0502020204030204" pitchFamily="34" charset="0"/>
            </a:endParaRPr>
          </a:p>
          <a:p>
            <a:pPr algn="ctr" fontAlgn="base">
              <a:lnSpc>
                <a:spcPct val="107000"/>
              </a:lnSpc>
              <a:spcAft>
                <a:spcPts val="800"/>
              </a:spcAft>
            </a:pPr>
            <a:r>
              <a:rPr lang="da-DK" sz="1200" kern="0" dirty="0">
                <a:solidFill>
                  <a:schemeClr val="bg1"/>
                </a:solidFill>
                <a:effectLst/>
                <a:latin typeface="DM" panose="00000800000000000000" pitchFamily="50" charset="0"/>
                <a:ea typeface="MS Gothic" panose="020B0609070205080204" pitchFamily="49" charset="-128"/>
                <a:cs typeface="Calibri" panose="020F0502020204030204" pitchFamily="34" charset="0"/>
              </a:rPr>
              <a:t>3. Forandringer i arbejdslivet</a:t>
            </a:r>
            <a:endParaRPr lang="da-DK"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ctr" fontAlgn="base">
              <a:lnSpc>
                <a:spcPct val="107000"/>
              </a:lnSpc>
              <a:spcAft>
                <a:spcPts val="800"/>
              </a:spcAft>
            </a:pPr>
            <a:r>
              <a:rPr lang="da-DK" sz="1200" kern="100" dirty="0">
                <a:solidFill>
                  <a:schemeClr val="bg1"/>
                </a:solidFill>
                <a:effectLst/>
                <a:latin typeface="Avenir Next LT Pro" panose="020B0504020202020204" pitchFamily="34" charset="0"/>
                <a:ea typeface="MS Gothic" panose="020B0609070205080204" pitchFamily="49" charset="-128"/>
                <a:cs typeface="Calibri" panose="020F0502020204030204" pitchFamily="34" charset="0"/>
              </a:rPr>
              <a:t>Forandringer er en del af arbejdslivet og kommer både af forhold på arbejdspladserne og udefra. </a:t>
            </a:r>
            <a:r>
              <a:rPr lang="da-DK" sz="1200" kern="0" dirty="0">
                <a:solidFill>
                  <a:schemeClr val="bg1"/>
                </a:solidFill>
                <a:effectLst/>
                <a:latin typeface="Avenir Next LT Pro" panose="020B0504020202020204" pitchFamily="34" charset="0"/>
                <a:ea typeface="MS Gothic" panose="020B0609070205080204" pitchFamily="49" charset="-128"/>
                <a:cs typeface="Calibri" panose="020F0502020204030204" pitchFamily="34" charset="0"/>
              </a:rPr>
              <a:t>Et bæredygtigt arbejdsliv handler også om indflydelse og tryghed i forbindelse med forandringer på arbejdspladserne. Det kan være konsekvenser af besparelser og organisationsændringer, men også forandringer som følge af grøn omstilling og øget brug af AI.</a:t>
            </a:r>
            <a:endParaRPr lang="da-DK"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171450" lvl="0" indent="-171450" fontAlgn="base">
              <a:lnSpc>
                <a:spcPct val="107000"/>
              </a:lnSpc>
              <a:buFont typeface="Arial" panose="020B0604020202020204" pitchFamily="34" charset="0"/>
              <a:buChar char="•"/>
            </a:pPr>
            <a:r>
              <a:rPr lang="da-DK" sz="1200" kern="100" dirty="0">
                <a:solidFill>
                  <a:schemeClr val="bg1"/>
                </a:solidFill>
                <a:effectLst/>
                <a:latin typeface="+mj-lt"/>
                <a:ea typeface="MS Gothic" panose="020B0609070205080204" pitchFamily="49" charset="-128"/>
                <a:cs typeface="Calibri" panose="020F0502020204030204" pitchFamily="34" charset="0"/>
              </a:rPr>
              <a:t>Hvordan sikrer vi, at medarbejderne bliver hørt både før, under og efter store forandringer?</a:t>
            </a:r>
            <a:endParaRPr lang="da-DK" sz="1200" kern="100" dirty="0">
              <a:solidFill>
                <a:schemeClr val="bg1"/>
              </a:solidFill>
              <a:effectLst/>
              <a:latin typeface="+mj-lt"/>
              <a:ea typeface="Aptos" panose="020B0004020202020204" pitchFamily="34" charset="0"/>
              <a:cs typeface="Arial" panose="020B0604020202020204" pitchFamily="34" charset="0"/>
            </a:endParaRPr>
          </a:p>
          <a:p>
            <a:pPr marL="171450" lvl="0" indent="-171450" fontAlgn="base">
              <a:lnSpc>
                <a:spcPct val="107000"/>
              </a:lnSpc>
              <a:spcAft>
                <a:spcPts val="800"/>
              </a:spcAft>
              <a:buFont typeface="Arial" panose="020B0604020202020204" pitchFamily="34" charset="0"/>
              <a:buChar char="•"/>
            </a:pPr>
            <a:r>
              <a:rPr lang="da-DK" sz="1200" kern="100" dirty="0">
                <a:solidFill>
                  <a:schemeClr val="bg1"/>
                </a:solidFill>
                <a:effectLst/>
                <a:latin typeface="+mj-lt"/>
                <a:ea typeface="MS Gothic" panose="020B0609070205080204" pitchFamily="49" charset="-128"/>
                <a:cs typeface="Calibri" panose="020F0502020204030204" pitchFamily="34" charset="0"/>
              </a:rPr>
              <a:t>Har I gode eksempler på vellykkede forandringsprocesser som kan danne grundlag for inspiration til nye krav?</a:t>
            </a:r>
            <a:endParaRPr lang="da-DK" sz="1200" kern="100" dirty="0">
              <a:solidFill>
                <a:schemeClr val="bg2"/>
              </a:solidFill>
              <a:effectLst/>
              <a:latin typeface="+mj-lt"/>
              <a:ea typeface="Aptos" panose="020B00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AD2D32FB-796A-8C03-FAC2-68353AE918AE}"/>
              </a:ext>
            </a:extLst>
          </p:cNvPr>
          <p:cNvSpPr>
            <a:spLocks noChangeAspect="1"/>
          </p:cNvSpPr>
          <p:nvPr/>
        </p:nvSpPr>
        <p:spPr>
          <a:xfrm>
            <a:off x="10421349" y="3239601"/>
            <a:ext cx="1701117" cy="16560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da-DK" sz="2000" noProof="0" dirty="0">
              <a:ln w="9525">
                <a:solidFill>
                  <a:schemeClr val="tx1"/>
                </a:solidFill>
              </a:ln>
            </a:endParaRPr>
          </a:p>
        </p:txBody>
      </p:sp>
      <p:sp>
        <p:nvSpPr>
          <p:cNvPr id="5" name="Date Placeholder 4">
            <a:extLst>
              <a:ext uri="{FF2B5EF4-FFF2-40B4-BE49-F238E27FC236}">
                <a16:creationId xmlns:a16="http://schemas.microsoft.com/office/drawing/2014/main" id="{EDC56449-79B5-CB5D-8427-7A47EB3387D8}"/>
              </a:ext>
            </a:extLst>
          </p:cNvPr>
          <p:cNvSpPr>
            <a:spLocks noGrp="1"/>
          </p:cNvSpPr>
          <p:nvPr>
            <p:ph type="dt" sz="half" idx="10"/>
          </p:nvPr>
        </p:nvSpPr>
        <p:spPr/>
        <p:txBody>
          <a:bodyPr/>
          <a:lstStyle/>
          <a:p>
            <a:fld id="{6862F9A3-A717-469D-92E6-118D5CB7A0D2}" type="datetime2">
              <a:rPr lang="da-DK" smtClean="0">
                <a:solidFill>
                  <a:schemeClr val="bg1"/>
                </a:solidFill>
              </a:rPr>
              <a:t>20. december 2024</a:t>
            </a:fld>
            <a:endParaRPr lang="da-DK" dirty="0">
              <a:solidFill>
                <a:schemeClr val="bg1"/>
              </a:solidFill>
            </a:endParaRPr>
          </a:p>
        </p:txBody>
      </p:sp>
      <p:sp>
        <p:nvSpPr>
          <p:cNvPr id="6" name="Footer Placeholder 5">
            <a:extLst>
              <a:ext uri="{FF2B5EF4-FFF2-40B4-BE49-F238E27FC236}">
                <a16:creationId xmlns:a16="http://schemas.microsoft.com/office/drawing/2014/main" id="{CB39FA99-6275-6935-81E4-9E510036CEC3}"/>
              </a:ext>
            </a:extLst>
          </p:cNvPr>
          <p:cNvSpPr>
            <a:spLocks noGrp="1"/>
          </p:cNvSpPr>
          <p:nvPr>
            <p:ph type="ftr" sz="quarter" idx="11"/>
          </p:nvPr>
        </p:nvSpPr>
        <p:spPr/>
        <p:txBody>
          <a:bodyPr/>
          <a:lstStyle/>
          <a:p>
            <a:endParaRPr lang="da-DK" dirty="0">
              <a:solidFill>
                <a:schemeClr val="bg1"/>
              </a:solidFill>
            </a:endParaRPr>
          </a:p>
        </p:txBody>
      </p:sp>
      <p:sp>
        <p:nvSpPr>
          <p:cNvPr id="7" name="Slide Number Placeholder 6">
            <a:extLst>
              <a:ext uri="{FF2B5EF4-FFF2-40B4-BE49-F238E27FC236}">
                <a16:creationId xmlns:a16="http://schemas.microsoft.com/office/drawing/2014/main" id="{50540802-4642-56CF-4458-B6199FAC0F26}"/>
              </a:ext>
            </a:extLst>
          </p:cNvPr>
          <p:cNvSpPr>
            <a:spLocks noGrp="1"/>
          </p:cNvSpPr>
          <p:nvPr>
            <p:ph type="sldNum" sz="quarter" idx="12"/>
          </p:nvPr>
        </p:nvSpPr>
        <p:spPr/>
        <p:txBody>
          <a:bodyPr/>
          <a:lstStyle/>
          <a:p>
            <a:fld id="{23AA811B-2EBD-4900-905E-5BE206449611}" type="slidenum">
              <a:rPr lang="da-DK" smtClean="0"/>
              <a:t>5</a:t>
            </a:fld>
            <a:endParaRPr lang="da-DK" dirty="0"/>
          </a:p>
        </p:txBody>
      </p:sp>
      <p:sp>
        <p:nvSpPr>
          <p:cNvPr id="15" name="Titel 7">
            <a:extLst>
              <a:ext uri="{FF2B5EF4-FFF2-40B4-BE49-F238E27FC236}">
                <a16:creationId xmlns:a16="http://schemas.microsoft.com/office/drawing/2014/main" id="{8C7E4984-8D4A-33A8-B619-B1AE1A24389C}"/>
              </a:ext>
            </a:extLst>
          </p:cNvPr>
          <p:cNvSpPr txBox="1">
            <a:spLocks/>
          </p:cNvSpPr>
          <p:nvPr/>
        </p:nvSpPr>
        <p:spPr>
          <a:xfrm>
            <a:off x="358775" y="802800"/>
            <a:ext cx="11474425" cy="1278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r>
              <a:rPr lang="da-DK" dirty="0">
                <a:solidFill>
                  <a:schemeClr val="bg1"/>
                </a:solidFill>
              </a:rPr>
              <a:t>Trivsel og fleksibilitet</a:t>
            </a:r>
          </a:p>
        </p:txBody>
      </p:sp>
      <p:sp>
        <p:nvSpPr>
          <p:cNvPr id="2" name="Tekstfelt 1">
            <a:extLst>
              <a:ext uri="{FF2B5EF4-FFF2-40B4-BE49-F238E27FC236}">
                <a16:creationId xmlns:a16="http://schemas.microsoft.com/office/drawing/2014/main" id="{DEADDE3F-0033-87E0-C098-C5DEF6968681}"/>
              </a:ext>
            </a:extLst>
          </p:cNvPr>
          <p:cNvSpPr txBox="1"/>
          <p:nvPr/>
        </p:nvSpPr>
        <p:spPr>
          <a:xfrm>
            <a:off x="539430" y="1848535"/>
            <a:ext cx="4312488" cy="1723549"/>
          </a:xfrm>
          <a:prstGeom prst="rect">
            <a:avLst/>
          </a:prstGeom>
          <a:noFill/>
        </p:spPr>
        <p:txBody>
          <a:bodyPr wrap="square" lIns="0" tIns="0" rIns="0" bIns="0" rtlCol="0">
            <a:spAutoFit/>
          </a:bodyPr>
          <a:lstStyle/>
          <a:p>
            <a:r>
              <a:rPr lang="da-DK" sz="1200" dirty="0">
                <a:solidFill>
                  <a:schemeClr val="bg1"/>
                </a:solidFill>
              </a:rPr>
              <a:t>Et bæredygtigt og fleksibelt arbejdsliv handler om trivsel gennem alle arbejdslivets faser, og om at have</a:t>
            </a:r>
          </a:p>
          <a:p>
            <a:r>
              <a:rPr lang="da-DK" sz="1200" dirty="0">
                <a:solidFill>
                  <a:schemeClr val="bg1"/>
                </a:solidFill>
              </a:rPr>
              <a:t>indflydelse på eget arbejdsliv og eget arbejde. </a:t>
            </a:r>
          </a:p>
          <a:p>
            <a:r>
              <a:rPr lang="da-DK" sz="1200" dirty="0">
                <a:solidFill>
                  <a:schemeClr val="bg1"/>
                </a:solidFill>
              </a:rPr>
              <a:t>Fleksibilitet, indflydelse og trivsel er nøgleord, </a:t>
            </a:r>
          </a:p>
          <a:p>
            <a:r>
              <a:rPr lang="da-DK" sz="1200" dirty="0">
                <a:solidFill>
                  <a:schemeClr val="bg1"/>
                </a:solidFill>
              </a:rPr>
              <a:t>når det handler om at forme rammerne</a:t>
            </a:r>
          </a:p>
          <a:p>
            <a:r>
              <a:rPr lang="da-DK" sz="1200" dirty="0">
                <a:solidFill>
                  <a:schemeClr val="bg1"/>
                </a:solidFill>
              </a:rPr>
              <a:t>for et bæredygtigt arbejdsliv. </a:t>
            </a:r>
          </a:p>
          <a:p>
            <a:endParaRPr lang="da-DK" sz="2000" dirty="0"/>
          </a:p>
          <a:p>
            <a:endParaRPr lang="da-DK" sz="2000" dirty="0"/>
          </a:p>
        </p:txBody>
      </p:sp>
      <p:sp>
        <p:nvSpPr>
          <p:cNvPr id="18" name="Tekstfelt 17">
            <a:extLst>
              <a:ext uri="{FF2B5EF4-FFF2-40B4-BE49-F238E27FC236}">
                <a16:creationId xmlns:a16="http://schemas.microsoft.com/office/drawing/2014/main" id="{69B6BFFF-9C02-D58C-FF38-BA1CF079BF18}"/>
              </a:ext>
            </a:extLst>
          </p:cNvPr>
          <p:cNvSpPr txBox="1"/>
          <p:nvPr/>
        </p:nvSpPr>
        <p:spPr>
          <a:xfrm>
            <a:off x="10756337" y="3861942"/>
            <a:ext cx="1097280" cy="430887"/>
          </a:xfrm>
          <a:prstGeom prst="rect">
            <a:avLst/>
          </a:prstGeom>
          <a:noFill/>
        </p:spPr>
        <p:txBody>
          <a:bodyPr wrap="square" lIns="0" tIns="0" rIns="0" bIns="0" rtlCol="0">
            <a:spAutoFit/>
          </a:bodyPr>
          <a:lstStyle/>
          <a:p>
            <a:pPr algn="ctr"/>
            <a:r>
              <a:rPr lang="da-DK" sz="2800" dirty="0">
                <a:solidFill>
                  <a:schemeClr val="accent4"/>
                </a:solidFill>
                <a:latin typeface="+mj-lt"/>
              </a:rPr>
              <a:t>Debat</a:t>
            </a:r>
          </a:p>
        </p:txBody>
      </p:sp>
      <p:sp>
        <p:nvSpPr>
          <p:cNvPr id="9" name="Tekstfelt 8">
            <a:extLst>
              <a:ext uri="{FF2B5EF4-FFF2-40B4-BE49-F238E27FC236}">
                <a16:creationId xmlns:a16="http://schemas.microsoft.com/office/drawing/2014/main" id="{0952F528-F31B-92CD-FC53-D37E2F270788}"/>
              </a:ext>
            </a:extLst>
          </p:cNvPr>
          <p:cNvSpPr txBox="1"/>
          <p:nvPr/>
        </p:nvSpPr>
        <p:spPr>
          <a:xfrm>
            <a:off x="0" y="4273426"/>
            <a:ext cx="6096000" cy="2576283"/>
          </a:xfrm>
          <a:prstGeom prst="rect">
            <a:avLst/>
          </a:prstGeom>
          <a:solidFill>
            <a:schemeClr val="tx2"/>
          </a:solidFill>
        </p:spPr>
        <p:txBody>
          <a:bodyPr wrap="square" lIns="0" tIns="0" rIns="0" bIns="0" rtlCol="0">
            <a:spAutoFit/>
          </a:bodyPr>
          <a:lstStyle/>
          <a:p>
            <a:pPr marL="0" indent="0" algn="ctr" fontAlgn="base">
              <a:lnSpc>
                <a:spcPct val="107000"/>
              </a:lnSpc>
              <a:spcAft>
                <a:spcPts val="800"/>
              </a:spcAft>
              <a:buNone/>
            </a:pPr>
            <a:endParaRPr lang="da-DK" sz="1200" kern="0" dirty="0">
              <a:solidFill>
                <a:schemeClr val="bg2"/>
              </a:solidFill>
              <a:latin typeface="DM" panose="00000800000000000000" pitchFamily="50" charset="0"/>
              <a:ea typeface="MS Gothic" panose="020B0609070205080204" pitchFamily="49" charset="-128"/>
              <a:cs typeface="Calibri" panose="020F0502020204030204" pitchFamily="34" charset="0"/>
            </a:endParaRPr>
          </a:p>
          <a:p>
            <a:pPr marL="0" indent="0" algn="ctr" fontAlgn="base">
              <a:lnSpc>
                <a:spcPct val="107000"/>
              </a:lnSpc>
              <a:spcAft>
                <a:spcPts val="800"/>
              </a:spcAft>
              <a:buNone/>
            </a:pPr>
            <a:r>
              <a:rPr lang="da-DK" sz="1200" kern="0" dirty="0">
                <a:solidFill>
                  <a:schemeClr val="bg2"/>
                </a:solidFill>
                <a:latin typeface="DM" panose="00000800000000000000" pitchFamily="50" charset="0"/>
                <a:ea typeface="MS Gothic" panose="020B0609070205080204" pitchFamily="49" charset="-128"/>
                <a:cs typeface="Calibri" panose="020F0502020204030204" pitchFamily="34" charset="0"/>
              </a:rPr>
              <a:t>1</a:t>
            </a:r>
            <a:r>
              <a:rPr lang="da-DK" sz="1200" kern="0" dirty="0">
                <a:solidFill>
                  <a:schemeClr val="bg2"/>
                </a:solidFill>
                <a:effectLst/>
                <a:latin typeface="DM" panose="00000800000000000000" pitchFamily="50" charset="0"/>
                <a:ea typeface="MS Gothic" panose="020B0609070205080204" pitchFamily="49" charset="-128"/>
                <a:cs typeface="Calibri" panose="020F0502020204030204" pitchFamily="34" charset="0"/>
              </a:rPr>
              <a:t>. Indflydelse</a:t>
            </a:r>
            <a:endParaRPr lang="da-DK" sz="1200" kern="100" dirty="0">
              <a:solidFill>
                <a:schemeClr val="bg2"/>
              </a:solidFill>
              <a:effectLst/>
              <a:latin typeface="Aptos" panose="020B0004020202020204" pitchFamily="34" charset="0"/>
              <a:ea typeface="Aptos" panose="020B0004020202020204" pitchFamily="34" charset="0"/>
              <a:cs typeface="Arial" panose="020B0604020202020204" pitchFamily="34" charset="0"/>
            </a:endParaRPr>
          </a:p>
          <a:p>
            <a:pPr lvl="1" algn="ctr" fontAlgn="base">
              <a:lnSpc>
                <a:spcPct val="107000"/>
              </a:lnSpc>
              <a:spcAft>
                <a:spcPts val="800"/>
              </a:spcAft>
            </a:pPr>
            <a:r>
              <a:rPr lang="da-DK" sz="1200" kern="0" dirty="0">
                <a:solidFill>
                  <a:schemeClr val="bg2"/>
                </a:solidFill>
                <a:effectLst/>
                <a:latin typeface="Avenir Next LT Pro" panose="020B0504020202020204" pitchFamily="34" charset="0"/>
                <a:ea typeface="MS Gothic" panose="020B0609070205080204" pitchFamily="49" charset="-128"/>
                <a:cs typeface="Calibri" panose="020F0502020204030204" pitchFamily="34" charset="0"/>
              </a:rPr>
              <a:t>Arbejdsmiljøforskningen viser, at indflydelse på eget arbejde er det enkeltstående element, der har størst betydning for trivsel. Det kan fx handle om muligheden for at arbejde hjemme eller om fleksible arbejdstider. Men det kan også handle om muligheden for at udfolde sin faglighed. Når tempoet på arbejdspladsen øges, kan fagligheden let komme under pres. </a:t>
            </a:r>
          </a:p>
          <a:p>
            <a:pPr marL="628650" lvl="1" indent="-171450">
              <a:lnSpc>
                <a:spcPct val="107000"/>
              </a:lnSpc>
              <a:buFont typeface="Arial" panose="020B0604020202020204" pitchFamily="34" charset="0"/>
              <a:buChar char="•"/>
            </a:pPr>
            <a:r>
              <a:rPr lang="da-DK" sz="1200" kern="100" dirty="0">
                <a:solidFill>
                  <a:schemeClr val="bg2"/>
                </a:solidFill>
                <a:effectLst/>
                <a:latin typeface="+mj-lt"/>
                <a:ea typeface="MS Gothic" panose="020B0609070205080204" pitchFamily="49" charset="-128"/>
                <a:cs typeface="Calibri" panose="020F0502020204030204" pitchFamily="34" charset="0"/>
              </a:rPr>
              <a:t>Arbejdsindhold: Ønsker I mere indflydelse? Og på hvad? </a:t>
            </a:r>
            <a:endParaRPr lang="da-DK" sz="1200" kern="100" dirty="0">
              <a:solidFill>
                <a:schemeClr val="bg2"/>
              </a:solidFill>
              <a:effectLst/>
              <a:latin typeface="+mj-lt"/>
              <a:ea typeface="Aptos" panose="020B0004020202020204" pitchFamily="34" charset="0"/>
              <a:cs typeface="Arial" panose="020B0604020202020204" pitchFamily="34" charset="0"/>
            </a:endParaRPr>
          </a:p>
          <a:p>
            <a:pPr marL="628650" lvl="1" indent="-171450">
              <a:lnSpc>
                <a:spcPct val="107000"/>
              </a:lnSpc>
              <a:buFont typeface="Arial" panose="020B0604020202020204" pitchFamily="34" charset="0"/>
              <a:buChar char="•"/>
            </a:pPr>
            <a:r>
              <a:rPr lang="da-DK" sz="1200" kern="100" dirty="0">
                <a:solidFill>
                  <a:schemeClr val="bg2"/>
                </a:solidFill>
                <a:effectLst/>
                <a:latin typeface="+mj-lt"/>
                <a:ea typeface="MS Gothic" panose="020B0609070205080204" pitchFamily="49" charset="-128"/>
                <a:cs typeface="Calibri" panose="020F0502020204030204" pitchFamily="34" charset="0"/>
              </a:rPr>
              <a:t>Arbejdets tilrettelæggelse: Ønsker I mere indflydelse? Og på hvad?</a:t>
            </a:r>
            <a:endParaRPr lang="da-DK" sz="1200" kern="100" dirty="0">
              <a:solidFill>
                <a:schemeClr val="bg2"/>
              </a:solidFill>
              <a:effectLst/>
              <a:latin typeface="+mj-lt"/>
              <a:ea typeface="Aptos" panose="020B0004020202020204" pitchFamily="34" charset="0"/>
              <a:cs typeface="Arial" panose="020B0604020202020204" pitchFamily="34" charset="0"/>
            </a:endParaRPr>
          </a:p>
          <a:p>
            <a:pPr marL="628650" lvl="1" indent="-171450">
              <a:lnSpc>
                <a:spcPct val="107000"/>
              </a:lnSpc>
              <a:spcAft>
                <a:spcPts val="800"/>
              </a:spcAft>
              <a:buFont typeface="Arial" panose="020B0604020202020204" pitchFamily="34" charset="0"/>
              <a:buChar char="•"/>
            </a:pPr>
            <a:r>
              <a:rPr lang="da-DK" sz="1200" kern="100" dirty="0">
                <a:solidFill>
                  <a:schemeClr val="bg2"/>
                </a:solidFill>
                <a:effectLst/>
                <a:latin typeface="+mj-lt"/>
                <a:ea typeface="MS Gothic" panose="020B0609070205080204" pitchFamily="49" charset="-128"/>
                <a:cs typeface="Calibri" panose="020F0502020204030204" pitchFamily="34" charset="0"/>
              </a:rPr>
              <a:t>Hvad skal der til for at skabe en mere bæredygtig arbejdsplads? </a:t>
            </a:r>
          </a:p>
          <a:p>
            <a:pPr marL="342900" lvl="0" indent="-342900" algn="l">
              <a:lnSpc>
                <a:spcPct val="107000"/>
              </a:lnSpc>
              <a:spcAft>
                <a:spcPts val="800"/>
              </a:spcAft>
              <a:buFont typeface="Symbol" panose="05050102010706020507" pitchFamily="18" charset="2"/>
              <a:buChar char=""/>
            </a:pPr>
            <a:endParaRPr lang="da-DK" sz="1200" kern="100" dirty="0">
              <a:solidFill>
                <a:schemeClr val="bg2"/>
              </a:solidFill>
              <a:latin typeface="+mj-lt"/>
              <a:ea typeface="MS Gothic" panose="020B0609070205080204" pitchFamily="49" charset="-128"/>
              <a:cs typeface="Calibri" panose="020F0502020204030204" pitchFamily="34" charset="0"/>
            </a:endParaRPr>
          </a:p>
        </p:txBody>
      </p:sp>
      <p:pic>
        <p:nvPicPr>
          <p:cNvPr id="4" name="Billede 3" descr="Et billede, der indeholder indendørs, møbel, vindue, person&#10;&#10;Automatisk genereret beskrivelse">
            <a:extLst>
              <a:ext uri="{FF2B5EF4-FFF2-40B4-BE49-F238E27FC236}">
                <a16:creationId xmlns:a16="http://schemas.microsoft.com/office/drawing/2014/main" id="{4DE43D1C-A4D2-ADC1-B0B4-80EB5A476AC8}"/>
              </a:ext>
            </a:extLst>
          </p:cNvPr>
          <p:cNvPicPr preferRelativeResize="0">
            <a:picLocks/>
          </p:cNvPicPr>
          <p:nvPr/>
        </p:nvPicPr>
        <p:blipFill>
          <a:blip r:embed="rId3">
            <a:extLst>
              <a:ext uri="{28A0092B-C50C-407E-A947-70E740481C1C}">
                <a14:useLocalDpi xmlns:a14="http://schemas.microsoft.com/office/drawing/2010/main" val="0"/>
              </a:ext>
            </a:extLst>
          </a:blip>
          <a:srcRect l="4296" t="13779" r="36880"/>
          <a:stretch/>
        </p:blipFill>
        <p:spPr>
          <a:xfrm>
            <a:off x="3741580" y="2152051"/>
            <a:ext cx="2631232" cy="2576283"/>
          </a:xfrm>
          <a:prstGeom prst="ellipse">
            <a:avLst/>
          </a:prstGeom>
        </p:spPr>
      </p:pic>
    </p:spTree>
    <p:extLst>
      <p:ext uri="{BB962C8B-B14F-4D97-AF65-F5344CB8AC3E}">
        <p14:creationId xmlns:p14="http://schemas.microsoft.com/office/powerpoint/2010/main" val="282235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2070-679A-2162-8984-E77978150D0F}"/>
            </a:ext>
          </a:extLst>
        </p:cNvPr>
        <p:cNvGrpSpPr/>
        <p:nvPr/>
      </p:nvGrpSpPr>
      <p:grpSpPr>
        <a:xfrm>
          <a:off x="0" y="0"/>
          <a:ext cx="0" cy="0"/>
          <a:chOff x="0" y="0"/>
          <a:chExt cx="0" cy="0"/>
        </a:xfrm>
      </p:grpSpPr>
      <p:sp>
        <p:nvSpPr>
          <p:cNvPr id="8" name="Tekstfelt 7">
            <a:extLst>
              <a:ext uri="{FF2B5EF4-FFF2-40B4-BE49-F238E27FC236}">
                <a16:creationId xmlns:a16="http://schemas.microsoft.com/office/drawing/2014/main" id="{8DB5F807-E009-D988-9FF3-83F49D1FF6F7}"/>
              </a:ext>
            </a:extLst>
          </p:cNvPr>
          <p:cNvSpPr txBox="1"/>
          <p:nvPr/>
        </p:nvSpPr>
        <p:spPr>
          <a:xfrm>
            <a:off x="6767061" y="659025"/>
            <a:ext cx="4884628" cy="6210033"/>
          </a:xfrm>
          <a:prstGeom prst="rect">
            <a:avLst/>
          </a:prstGeom>
          <a:noFill/>
        </p:spPr>
        <p:txBody>
          <a:bodyPr wrap="square" lIns="0" tIns="0" rIns="0" bIns="0" rtlCol="0">
            <a:spAutoFit/>
          </a:bodyPr>
          <a:lstStyle/>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200" b="1" i="0" u="none" strike="noStrike" kern="100" cap="none" spc="0" normalizeH="0" baseline="0" noProof="0" dirty="0">
                <a:ln>
                  <a:noFill/>
                </a:ln>
                <a:solidFill>
                  <a:schemeClr val="bg1"/>
                </a:solidFill>
                <a:effectLst/>
                <a:uLnTx/>
                <a:uFillTx/>
                <a:latin typeface="DM" panose="00000800000000000000" pitchFamily="50" charset="0"/>
                <a:ea typeface="Aptos" panose="020B0004020202020204" pitchFamily="34" charset="0"/>
                <a:cs typeface="Arial" panose="020B0604020202020204" pitchFamily="34" charset="0"/>
              </a:rPr>
              <a:t>1. Børn</a:t>
            </a:r>
            <a:endParaRPr kumimoji="0" lang="da-DK" sz="12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base" latinLnBrk="0" hangingPunct="1">
              <a:lnSpc>
                <a:spcPct val="107000"/>
              </a:lnSpc>
              <a:spcBef>
                <a:spcPts val="300"/>
              </a:spcBef>
              <a:spcAft>
                <a:spcPts val="800"/>
              </a:spcAft>
              <a:buClrTx/>
              <a:buSzTx/>
              <a:buFont typeface="Arial" panose="020B0604020202020204" pitchFamily="34" charset="0"/>
              <a:buNone/>
              <a:tabLst/>
              <a:defRPr/>
            </a:pPr>
            <a:r>
              <a:rPr lang="da-DK" sz="1200" dirty="0">
                <a:solidFill>
                  <a:schemeClr val="bg1"/>
                </a:solidFill>
                <a:effectLst/>
                <a:ea typeface="Aptos" panose="020B0004020202020204" pitchFamily="34" charset="0"/>
                <a:cs typeface="Arial" panose="020B0604020202020204" pitchFamily="34" charset="0"/>
              </a:rPr>
              <a:t>Som offentligt ansat har man mulighed for fri med løn til barnets 1. og 2. sygedag. Derudover er der ret til to omsorgsdage om året, indtil barnet fylder 7 år. I praksis dækker det langt fra altid behovet. Øgede muligheder for fravær og fleksible muligheder for at arbejde hjemmefra vil kunne mindske presset på børnefamilierne. Bedsteforældre eller andre pårørende kunne også få bedre muligheder for at give en hånd med, når det brænder på. </a:t>
            </a:r>
            <a:endParaRPr kumimoji="0" lang="da-DK" sz="1200" b="0" i="0" u="none" strike="noStrike" kern="100" cap="none" spc="0" normalizeH="0" baseline="0" noProof="0" dirty="0">
              <a:ln>
                <a:noFill/>
              </a:ln>
              <a:solidFill>
                <a:schemeClr val="bg1"/>
              </a:solidFill>
              <a:effectLst/>
              <a:uLnTx/>
              <a:uFillTx/>
              <a:ea typeface="Aptos" panose="020B0004020202020204" pitchFamily="34" charset="0"/>
              <a:cs typeface="Arial" panose="020B0604020202020204" pitchFamily="34" charset="0"/>
            </a:endParaRPr>
          </a:p>
          <a:p>
            <a:pPr marL="0" indent="0" algn="ctr" fontAlgn="base">
              <a:lnSpc>
                <a:spcPct val="107000"/>
              </a:lnSpc>
              <a:spcAft>
                <a:spcPts val="800"/>
              </a:spcAft>
              <a:buNone/>
            </a:pPr>
            <a:r>
              <a:rPr lang="da-DK" sz="1200" kern="0" dirty="0">
                <a:solidFill>
                  <a:schemeClr val="bg1"/>
                </a:solidFill>
                <a:effectLst/>
                <a:latin typeface="DM" panose="00000800000000000000" pitchFamily="50" charset="0"/>
                <a:ea typeface="MS Gothic" panose="020B0609070205080204" pitchFamily="49" charset="-128"/>
                <a:cs typeface="Calibri" panose="020F0502020204030204" pitchFamily="34" charset="0"/>
              </a:rPr>
              <a:t>2. </a:t>
            </a:r>
            <a:r>
              <a:rPr lang="da-DK" sz="1200" dirty="0">
                <a:solidFill>
                  <a:schemeClr val="bg1"/>
                </a:solidFill>
                <a:effectLst/>
                <a:latin typeface="DM" panose="00000800000000000000" pitchFamily="50" charset="0"/>
                <a:ea typeface="Aptos" panose="020B0004020202020204" pitchFamily="34" charset="0"/>
                <a:cs typeface="Arial" panose="020B0604020202020204" pitchFamily="34" charset="0"/>
              </a:rPr>
              <a:t>Pårørende</a:t>
            </a:r>
            <a:endParaRPr lang="da-DK"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0" indent="0" algn="ctr" fontAlgn="base">
              <a:lnSpc>
                <a:spcPct val="107000"/>
              </a:lnSpc>
              <a:spcAft>
                <a:spcPts val="800"/>
              </a:spcAft>
              <a:buNone/>
            </a:pPr>
            <a:r>
              <a:rPr lang="da-DK" sz="1200" dirty="0">
                <a:solidFill>
                  <a:schemeClr val="bg1"/>
                </a:solidFill>
                <a:effectLst/>
                <a:ea typeface="Aptos" panose="020B0004020202020204" pitchFamily="34" charset="0"/>
                <a:cs typeface="Arial" panose="020B0604020202020204" pitchFamily="34" charset="0"/>
              </a:rPr>
              <a:t>Det er ikke kun børnefamilierne, som oplever at være pressede. Siden 2023 har et EU-direktiv sikret ret til op til 5 ulønnede omsorgsorlovsdage pr. kalenderår til at yde nære familiemedlemmer, bl.a. forældre, væsentlig personlig omsorg eller støtte på grund af en alvorlig helbredsmæssig tilstand. Bedre muligheder for fravær kunne hjælpe med til at mindske det pres, man kan opleve som pårørende.</a:t>
            </a:r>
          </a:p>
          <a:p>
            <a:pPr marL="0" indent="0" algn="ctr" fontAlgn="base">
              <a:lnSpc>
                <a:spcPct val="107000"/>
              </a:lnSpc>
              <a:spcAft>
                <a:spcPts val="800"/>
              </a:spcAft>
              <a:buNone/>
            </a:pPr>
            <a:endParaRPr lang="da-DK" sz="1200" dirty="0">
              <a:solidFill>
                <a:schemeClr val="bg1"/>
              </a:solidFill>
              <a:ea typeface="Aptos" panose="020B0004020202020204" pitchFamily="34" charset="0"/>
              <a:cs typeface="Arial" panose="020B0604020202020204" pitchFamily="34" charset="0"/>
            </a:endParaRPr>
          </a:p>
          <a:p>
            <a:pPr marL="0" indent="0" algn="ctr" fontAlgn="base">
              <a:lnSpc>
                <a:spcPct val="107000"/>
              </a:lnSpc>
              <a:spcAft>
                <a:spcPts val="800"/>
              </a:spcAft>
              <a:buNone/>
            </a:pPr>
            <a:r>
              <a:rPr lang="da-DK" sz="1200" dirty="0">
                <a:solidFill>
                  <a:schemeClr val="bg1"/>
                </a:solidFill>
                <a:effectLst/>
                <a:ea typeface="Aptos" panose="020B0004020202020204" pitchFamily="34" charset="0"/>
                <a:cs typeface="Arial" panose="020B0604020202020204" pitchFamily="34" charset="0"/>
              </a:rPr>
              <a:t> </a:t>
            </a:r>
            <a:r>
              <a:rPr lang="da-DK" sz="1200" kern="0" dirty="0">
                <a:solidFill>
                  <a:schemeClr val="bg1"/>
                </a:solidFill>
                <a:effectLst/>
                <a:ea typeface="MS Gothic" panose="020B0609070205080204" pitchFamily="49" charset="-128"/>
                <a:cs typeface="Calibri" panose="020F0502020204030204" pitchFamily="34" charset="0"/>
              </a:rPr>
              <a:t> </a:t>
            </a:r>
          </a:p>
          <a:p>
            <a:pPr marL="171450" lvl="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Aptos" panose="020B0004020202020204" pitchFamily="34" charset="0"/>
                <a:cs typeface="Arial" panose="020B0604020202020204" pitchFamily="34" charset="0"/>
              </a:rPr>
              <a:t>Hvilke udfordringer oplever du eller I med at få jeres </a:t>
            </a:r>
            <a:r>
              <a:rPr lang="da-DK" sz="1200" kern="100" dirty="0">
                <a:solidFill>
                  <a:schemeClr val="bg1"/>
                </a:solidFill>
                <a:latin typeface="+mj-lt"/>
                <a:ea typeface="Aptos" panose="020B0004020202020204" pitchFamily="34" charset="0"/>
                <a:cs typeface="Arial" panose="020B0604020202020204" pitchFamily="34" charset="0"/>
              </a:rPr>
              <a:t>arbejdsliv</a:t>
            </a:r>
            <a:r>
              <a:rPr lang="da-DK" sz="1200" kern="100" dirty="0">
                <a:solidFill>
                  <a:schemeClr val="bg1"/>
                </a:solidFill>
                <a:effectLst/>
                <a:latin typeface="+mj-lt"/>
                <a:ea typeface="Aptos" panose="020B0004020202020204" pitchFamily="34" charset="0"/>
                <a:cs typeface="Arial" panose="020B0604020202020204" pitchFamily="34" charset="0"/>
              </a:rPr>
              <a:t> og privatliv til at hænge sammen?</a:t>
            </a:r>
          </a:p>
          <a:p>
            <a:pPr marL="171450" lvl="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Aptos" panose="020B0004020202020204" pitchFamily="34" charset="0"/>
                <a:cs typeface="Arial" panose="020B0604020202020204" pitchFamily="34" charset="0"/>
              </a:rPr>
              <a:t>Familier ser ud på mange måder. Oplever du eller I store forskelle på mulighederne for at få arbejdsliv og privatliv til at hænge sammen, alt efter hvilken familieform I er en del af? </a:t>
            </a:r>
          </a:p>
          <a:p>
            <a:pPr marL="171450" lvl="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Aptos" panose="020B0004020202020204" pitchFamily="34" charset="0"/>
                <a:cs typeface="Arial" panose="020B0604020202020204" pitchFamily="34" charset="0"/>
              </a:rPr>
              <a:t>Hvilke forslag har I, der ville gøre det nemmere at få jeres arbejdsliv og privatliv til at hænge sammen?</a:t>
            </a:r>
          </a:p>
          <a:p>
            <a:endParaRPr lang="da-DK" sz="2000" dirty="0"/>
          </a:p>
        </p:txBody>
      </p:sp>
      <p:sp>
        <p:nvSpPr>
          <p:cNvPr id="17" name="Ellipse 16">
            <a:extLst>
              <a:ext uri="{FF2B5EF4-FFF2-40B4-BE49-F238E27FC236}">
                <a16:creationId xmlns:a16="http://schemas.microsoft.com/office/drawing/2014/main" id="{9E897880-6828-32D8-C18C-AB9A424572AB}"/>
              </a:ext>
            </a:extLst>
          </p:cNvPr>
          <p:cNvSpPr>
            <a:spLocks noChangeAspect="1"/>
          </p:cNvSpPr>
          <p:nvPr/>
        </p:nvSpPr>
        <p:spPr>
          <a:xfrm>
            <a:off x="10739145" y="3613305"/>
            <a:ext cx="1553193" cy="15120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da-DK" sz="2000" noProof="0" dirty="0">
              <a:ln w="9525">
                <a:solidFill>
                  <a:schemeClr val="tx1"/>
                </a:solidFill>
              </a:ln>
            </a:endParaRPr>
          </a:p>
        </p:txBody>
      </p:sp>
      <p:sp>
        <p:nvSpPr>
          <p:cNvPr id="5" name="Date Placeholder 4">
            <a:extLst>
              <a:ext uri="{FF2B5EF4-FFF2-40B4-BE49-F238E27FC236}">
                <a16:creationId xmlns:a16="http://schemas.microsoft.com/office/drawing/2014/main" id="{0884286B-176D-F972-A823-7BFAC848C926}"/>
              </a:ext>
            </a:extLst>
          </p:cNvPr>
          <p:cNvSpPr>
            <a:spLocks noGrp="1"/>
          </p:cNvSpPr>
          <p:nvPr>
            <p:ph type="dt" sz="half" idx="10"/>
          </p:nvPr>
        </p:nvSpPr>
        <p:spPr/>
        <p:txBody>
          <a:bodyPr/>
          <a:lstStyle/>
          <a:p>
            <a:fld id="{6862F9A3-A717-469D-92E6-118D5CB7A0D2}" type="datetime2">
              <a:rPr lang="da-DK" smtClean="0">
                <a:solidFill>
                  <a:schemeClr val="bg1"/>
                </a:solidFill>
              </a:rPr>
              <a:t>20. december 2024</a:t>
            </a:fld>
            <a:endParaRPr lang="da-DK" dirty="0">
              <a:solidFill>
                <a:schemeClr val="bg1"/>
              </a:solidFill>
            </a:endParaRPr>
          </a:p>
        </p:txBody>
      </p:sp>
      <p:sp>
        <p:nvSpPr>
          <p:cNvPr id="6" name="Footer Placeholder 5">
            <a:extLst>
              <a:ext uri="{FF2B5EF4-FFF2-40B4-BE49-F238E27FC236}">
                <a16:creationId xmlns:a16="http://schemas.microsoft.com/office/drawing/2014/main" id="{522441D0-8D22-4783-D46A-48C770806249}"/>
              </a:ext>
            </a:extLst>
          </p:cNvPr>
          <p:cNvSpPr>
            <a:spLocks noGrp="1"/>
          </p:cNvSpPr>
          <p:nvPr>
            <p:ph type="ftr" sz="quarter" idx="11"/>
          </p:nvPr>
        </p:nvSpPr>
        <p:spPr/>
        <p:txBody>
          <a:bodyPr/>
          <a:lstStyle/>
          <a:p>
            <a:endParaRPr lang="da-DK" dirty="0">
              <a:solidFill>
                <a:schemeClr val="bg1"/>
              </a:solidFill>
            </a:endParaRPr>
          </a:p>
        </p:txBody>
      </p:sp>
      <p:sp>
        <p:nvSpPr>
          <p:cNvPr id="7" name="Slide Number Placeholder 6">
            <a:extLst>
              <a:ext uri="{FF2B5EF4-FFF2-40B4-BE49-F238E27FC236}">
                <a16:creationId xmlns:a16="http://schemas.microsoft.com/office/drawing/2014/main" id="{F80F1231-E04E-88A4-6381-EE3D0F9A5645}"/>
              </a:ext>
            </a:extLst>
          </p:cNvPr>
          <p:cNvSpPr>
            <a:spLocks noGrp="1"/>
          </p:cNvSpPr>
          <p:nvPr>
            <p:ph type="sldNum" sz="quarter" idx="12"/>
          </p:nvPr>
        </p:nvSpPr>
        <p:spPr/>
        <p:txBody>
          <a:bodyPr/>
          <a:lstStyle/>
          <a:p>
            <a:fld id="{23AA811B-2EBD-4900-905E-5BE206449611}" type="slidenum">
              <a:rPr lang="da-DK" smtClean="0"/>
              <a:t>6</a:t>
            </a:fld>
            <a:endParaRPr lang="da-DK" dirty="0"/>
          </a:p>
        </p:txBody>
      </p:sp>
      <p:sp>
        <p:nvSpPr>
          <p:cNvPr id="15" name="Titel 7">
            <a:extLst>
              <a:ext uri="{FF2B5EF4-FFF2-40B4-BE49-F238E27FC236}">
                <a16:creationId xmlns:a16="http://schemas.microsoft.com/office/drawing/2014/main" id="{9047E60E-4CE0-CC2C-AA31-38A8EF17CB04}"/>
              </a:ext>
            </a:extLst>
          </p:cNvPr>
          <p:cNvSpPr txBox="1">
            <a:spLocks/>
          </p:cNvSpPr>
          <p:nvPr/>
        </p:nvSpPr>
        <p:spPr>
          <a:xfrm>
            <a:off x="358775" y="802800"/>
            <a:ext cx="11474425" cy="1278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r>
              <a:rPr kumimoji="0" lang="da-DK" sz="3600" b="0" i="0" u="none" strike="noStrike" kern="1200" cap="none" spc="0" normalizeH="0" baseline="0" noProof="0" dirty="0">
                <a:ln>
                  <a:noFill/>
                </a:ln>
                <a:solidFill>
                  <a:srgbClr val="000000"/>
                </a:solidFill>
                <a:effectLst/>
                <a:uLnTx/>
                <a:uFillTx/>
                <a:latin typeface="DM PowerPt"/>
                <a:ea typeface="+mj-ea"/>
                <a:cs typeface="+mj-cs"/>
              </a:rPr>
              <a:t>Privatliv og arbejdsliv</a:t>
            </a:r>
            <a:endParaRPr lang="da-DK" dirty="0">
              <a:solidFill>
                <a:schemeClr val="bg1"/>
              </a:solidFill>
            </a:endParaRPr>
          </a:p>
        </p:txBody>
      </p:sp>
      <p:sp>
        <p:nvSpPr>
          <p:cNvPr id="2" name="Tekstfelt 1">
            <a:extLst>
              <a:ext uri="{FF2B5EF4-FFF2-40B4-BE49-F238E27FC236}">
                <a16:creationId xmlns:a16="http://schemas.microsoft.com/office/drawing/2014/main" id="{A0512BA1-EF05-1101-03EA-7755CF47823C}"/>
              </a:ext>
            </a:extLst>
          </p:cNvPr>
          <p:cNvSpPr txBox="1"/>
          <p:nvPr/>
        </p:nvSpPr>
        <p:spPr>
          <a:xfrm>
            <a:off x="539430" y="1848535"/>
            <a:ext cx="4884628" cy="1706236"/>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100" b="0" i="0"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rPr>
              <a:t>Man</a:t>
            </a:r>
            <a:r>
              <a:rPr kumimoji="0" lang="da-DK" sz="1200" b="0" i="0" u="none" strike="noStrike" kern="100" cap="none" spc="0" normalizeH="0" baseline="0" noProof="0" dirty="0">
                <a:ln>
                  <a:noFill/>
                </a:ln>
                <a:solidFill>
                  <a:srgbClr val="000000"/>
                </a:solidFill>
                <a:effectLst/>
                <a:uLnTx/>
                <a:uFillTx/>
                <a:latin typeface="Avenir Next LT Pro" panose="020B0504020202020204" pitchFamily="34" charset="0"/>
                <a:ea typeface="Aptos" panose="020B0004020202020204" pitchFamily="34" charset="0"/>
                <a:cs typeface="Arial" panose="020B0604020202020204" pitchFamily="34" charset="0"/>
              </a:rPr>
              <a:t>ge familier er pressede og oplever, at det kan være svært at få hverdagen til at hænge sammen med arbejdsliv og privatliv. Rettigheder og muligheder for barsel, pasning af syge børn, orlovsmuligheder og fleksibilitet er med de nuværende aftaler ikke altid tilstrækkelige til at skabe balance mellem privatliv og arbejdsliv.</a:t>
            </a:r>
            <a:endParaRPr kumimoji="0" lang="da-DK"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rial" panose="020B0604020202020204" pitchFamily="34" charset="0"/>
            </a:endParaRPr>
          </a:p>
          <a:p>
            <a:endParaRPr lang="da-DK" sz="2000" dirty="0"/>
          </a:p>
          <a:p>
            <a:endParaRPr lang="da-DK" sz="2000" dirty="0"/>
          </a:p>
        </p:txBody>
      </p:sp>
      <p:sp>
        <p:nvSpPr>
          <p:cNvPr id="18" name="Tekstfelt 17">
            <a:extLst>
              <a:ext uri="{FF2B5EF4-FFF2-40B4-BE49-F238E27FC236}">
                <a16:creationId xmlns:a16="http://schemas.microsoft.com/office/drawing/2014/main" id="{C57E9A30-0FD1-E22D-735C-50F0A5B797D7}"/>
              </a:ext>
            </a:extLst>
          </p:cNvPr>
          <p:cNvSpPr txBox="1"/>
          <p:nvPr/>
        </p:nvSpPr>
        <p:spPr>
          <a:xfrm>
            <a:off x="10984726" y="4122627"/>
            <a:ext cx="1097280" cy="430887"/>
          </a:xfrm>
          <a:prstGeom prst="rect">
            <a:avLst/>
          </a:prstGeom>
          <a:noFill/>
        </p:spPr>
        <p:txBody>
          <a:bodyPr wrap="square" lIns="0" tIns="0" rIns="0" bIns="0" rtlCol="0">
            <a:spAutoFit/>
          </a:bodyPr>
          <a:lstStyle/>
          <a:p>
            <a:pPr algn="ctr"/>
            <a:r>
              <a:rPr lang="da-DK" sz="2800" dirty="0">
                <a:solidFill>
                  <a:schemeClr val="accent4"/>
                </a:solidFill>
                <a:latin typeface="+mj-lt"/>
              </a:rPr>
              <a:t>Debat</a:t>
            </a:r>
          </a:p>
        </p:txBody>
      </p:sp>
      <p:sp>
        <p:nvSpPr>
          <p:cNvPr id="3" name="Rektangel 2">
            <a:extLst>
              <a:ext uri="{FF2B5EF4-FFF2-40B4-BE49-F238E27FC236}">
                <a16:creationId xmlns:a16="http://schemas.microsoft.com/office/drawing/2014/main" id="{846429C9-DC3A-56A8-DFC6-7C0AB6CD1403}"/>
              </a:ext>
            </a:extLst>
          </p:cNvPr>
          <p:cNvSpPr>
            <a:spLocks/>
          </p:cNvSpPr>
          <p:nvPr/>
        </p:nvSpPr>
        <p:spPr>
          <a:xfrm>
            <a:off x="931484" y="3289540"/>
            <a:ext cx="3780000" cy="2633932"/>
          </a:xfrm>
          <a:prstGeom prst="rect">
            <a:avLst/>
          </a:prstGeom>
          <a:ln/>
        </p:spPr>
        <p:style>
          <a:lnRef idx="3">
            <a:schemeClr val="lt1"/>
          </a:lnRef>
          <a:fillRef idx="1">
            <a:schemeClr val="accent3"/>
          </a:fillRef>
          <a:effectRef idx="1">
            <a:schemeClr val="accent3"/>
          </a:effectRef>
          <a:fontRef idx="minor">
            <a:schemeClr val="lt1"/>
          </a:fontRef>
        </p:style>
        <p:txBody>
          <a:bodyPr lIns="72000" tIns="36000" rIns="72000" bIns="36000" rtlCol="0" anchor="ctr"/>
          <a:lstStyle/>
          <a:p>
            <a:pPr algn="ctr">
              <a:lnSpc>
                <a:spcPct val="107000"/>
              </a:lnSpc>
              <a:spcAft>
                <a:spcPts val="800"/>
              </a:spcAft>
            </a:pPr>
            <a:r>
              <a:rPr lang="da-DK" sz="1800" kern="100" dirty="0">
                <a:effectLst/>
                <a:latin typeface="+mj-lt"/>
                <a:ea typeface="Aptos" panose="020B0004020202020204" pitchFamily="34" charset="0"/>
                <a:cs typeface="Arial" panose="020B0604020202020204" pitchFamily="34" charset="0"/>
              </a:rPr>
              <a:t>28 procent af alle adspurgte forældre har inden for det seneste år afleveret et barn i institution på trods af </a:t>
            </a:r>
            <a:r>
              <a:rPr lang="da-DK" sz="1800" kern="100">
                <a:effectLst/>
                <a:latin typeface="+mj-lt"/>
                <a:ea typeface="Aptos" panose="020B0004020202020204" pitchFamily="34" charset="0"/>
                <a:cs typeface="Arial" panose="020B0604020202020204" pitchFamily="34" charset="0"/>
              </a:rPr>
              <a:t>sygdom.</a:t>
            </a:r>
            <a:endParaRPr lang="da-DK" sz="1800" kern="100" dirty="0">
              <a:effectLst/>
              <a:latin typeface="+mj-lt"/>
              <a:ea typeface="Aptos" panose="020B0004020202020204" pitchFamily="34" charset="0"/>
              <a:cs typeface="Arial" panose="020B0604020202020204" pitchFamily="34" charset="0"/>
            </a:endParaRPr>
          </a:p>
          <a:p>
            <a:pPr>
              <a:lnSpc>
                <a:spcPct val="107000"/>
              </a:lnSpc>
              <a:spcAft>
                <a:spcPts val="800"/>
              </a:spcAft>
            </a:pPr>
            <a:r>
              <a:rPr lang="da-DK" sz="1100" i="1" kern="100" dirty="0">
                <a:effectLst/>
                <a:latin typeface="Avenir Next LT Pro" panose="020B0504020202020204" pitchFamily="34" charset="0"/>
                <a:ea typeface="Aptos" panose="020B0004020202020204" pitchFamily="34" charset="0"/>
                <a:cs typeface="Arial" panose="020B0604020202020204" pitchFamily="34" charset="0"/>
              </a:rPr>
              <a:t>Kilde: Undersøgelse foretaget af Norstat for Akademikerbladet, forår 2024. </a:t>
            </a:r>
            <a:endParaRPr lang="da-DK"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4465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238DC-E5AA-1DA9-3ECA-B62B652245BA}"/>
            </a:ext>
          </a:extLst>
        </p:cNvPr>
        <p:cNvGrpSpPr/>
        <p:nvPr/>
      </p:nvGrpSpPr>
      <p:grpSpPr>
        <a:xfrm>
          <a:off x="0" y="0"/>
          <a:ext cx="0" cy="0"/>
          <a:chOff x="0" y="0"/>
          <a:chExt cx="0" cy="0"/>
        </a:xfrm>
      </p:grpSpPr>
      <p:sp>
        <p:nvSpPr>
          <p:cNvPr id="8" name="Tekstfelt 7">
            <a:extLst>
              <a:ext uri="{FF2B5EF4-FFF2-40B4-BE49-F238E27FC236}">
                <a16:creationId xmlns:a16="http://schemas.microsoft.com/office/drawing/2014/main" id="{BE0CC758-D870-B544-B878-CA38F598C3FD}"/>
              </a:ext>
            </a:extLst>
          </p:cNvPr>
          <p:cNvSpPr txBox="1"/>
          <p:nvPr/>
        </p:nvSpPr>
        <p:spPr>
          <a:xfrm>
            <a:off x="6767061" y="1160252"/>
            <a:ext cx="4884628" cy="5390963"/>
          </a:xfrm>
          <a:prstGeom prst="rect">
            <a:avLst/>
          </a:prstGeom>
          <a:noFill/>
        </p:spPr>
        <p:txBody>
          <a:bodyPr wrap="square" lIns="0" tIns="0" rIns="0" bIns="0" rtlCol="0">
            <a:spAutoFit/>
          </a:bodyPr>
          <a:lstStyle/>
          <a:p>
            <a:pPr marL="0" marR="0" lvl="0" indent="0" algn="ctr" defTabSz="914400" rtl="0" eaLnBrk="1" fontAlgn="auto" latinLnBrk="0" hangingPunct="1">
              <a:lnSpc>
                <a:spcPct val="107000"/>
              </a:lnSpc>
              <a:spcBef>
                <a:spcPts val="300"/>
              </a:spcBef>
              <a:spcAft>
                <a:spcPts val="800"/>
              </a:spcAft>
              <a:buClrTx/>
              <a:buSzTx/>
              <a:buFont typeface="Arial" panose="020B0604020202020204" pitchFamily="34" charset="0"/>
              <a:buNone/>
              <a:tabLst/>
              <a:defRPr/>
            </a:pPr>
            <a:r>
              <a:rPr kumimoji="0" lang="da-DK" sz="1400" b="1" i="0" u="none" strike="noStrike" kern="100" cap="none" spc="0" normalizeH="0" baseline="0" noProof="0" dirty="0">
                <a:ln>
                  <a:noFill/>
                </a:ln>
                <a:solidFill>
                  <a:schemeClr val="bg1"/>
                </a:solidFill>
                <a:effectLst/>
                <a:uLnTx/>
                <a:uFillTx/>
                <a:latin typeface="DM" panose="00000800000000000000" pitchFamily="50" charset="0"/>
                <a:ea typeface="Aptos" panose="020B0004020202020204" pitchFamily="34" charset="0"/>
                <a:cs typeface="Arial" panose="020B0604020202020204" pitchFamily="34" charset="0"/>
              </a:rPr>
              <a:t>1. Kompetencefonde, AI og grøn omstilling</a:t>
            </a:r>
            <a:endParaRPr kumimoji="0" lang="da-DK" sz="14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ctr" defTabSz="914400" rtl="0" eaLnBrk="1" fontAlgn="base" latinLnBrk="0" hangingPunct="1">
              <a:lnSpc>
                <a:spcPct val="107000"/>
              </a:lnSpc>
              <a:spcBef>
                <a:spcPts val="300"/>
              </a:spcBef>
              <a:spcAft>
                <a:spcPts val="800"/>
              </a:spcAft>
              <a:buClrTx/>
              <a:buSzTx/>
              <a:buFont typeface="Arial" panose="020B0604020202020204" pitchFamily="34" charset="0"/>
              <a:buNone/>
              <a:tabLst/>
              <a:defRPr/>
            </a:pPr>
            <a:r>
              <a:rPr kumimoji="0" lang="da-DK" sz="1200" b="0" i="0" u="none" strike="noStrike" kern="0" cap="none" spc="0" normalizeH="0" baseline="0" noProof="0" dirty="0">
                <a:ln>
                  <a:noFill/>
                </a:ln>
                <a:solidFill>
                  <a:schemeClr val="bg1"/>
                </a:solidFill>
                <a:effectLst/>
                <a:uLnTx/>
                <a:uFillTx/>
                <a:latin typeface="Avenir Next LT Pro" panose="020B0504020202020204" pitchFamily="34" charset="0"/>
                <a:ea typeface="MS Gothic" panose="020B0609070205080204" pitchFamily="49" charset="-128"/>
                <a:cs typeface="Calibri" panose="020F0502020204030204" pitchFamily="34" charset="0"/>
              </a:rPr>
              <a:t>Samfundsudviklingen og den teknologiske udvikling skaber hele tiden nye muligheder, forandringer og udfordringer, som fx kan handle om AI eller grøn omstilling. Samtidig er der udsigt til en stigende pensionsalder, og et længere arbejdsliv end i dag. Arbejdsgiverne har et ansvar og en oplagt interesse i at vedligeholde og udvikle kompetencerne hos medarbejderne. Det har afgørende betydning for løsning af opgaverne og for, at det er attraktivt at arbejde i det offentlige. </a:t>
            </a:r>
          </a:p>
          <a:p>
            <a:pPr marL="0" marR="0" lvl="0" indent="0" algn="ctr" defTabSz="914400" rtl="0" eaLnBrk="1" fontAlgn="base" latinLnBrk="0" hangingPunct="1">
              <a:lnSpc>
                <a:spcPct val="107000"/>
              </a:lnSpc>
              <a:spcBef>
                <a:spcPts val="300"/>
              </a:spcBef>
              <a:spcAft>
                <a:spcPts val="800"/>
              </a:spcAft>
              <a:buClrTx/>
              <a:buSzTx/>
              <a:buFont typeface="Arial" panose="020B0604020202020204" pitchFamily="34" charset="0"/>
              <a:buNone/>
              <a:tabLst/>
              <a:defRPr/>
            </a:pPr>
            <a:r>
              <a:rPr kumimoji="0" lang="da-DK" sz="1200" b="0" i="0" u="none" strike="noStrike" kern="0" cap="none" spc="0" normalizeH="0" baseline="0" noProof="0" dirty="0">
                <a:ln>
                  <a:noFill/>
                </a:ln>
                <a:solidFill>
                  <a:schemeClr val="bg1"/>
                </a:solidFill>
                <a:effectLst/>
                <a:uLnTx/>
                <a:uFillTx/>
                <a:latin typeface="Avenir Next LT Pro" panose="020B0504020202020204" pitchFamily="34" charset="0"/>
                <a:ea typeface="MS Gothic" panose="020B0609070205080204" pitchFamily="49" charset="-128"/>
                <a:cs typeface="Calibri" panose="020F0502020204030204" pitchFamily="34" charset="0"/>
              </a:rPr>
              <a:t>I staten, kommunerne og regionerne er der i overenskomsterne aftalt kompetencefonde for medarbejdere, som er finansieret af overenskomstmidler. Der er stor efterspørgsel efter midlerne i kompetencefondene, og fondene tømmes hurtigt.  Det er ikke intentionen med kompetencefondene, at de skal erstatte ansvaret for kompetenceudviklingen på arbejdspladsen eller bruges til at omstille offentlige arbejdspladser. </a:t>
            </a:r>
          </a:p>
          <a:p>
            <a:pPr marL="0" marR="0" lvl="0" indent="0" algn="l" defTabSz="914400" rtl="0" eaLnBrk="1" fontAlgn="auto" latinLnBrk="0" hangingPunct="1">
              <a:lnSpc>
                <a:spcPct val="83000"/>
              </a:lnSpc>
              <a:spcBef>
                <a:spcPts val="300"/>
              </a:spcBef>
              <a:spcAft>
                <a:spcPts val="0"/>
              </a:spcAft>
              <a:buClrTx/>
              <a:buSzTx/>
              <a:buFont typeface="Arial" panose="020B0604020202020204" pitchFamily="34" charset="0"/>
              <a:buNone/>
              <a:tabLst/>
              <a:defRPr/>
            </a:pPr>
            <a:endParaRPr kumimoji="0" lang="da-DK" sz="1200" b="0" i="0" u="none" strike="noStrike" kern="1200" cap="none" spc="0" normalizeH="0" baseline="0" noProof="0" dirty="0">
              <a:ln>
                <a:noFill/>
              </a:ln>
              <a:solidFill>
                <a:schemeClr val="bg1"/>
              </a:solidFill>
              <a:effectLst/>
              <a:uLnTx/>
              <a:uFillTx/>
              <a:latin typeface="DM PowerPt"/>
              <a:ea typeface="+mj-ea"/>
              <a:cs typeface="+mj-cs"/>
            </a:endParaRPr>
          </a:p>
          <a:p>
            <a:pPr marL="171450" marR="0" lvl="0" indent="-171450" algn="l" defTabSz="914400" rtl="0" eaLnBrk="1" fontAlgn="auto" latinLnBrk="0" hangingPunct="1">
              <a:lnSpc>
                <a:spcPct val="107000"/>
              </a:lnSpc>
              <a:spcBef>
                <a:spcPts val="300"/>
              </a:spcBef>
              <a:spcAft>
                <a:spcPts val="0"/>
              </a:spcAft>
              <a:buClrTx/>
              <a:buSzTx/>
              <a:buFont typeface="Arial" panose="020B0604020202020204" pitchFamily="34" charset="0"/>
              <a:buChar char="•"/>
              <a:tabLst/>
              <a:defRPr/>
            </a:pPr>
            <a:r>
              <a:rPr kumimoji="0" lang="da-DK" sz="1200" b="0" i="0" u="none" strike="noStrike" kern="100" cap="none" spc="0" normalizeH="0" baseline="0" noProof="0" dirty="0">
                <a:ln>
                  <a:noFill/>
                </a:ln>
                <a:solidFill>
                  <a:schemeClr val="bg1"/>
                </a:solidFill>
                <a:effectLst/>
                <a:uLnTx/>
                <a:uFillTx/>
                <a:latin typeface="DM PowerPt"/>
                <a:ea typeface="Aptos" panose="020B0004020202020204" pitchFamily="34" charset="0"/>
                <a:cs typeface="Arial" panose="020B0604020202020204" pitchFamily="34" charset="0"/>
              </a:rPr>
              <a:t>Hvad er vigtigst for dig eller jer i forbindelse med kompetenceudvikling?</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kumimoji="0" lang="da-DK" sz="1200" b="0" i="0" u="none" strike="noStrike" kern="100" cap="none" spc="0" normalizeH="0" baseline="0" noProof="0" dirty="0">
                <a:ln>
                  <a:noFill/>
                </a:ln>
                <a:solidFill>
                  <a:schemeClr val="bg1"/>
                </a:solidFill>
                <a:effectLst/>
                <a:uLnTx/>
                <a:uFillTx/>
                <a:latin typeface="DM PowerPt"/>
                <a:ea typeface="Aptos" panose="020B0004020202020204" pitchFamily="34" charset="0"/>
                <a:cs typeface="Arial" panose="020B0604020202020204" pitchFamily="34" charset="0"/>
              </a:rPr>
              <a:t>Hvordan oplever I kompetencefondene?</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kumimoji="0" lang="da-DK" sz="1200" b="0" i="0" u="none" strike="noStrike" kern="100" cap="none" spc="0" normalizeH="0" baseline="0" noProof="0" dirty="0">
                <a:ln>
                  <a:noFill/>
                </a:ln>
                <a:solidFill>
                  <a:schemeClr val="bg1"/>
                </a:solidFill>
                <a:effectLst/>
                <a:uLnTx/>
                <a:uFillTx/>
                <a:latin typeface="DM PowerPt"/>
                <a:ea typeface="Aptos" panose="020B0004020202020204" pitchFamily="34" charset="0"/>
                <a:cs typeface="Arial" panose="020B0604020202020204" pitchFamily="34" charset="0"/>
              </a:rPr>
              <a:t>Er det relevant at bruge overenskomstmidler til kompetenceudvikling?</a:t>
            </a:r>
          </a:p>
          <a:p>
            <a:endParaRPr lang="da-DK" sz="2000" dirty="0"/>
          </a:p>
        </p:txBody>
      </p:sp>
      <p:sp>
        <p:nvSpPr>
          <p:cNvPr id="5" name="Date Placeholder 4">
            <a:extLst>
              <a:ext uri="{FF2B5EF4-FFF2-40B4-BE49-F238E27FC236}">
                <a16:creationId xmlns:a16="http://schemas.microsoft.com/office/drawing/2014/main" id="{69553DC0-8779-25F7-51FB-8D1FA5E28632}"/>
              </a:ext>
            </a:extLst>
          </p:cNvPr>
          <p:cNvSpPr>
            <a:spLocks noGrp="1"/>
          </p:cNvSpPr>
          <p:nvPr>
            <p:ph type="dt" sz="half" idx="10"/>
          </p:nvPr>
        </p:nvSpPr>
        <p:spPr/>
        <p:txBody>
          <a:bodyPr/>
          <a:lstStyle/>
          <a:p>
            <a:fld id="{6862F9A3-A717-469D-92E6-118D5CB7A0D2}" type="datetime2">
              <a:rPr lang="da-DK" smtClean="0">
                <a:solidFill>
                  <a:schemeClr val="bg1"/>
                </a:solidFill>
              </a:rPr>
              <a:t>20. december 2024</a:t>
            </a:fld>
            <a:endParaRPr lang="da-DK" dirty="0">
              <a:solidFill>
                <a:schemeClr val="bg1"/>
              </a:solidFill>
            </a:endParaRPr>
          </a:p>
        </p:txBody>
      </p:sp>
      <p:sp>
        <p:nvSpPr>
          <p:cNvPr id="7" name="Slide Number Placeholder 6">
            <a:extLst>
              <a:ext uri="{FF2B5EF4-FFF2-40B4-BE49-F238E27FC236}">
                <a16:creationId xmlns:a16="http://schemas.microsoft.com/office/drawing/2014/main" id="{CADCF48E-3A59-9D64-DD39-CAACE05CC303}"/>
              </a:ext>
            </a:extLst>
          </p:cNvPr>
          <p:cNvSpPr>
            <a:spLocks noGrp="1"/>
          </p:cNvSpPr>
          <p:nvPr>
            <p:ph type="sldNum" sz="quarter" idx="12"/>
          </p:nvPr>
        </p:nvSpPr>
        <p:spPr/>
        <p:txBody>
          <a:bodyPr/>
          <a:lstStyle/>
          <a:p>
            <a:fld id="{23AA811B-2EBD-4900-905E-5BE206449611}" type="slidenum">
              <a:rPr lang="da-DK" smtClean="0"/>
              <a:t>7</a:t>
            </a:fld>
            <a:endParaRPr lang="da-DK" dirty="0"/>
          </a:p>
        </p:txBody>
      </p:sp>
      <p:sp>
        <p:nvSpPr>
          <p:cNvPr id="15" name="Titel 7">
            <a:extLst>
              <a:ext uri="{FF2B5EF4-FFF2-40B4-BE49-F238E27FC236}">
                <a16:creationId xmlns:a16="http://schemas.microsoft.com/office/drawing/2014/main" id="{95D77A63-4CB0-B3C4-9EFF-EA88A38BE0C2}"/>
              </a:ext>
            </a:extLst>
          </p:cNvPr>
          <p:cNvSpPr txBox="1">
            <a:spLocks/>
          </p:cNvSpPr>
          <p:nvPr/>
        </p:nvSpPr>
        <p:spPr>
          <a:xfrm>
            <a:off x="358775" y="802800"/>
            <a:ext cx="11474425" cy="1278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r>
              <a:rPr kumimoji="0" lang="da-DK" sz="3600" b="0" i="0" u="none" strike="noStrike" kern="1200" cap="none" spc="0" normalizeH="0" baseline="0" noProof="0" dirty="0">
                <a:ln>
                  <a:noFill/>
                </a:ln>
                <a:solidFill>
                  <a:srgbClr val="000000"/>
                </a:solidFill>
                <a:effectLst/>
                <a:uLnTx/>
                <a:uFillTx/>
                <a:latin typeface="DM PowerPt"/>
                <a:ea typeface="+mj-ea"/>
                <a:cs typeface="+mj-cs"/>
              </a:rPr>
              <a:t>Kompetenceudvikling</a:t>
            </a:r>
            <a:endParaRPr lang="da-DK" dirty="0">
              <a:solidFill>
                <a:schemeClr val="bg1"/>
              </a:solidFill>
            </a:endParaRPr>
          </a:p>
        </p:txBody>
      </p:sp>
      <p:sp>
        <p:nvSpPr>
          <p:cNvPr id="2" name="Tekstfelt 1">
            <a:extLst>
              <a:ext uri="{FF2B5EF4-FFF2-40B4-BE49-F238E27FC236}">
                <a16:creationId xmlns:a16="http://schemas.microsoft.com/office/drawing/2014/main" id="{2D28A099-7EA8-7BE6-4574-B68C103C30EA}"/>
              </a:ext>
            </a:extLst>
          </p:cNvPr>
          <p:cNvSpPr txBox="1"/>
          <p:nvPr/>
        </p:nvSpPr>
        <p:spPr>
          <a:xfrm>
            <a:off x="539430" y="1848535"/>
            <a:ext cx="4884628" cy="1596078"/>
          </a:xfrm>
          <a:prstGeom prst="rect">
            <a:avLst/>
          </a:prstGeom>
          <a:noFill/>
        </p:spPr>
        <p:txBody>
          <a:bodyPr wrap="square" lIns="0" tIns="0" rIns="0" bIns="0" rtlCol="0">
            <a:spAutoFit/>
          </a:bodyPr>
          <a:lstStyle/>
          <a:p>
            <a:pPr marL="0" indent="0" algn="just">
              <a:lnSpc>
                <a:spcPct val="107000"/>
              </a:lnSpc>
              <a:spcAft>
                <a:spcPts val="800"/>
              </a:spcAft>
              <a:buNone/>
            </a:pPr>
            <a:r>
              <a:rPr lang="da-DK" sz="1200" kern="0" dirty="0">
                <a:solidFill>
                  <a:schemeClr val="bg1"/>
                </a:solidFill>
                <a:effectLst/>
                <a:latin typeface="Avenir Next LT Pro" panose="020B0504020202020204" pitchFamily="34" charset="0"/>
                <a:ea typeface="Aptos" panose="020B0004020202020204" pitchFamily="34" charset="0"/>
                <a:cs typeface="Verdana" panose="020B0604030504040204" pitchFamily="34" charset="0"/>
              </a:rPr>
              <a:t>Mobiliteten på det danske arbejdsmarked er stor. En million ansatte ud af en arbejdsstyrke på tre millioner skifter i runde tal job hvert år. Nogle fordi de har lyst. Andre fordi de er tvunget til det. Udvikling og vedligeholdelse af den enkeltes faglige kompetencer er en de måder, vi kan sikre tryghed og muligheder i et langt og varieret arbejdsliv med stor mobilitet. </a:t>
            </a:r>
            <a:endParaRPr lang="da-DK" sz="1200" dirty="0">
              <a:solidFill>
                <a:schemeClr val="bg1"/>
              </a:solidFill>
            </a:endParaRPr>
          </a:p>
          <a:p>
            <a:endParaRPr lang="da-DK" sz="2000" dirty="0"/>
          </a:p>
        </p:txBody>
      </p:sp>
      <p:sp>
        <p:nvSpPr>
          <p:cNvPr id="3" name="Tekstfelt 2">
            <a:extLst>
              <a:ext uri="{FF2B5EF4-FFF2-40B4-BE49-F238E27FC236}">
                <a16:creationId xmlns:a16="http://schemas.microsoft.com/office/drawing/2014/main" id="{DD621BE2-06DF-AFC2-07F5-67B02FBC2B5D}"/>
              </a:ext>
            </a:extLst>
          </p:cNvPr>
          <p:cNvSpPr txBox="1"/>
          <p:nvPr/>
        </p:nvSpPr>
        <p:spPr>
          <a:xfrm>
            <a:off x="1" y="3669375"/>
            <a:ext cx="6096000" cy="3191836"/>
          </a:xfrm>
          <a:prstGeom prst="rect">
            <a:avLst/>
          </a:prstGeom>
          <a:solidFill>
            <a:schemeClr val="tx2"/>
          </a:solidFill>
        </p:spPr>
        <p:txBody>
          <a:bodyPr wrap="square" lIns="0" tIns="0" rIns="0" bIns="0" rtlCol="0">
            <a:spAutoFit/>
          </a:bodyPr>
          <a:lstStyle/>
          <a:p>
            <a:pPr marL="0" indent="0" algn="ctr">
              <a:lnSpc>
                <a:spcPct val="107000"/>
              </a:lnSpc>
              <a:spcAft>
                <a:spcPts val="800"/>
              </a:spcAft>
              <a:buNone/>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a:p>
            <a:pPr>
              <a:lnSpc>
                <a:spcPct val="107000"/>
              </a:lnSpc>
              <a:spcAft>
                <a:spcPts val="800"/>
              </a:spcAft>
            </a:pPr>
            <a:endParaRPr lang="da-DK" sz="1200" kern="100" dirty="0">
              <a:solidFill>
                <a:schemeClr val="bg1"/>
              </a:solidFill>
              <a:effectLst/>
              <a:latin typeface="+mj-lt"/>
              <a:ea typeface="Aptos" panose="020B0004020202020204" pitchFamily="34" charset="0"/>
              <a:cs typeface="Arial" panose="020B0604020202020204" pitchFamily="34" charset="0"/>
            </a:endParaRPr>
          </a:p>
        </p:txBody>
      </p:sp>
      <p:sp>
        <p:nvSpPr>
          <p:cNvPr id="10" name="Tekstfelt 9">
            <a:extLst>
              <a:ext uri="{FF2B5EF4-FFF2-40B4-BE49-F238E27FC236}">
                <a16:creationId xmlns:a16="http://schemas.microsoft.com/office/drawing/2014/main" id="{632CA17B-F66D-24A1-6170-0343493EE502}"/>
              </a:ext>
            </a:extLst>
          </p:cNvPr>
          <p:cNvSpPr txBox="1"/>
          <p:nvPr/>
        </p:nvSpPr>
        <p:spPr>
          <a:xfrm>
            <a:off x="539431" y="3975947"/>
            <a:ext cx="4884628" cy="2181046"/>
          </a:xfrm>
          <a:prstGeom prst="rect">
            <a:avLst/>
          </a:prstGeom>
          <a:noFill/>
        </p:spPr>
        <p:txBody>
          <a:bodyPr wrap="square" lIns="0" tIns="0" rIns="0" bIns="0" rtlCol="0">
            <a:spAutoFit/>
          </a:bodyPr>
          <a:lstStyle/>
          <a:p>
            <a:pPr marL="0" indent="0" algn="ctr">
              <a:lnSpc>
                <a:spcPct val="107000"/>
              </a:lnSpc>
              <a:spcAft>
                <a:spcPts val="800"/>
              </a:spcAft>
              <a:buNone/>
            </a:pPr>
            <a:r>
              <a:rPr lang="da-DK" sz="1200" kern="100" dirty="0">
                <a:solidFill>
                  <a:schemeClr val="bg1"/>
                </a:solidFill>
                <a:effectLst/>
                <a:latin typeface="+mj-lt"/>
                <a:ea typeface="Aptos" panose="020B0004020202020204" pitchFamily="34" charset="0"/>
                <a:cs typeface="Arial" panose="020B0604020202020204" pitchFamily="34" charset="0"/>
              </a:rPr>
              <a:t>2. Prioritering af kompetenceudvikling</a:t>
            </a:r>
          </a:p>
          <a:p>
            <a:pPr algn="ctr">
              <a:lnSpc>
                <a:spcPct val="107000"/>
              </a:lnSpc>
              <a:spcAft>
                <a:spcPts val="800"/>
              </a:spcAft>
            </a:pPr>
            <a:r>
              <a:rPr lang="da-DK" sz="1200" kern="100" dirty="0">
                <a:solidFill>
                  <a:schemeClr val="bg1"/>
                </a:solidFill>
                <a:effectLst/>
                <a:ea typeface="Aptos" panose="020B0004020202020204" pitchFamily="34" charset="0"/>
                <a:cs typeface="Arial" panose="020B0604020202020204" pitchFamily="34" charset="0"/>
              </a:rPr>
              <a:t>Vi ved af erfaring, at det på nogle arbejdspladser kniber for medarbejderne at få tid eller få dækket omkostningerne til kompetenceudvikling. Og for nogle er det svært at få mulighed for at bruge de nye kompetencer. </a:t>
            </a:r>
          </a:p>
          <a:p>
            <a:pPr algn="ctr">
              <a:lnSpc>
                <a:spcPct val="107000"/>
              </a:lnSpc>
              <a:spcAft>
                <a:spcPts val="800"/>
              </a:spcAft>
            </a:pPr>
            <a:endParaRPr lang="da-DK" sz="1200" kern="100" dirty="0">
              <a:solidFill>
                <a:schemeClr val="bg1"/>
              </a:solidFill>
              <a:effectLs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Aptos" panose="020B0004020202020204" pitchFamily="34" charset="0"/>
                <a:cs typeface="Arial" panose="020B0604020202020204" pitchFamily="34" charset="0"/>
              </a:rPr>
              <a:t>Oplever du eller I udfordringer i forbindelse med jeres muligheder for at få kompetenceudvikling – og hvilke?</a:t>
            </a:r>
          </a:p>
          <a:p>
            <a:pPr marL="171450" indent="-171450">
              <a:lnSpc>
                <a:spcPct val="107000"/>
              </a:lnSpc>
              <a:spcAft>
                <a:spcPts val="800"/>
              </a:spcAft>
              <a:buFont typeface="Arial" panose="020B0604020202020204" pitchFamily="34" charset="0"/>
              <a:buChar char="•"/>
            </a:pPr>
            <a:r>
              <a:rPr lang="da-DK" sz="1200" kern="100" dirty="0">
                <a:solidFill>
                  <a:schemeClr val="bg1"/>
                </a:solidFill>
                <a:effectLst/>
                <a:latin typeface="+mj-lt"/>
                <a:ea typeface="Aptos" panose="020B0004020202020204" pitchFamily="34" charset="0"/>
                <a:cs typeface="Arial" panose="020B0604020202020204" pitchFamily="34" charset="0"/>
              </a:rPr>
              <a:t>Savner du eller I nye muligheder for kompetenceudvikling?</a:t>
            </a:r>
          </a:p>
        </p:txBody>
      </p:sp>
      <p:sp>
        <p:nvSpPr>
          <p:cNvPr id="18" name="Tekstfelt 17">
            <a:extLst>
              <a:ext uri="{FF2B5EF4-FFF2-40B4-BE49-F238E27FC236}">
                <a16:creationId xmlns:a16="http://schemas.microsoft.com/office/drawing/2014/main" id="{612B26FA-578C-3756-E3FE-77355A138ACF}"/>
              </a:ext>
            </a:extLst>
          </p:cNvPr>
          <p:cNvSpPr txBox="1"/>
          <p:nvPr/>
        </p:nvSpPr>
        <p:spPr>
          <a:xfrm>
            <a:off x="5715881" y="5652792"/>
            <a:ext cx="1097280" cy="430887"/>
          </a:xfrm>
          <a:prstGeom prst="rect">
            <a:avLst/>
          </a:prstGeom>
          <a:noFill/>
        </p:spPr>
        <p:txBody>
          <a:bodyPr wrap="square" lIns="0" tIns="0" rIns="0" bIns="0" rtlCol="0">
            <a:spAutoFit/>
          </a:bodyPr>
          <a:lstStyle/>
          <a:p>
            <a:pPr algn="ctr"/>
            <a:r>
              <a:rPr lang="da-DK" sz="2800" dirty="0">
                <a:solidFill>
                  <a:schemeClr val="accent4"/>
                </a:solidFill>
                <a:latin typeface="+mj-lt"/>
              </a:rPr>
              <a:t>Debat</a:t>
            </a:r>
          </a:p>
        </p:txBody>
      </p:sp>
      <p:sp>
        <p:nvSpPr>
          <p:cNvPr id="17" name="Ellipse 16">
            <a:extLst>
              <a:ext uri="{FF2B5EF4-FFF2-40B4-BE49-F238E27FC236}">
                <a16:creationId xmlns:a16="http://schemas.microsoft.com/office/drawing/2014/main" id="{1CD1B8B6-1CEB-8A4F-F743-908D4BC37ED1}"/>
              </a:ext>
            </a:extLst>
          </p:cNvPr>
          <p:cNvSpPr>
            <a:spLocks noChangeAspect="1"/>
          </p:cNvSpPr>
          <p:nvPr/>
        </p:nvSpPr>
        <p:spPr>
          <a:xfrm>
            <a:off x="5331888" y="4966480"/>
            <a:ext cx="1923003" cy="18720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da-DK" sz="2000" noProof="0" dirty="0">
              <a:ln w="9525">
                <a:solidFill>
                  <a:schemeClr val="tx1"/>
                </a:solidFill>
              </a:ln>
            </a:endParaRPr>
          </a:p>
        </p:txBody>
      </p:sp>
    </p:spTree>
    <p:extLst>
      <p:ext uri="{BB962C8B-B14F-4D97-AF65-F5344CB8AC3E}">
        <p14:creationId xmlns:p14="http://schemas.microsoft.com/office/powerpoint/2010/main" val="72751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674D-FC90-9F06-169A-14CC5DECB05D}"/>
              </a:ext>
            </a:extLst>
          </p:cNvPr>
          <p:cNvSpPr>
            <a:spLocks noGrp="1"/>
          </p:cNvSpPr>
          <p:nvPr>
            <p:ph type="title"/>
          </p:nvPr>
        </p:nvSpPr>
        <p:spPr/>
        <p:txBody>
          <a:bodyPr/>
          <a:lstStyle/>
          <a:p>
            <a:pPr algn="ctr"/>
            <a:r>
              <a:rPr lang="da-DK" sz="9600" dirty="0"/>
              <a:t>Tak for jeres input</a:t>
            </a:r>
          </a:p>
        </p:txBody>
      </p:sp>
      <p:sp>
        <p:nvSpPr>
          <p:cNvPr id="3" name="Date Placeholder 2">
            <a:extLst>
              <a:ext uri="{FF2B5EF4-FFF2-40B4-BE49-F238E27FC236}">
                <a16:creationId xmlns:a16="http://schemas.microsoft.com/office/drawing/2014/main" id="{D68B55B0-AFB3-C9BA-BBE7-42918847B036}"/>
              </a:ext>
            </a:extLst>
          </p:cNvPr>
          <p:cNvSpPr>
            <a:spLocks noGrp="1"/>
          </p:cNvSpPr>
          <p:nvPr>
            <p:ph type="dt" sz="half" idx="10"/>
          </p:nvPr>
        </p:nvSpPr>
        <p:spPr/>
        <p:txBody>
          <a:bodyPr/>
          <a:lstStyle/>
          <a:p>
            <a:fld id="{6862F9A3-A717-469D-92E6-118D5CB7A0D2}" type="datetime2">
              <a:rPr lang="da-DK" smtClean="0"/>
              <a:pPr/>
              <a:t>20. december 2024</a:t>
            </a:fld>
            <a:endParaRPr lang="da-DK" dirty="0"/>
          </a:p>
        </p:txBody>
      </p:sp>
      <p:sp>
        <p:nvSpPr>
          <p:cNvPr id="4" name="Footer Placeholder 3">
            <a:extLst>
              <a:ext uri="{FF2B5EF4-FFF2-40B4-BE49-F238E27FC236}">
                <a16:creationId xmlns:a16="http://schemas.microsoft.com/office/drawing/2014/main" id="{F2F89AD8-8420-3BF2-A184-C2E6EB7D9AAB}"/>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021F9EE1-F5E0-3CA2-0949-7A4DFB105E2A}"/>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
        <p:nvSpPr>
          <p:cNvPr id="6" name="Text Placeholder 5">
            <a:extLst>
              <a:ext uri="{FF2B5EF4-FFF2-40B4-BE49-F238E27FC236}">
                <a16:creationId xmlns:a16="http://schemas.microsoft.com/office/drawing/2014/main" id="{6D687C31-E6C5-3643-320E-23AADC97098D}"/>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852027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a:themeElements>
    <a:clrScheme name="DM">
      <a:dk1>
        <a:srgbClr val="000000"/>
      </a:dk1>
      <a:lt1>
        <a:srgbClr val="FFFFFF"/>
      </a:lt1>
      <a:dk2>
        <a:srgbClr val="141E4B"/>
      </a:dk2>
      <a:lt2>
        <a:srgbClr val="F5F0EB"/>
      </a:lt2>
      <a:accent1>
        <a:srgbClr val="FF4B4B"/>
      </a:accent1>
      <a:accent2>
        <a:srgbClr val="FFD7DC"/>
      </a:accent2>
      <a:accent3>
        <a:srgbClr val="8C142D"/>
      </a:accent3>
      <a:accent4>
        <a:srgbClr val="FF785F"/>
      </a:accent4>
      <a:accent5>
        <a:srgbClr val="00D28C"/>
      </a:accent5>
      <a:accent6>
        <a:srgbClr val="2D7DFF"/>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M_skabelon_2024" id="{9B00B9D9-5244-BF4A-A6D2-2E1605CAD7F5}" vid="{6317F3AA-45B9-DF4B-969F-27B25296683C}"/>
    </a:ext>
  </a:extLst>
</a:theme>
</file>

<file path=ppt/theme/theme2.xml><?xml version="1.0" encoding="utf-8"?>
<a:theme xmlns:a="http://schemas.openxmlformats.org/drawingml/2006/main" name="Office-tema">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686D3D5B703AC4781D967C717B12328" ma:contentTypeVersion="6" ma:contentTypeDescription="Opret et nyt dokument." ma:contentTypeScope="" ma:versionID="f38ee82cf8827bca9ae90c755a3ac545">
  <xsd:schema xmlns:xsd="http://www.w3.org/2001/XMLSchema" xmlns:xs="http://www.w3.org/2001/XMLSchema" xmlns:p="http://schemas.microsoft.com/office/2006/metadata/properties" xmlns:ns2="446f938b-ef12-420b-acc5-d040f8d56caa" xmlns:ns3="329527be-4b46-4eef-aa15-7ff9fe5a4e40" targetNamespace="http://schemas.microsoft.com/office/2006/metadata/properties" ma:root="true" ma:fieldsID="331633ee3e1d8413a0052b470a7d4f3b" ns2:_="" ns3:_="">
    <xsd:import namespace="446f938b-ef12-420b-acc5-d040f8d56caa"/>
    <xsd:import namespace="329527be-4b46-4eef-aa15-7ff9fe5a4e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f938b-ef12-420b-acc5-d040f8d56ca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527be-4b46-4eef-aa15-7ff9fe5a4e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18E4E3-3EF5-4DD3-A019-00AA8156D14B}">
  <ds:schemaRefs>
    <ds:schemaRef ds:uri="http://schemas.microsoft.com/sharepoint/v3/contenttype/forms"/>
  </ds:schemaRefs>
</ds:datastoreItem>
</file>

<file path=customXml/itemProps2.xml><?xml version="1.0" encoding="utf-8"?>
<ds:datastoreItem xmlns:ds="http://schemas.openxmlformats.org/officeDocument/2006/customXml" ds:itemID="{87C23C38-8E7F-44F1-869C-90670947A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f938b-ef12-420b-acc5-d040f8d56caa"/>
    <ds:schemaRef ds:uri="329527be-4b46-4eef-aa15-7ff9fe5a4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1C61F-6926-4AE5-A8D9-0A1610A0BA2A}">
  <ds:schemaRefs>
    <ds:schemaRef ds:uri="446f938b-ef12-420b-acc5-d040f8d56caa"/>
    <ds:schemaRef ds:uri="329527be-4b46-4eef-aa15-7ff9fe5a4e40"/>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DM_skabelon_2024</Template>
  <TotalTime>2791</TotalTime>
  <Words>1777</Words>
  <Application>Microsoft Office PowerPoint</Application>
  <PresentationFormat>Widescreen</PresentationFormat>
  <Paragraphs>122</Paragraphs>
  <Slides>8</Slides>
  <Notes>4</Notes>
  <HiddenSlides>0</HiddenSlides>
  <MMClips>1</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8</vt:i4>
      </vt:variant>
    </vt:vector>
  </HeadingPairs>
  <TitlesOfParts>
    <vt:vector size="16" baseType="lpstr">
      <vt:lpstr>MS Gothic</vt:lpstr>
      <vt:lpstr>DM</vt:lpstr>
      <vt:lpstr>Symbol</vt:lpstr>
      <vt:lpstr>Avenir Next LT Pro</vt:lpstr>
      <vt:lpstr>Arial</vt:lpstr>
      <vt:lpstr>Aptos</vt:lpstr>
      <vt:lpstr>DM PowerPt</vt:lpstr>
      <vt:lpstr>DM</vt:lpstr>
      <vt:lpstr>Et bæredygtigt arbejdsliv - debatoplæg til OK26</vt:lpstr>
      <vt:lpstr>Nu lyder startskuddet til OK26, og vi håber du vil være med til at forme de krav, DM skal stille </vt:lpstr>
      <vt:lpstr>Løn</vt:lpstr>
      <vt:lpstr>PowerPoint-præsentation</vt:lpstr>
      <vt:lpstr>PowerPoint-præsentation</vt:lpstr>
      <vt:lpstr>PowerPoint-præsentation</vt:lpstr>
      <vt:lpstr>PowerPoint-præsentation</vt:lpstr>
      <vt:lpstr>Tak for jeres input</vt:lpstr>
    </vt:vector>
  </TitlesOfParts>
  <Company>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Helle Reedtz Funder</dc:creator>
  <cp:lastModifiedBy>Berit Krøyer Rasmussen</cp:lastModifiedBy>
  <cp:revision>8</cp:revision>
  <cp:lastPrinted>2024-11-21T11:51:01Z</cp:lastPrinted>
  <dcterms:created xsi:type="dcterms:W3CDTF">2024-11-20T13:52:03Z</dcterms:created>
  <dcterms:modified xsi:type="dcterms:W3CDTF">2024-12-20T08:34:44Z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0x0101000686D3D5B703AC4781D967C717B12328</vt:lpwstr>
  </property>
</Properties>
</file>