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handoutMasterIdLst>
    <p:handoutMasterId r:id="rId18"/>
  </p:handoutMasterIdLst>
  <p:sldIdLst>
    <p:sldId id="258" r:id="rId5"/>
    <p:sldId id="257" r:id="rId6"/>
    <p:sldId id="260" r:id="rId7"/>
    <p:sldId id="261" r:id="rId8"/>
    <p:sldId id="274" r:id="rId9"/>
    <p:sldId id="275" r:id="rId10"/>
    <p:sldId id="272" r:id="rId11"/>
    <p:sldId id="265" r:id="rId12"/>
    <p:sldId id="263" r:id="rId13"/>
    <p:sldId id="268" r:id="rId14"/>
    <p:sldId id="278" r:id="rId15"/>
    <p:sldId id="271" r:id="rId16"/>
  </p:sldIdLst>
  <p:sldSz cx="12192000" cy="6858000"/>
  <p:notesSz cx="6797675" cy="9926638"/>
  <p:embeddedFontLst>
    <p:embeddedFont>
      <p:font typeface="Avenir Next LT Pro" panose="020B0504020202020204" pitchFamily="34" charset="0"/>
      <p:regular r:id="rId19"/>
      <p:bold r:id="rId20"/>
      <p:italic r:id="rId21"/>
      <p:boldItalic r:id="rId22"/>
    </p:embeddedFont>
    <p:embeddedFont>
      <p:font typeface="DM" panose="00000800000000000000" pitchFamily="50" charset="0"/>
      <p:bold r:id="rId23"/>
    </p:embeddedFont>
    <p:embeddedFont>
      <p:font typeface="DM PowerPt" panose="00000800000000000000" pitchFamily="2" charset="0"/>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2C6C71-B73B-2203-AB4A-11291C6D2E01}" name="Helle Bruun Madsen" initials="HM" userId="S::hbm@dm.dk::aa18cf9f-0990-4cc1-ae4e-8a2bd5c11d85"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85F"/>
    <a:srgbClr val="FFD7DC"/>
    <a:srgbClr val="5A0014"/>
    <a:srgbClr val="580114"/>
    <a:srgbClr val="680019"/>
    <a:srgbClr val="8C142D"/>
    <a:srgbClr val="CD3246"/>
    <a:srgbClr val="FF4B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4E8DB2-A149-4434-B771-F942F2F466A6}" v="1" dt="2024-12-18T13:28:49.69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151" d="100"/>
          <a:sy n="151" d="100"/>
        </p:scale>
        <p:origin x="654" y="150"/>
      </p:cViewPr>
      <p:guideLst/>
    </p:cSldViewPr>
  </p:slideViewPr>
  <p:notesTextViewPr>
    <p:cViewPr>
      <p:scale>
        <a:sx n="1" d="1"/>
        <a:sy n="1" d="1"/>
      </p:scale>
      <p:origin x="0" y="0"/>
    </p:cViewPr>
  </p:notesTextViewPr>
  <p:notesViewPr>
    <p:cSldViewPr snapToGrid="0">
      <p:cViewPr varScale="1">
        <p:scale>
          <a:sx n="112" d="100"/>
          <a:sy n="112" d="100"/>
        </p:scale>
        <p:origin x="524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theme" Target="theme/theme1.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3F6AEEE-E778-402E-8B8F-9A98AED26EB8}" type="datetimeFigureOut">
              <a:rPr lang="en-GB" smtClean="0"/>
              <a:t>20/12/2024</a:t>
            </a:fld>
            <a:endParaRPr lang="en-GB"/>
          </a:p>
        </p:txBody>
      </p:sp>
      <p:sp>
        <p:nvSpPr>
          <p:cNvPr id="9" name="Header Placeholder 8"/>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p:txBody>
      </p:sp>
      <p:sp>
        <p:nvSpPr>
          <p:cNvPr id="9" name="Date Placeholder 8"/>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000">
                <a:latin typeface="Avenir Next LT Pro" panose="020B0504020202020204" pitchFamily="34" charset="0"/>
              </a:defRPr>
            </a:lvl1pPr>
          </a:lstStyle>
          <a:p>
            <a:fld id="{1386E511-D742-4EFE-90B5-C9FC42762E0F}" type="datetimeFigureOut">
              <a:rPr lang="en-GB" smtClean="0"/>
              <a:pPr/>
              <a:t>20/12/2024</a:t>
            </a:fld>
            <a:endParaRPr lang="en-GB">
              <a:latin typeface="Avenir Next LT Pro" panose="020B0504020202020204" pitchFamily="34" charset="0"/>
            </a:endParaRPr>
          </a:p>
        </p:txBody>
      </p:sp>
      <p:sp>
        <p:nvSpPr>
          <p:cNvPr id="10" name="Slide Number Placeholder 9"/>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000">
                <a:latin typeface="Avenir Next LT Pro" panose="020B0504020202020204" pitchFamily="34" charset="0"/>
              </a:defRPr>
            </a:lvl1pPr>
          </a:lstStyle>
          <a:p>
            <a:fld id="{A16CFAD1-D197-4A88-B173-A6412E995EE5}" type="slidenum">
              <a:rPr lang="en-GB" smtClean="0"/>
              <a:pPr/>
              <a:t>‹nr.›</a:t>
            </a:fld>
            <a:endParaRPr lang="en-GB">
              <a:latin typeface="Avenir Next LT Pro" panose="020B0504020202020204" pitchFamily="34" charset="0"/>
            </a:endParaRPr>
          </a:p>
        </p:txBody>
      </p:sp>
      <p:sp>
        <p:nvSpPr>
          <p:cNvPr id="11" name="Footer Placeholder 10"/>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000">
                <a:latin typeface="Avenir Next LT Pro" panose="020B0504020202020204" pitchFamily="34" charset="0"/>
              </a:defRPr>
            </a:lvl1pPr>
          </a:lstStyle>
          <a:p>
            <a:endParaRPr lang="en-GB">
              <a:latin typeface="Avenir Next LT Pro" panose="020B0504020202020204" pitchFamily="34" charset="0"/>
            </a:endParaRPr>
          </a:p>
        </p:txBody>
      </p:sp>
      <p:sp>
        <p:nvSpPr>
          <p:cNvPr id="12" name="Slide Image Placeholder 11"/>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000">
                <a:latin typeface="Avenir Next LT Pro" panose="020B0504020202020204" pitchFamily="34" charset="0"/>
              </a:defRPr>
            </a:lvl1pPr>
          </a:lstStyle>
          <a:p>
            <a:endParaRPr lang="en-GB">
              <a:latin typeface="Avenir Next LT Pro" panose="020B0504020202020204" pitchFamily="34" charset="0"/>
            </a:endParaRPr>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180000" indent="-180000" algn="l" defTabSz="914400" rtl="0" eaLnBrk="1" latinLnBrk="0" hangingPunct="1">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60000" indent="-180000" algn="l" defTabSz="914400" rtl="0" eaLnBrk="1" latinLnBrk="0" hangingPunct="1">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2pPr>
    <a:lvl3pPr marL="9144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3716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1828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m.dk/raad-og-svar/ansaettelsesvilkaar/overenskomster/ok2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urvey.dm.dk/LinkCollector?key=FTC7R947J5C2"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survey.dm.dk/LinkCollector?key=3LC7RTDMLK11"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705" indent="-179705">
              <a:defRPr/>
            </a:pPr>
            <a:r>
              <a:rPr lang="da-DK">
                <a:latin typeface="Avenir Next LT Pro"/>
                <a:ea typeface="Avenir Next LT Pro" panose="020B0504020202020204" pitchFamily="34" charset="0"/>
                <a:cs typeface="Verdana" panose="020B0604030504040204" pitchFamily="34" charset="0"/>
              </a:rPr>
              <a:t>Regi bemærkning</a:t>
            </a:r>
            <a:r>
              <a:rPr lang="da-DK" sz="1200">
                <a:effectLst/>
                <a:latin typeface="Avenir Next LT Pro"/>
                <a:ea typeface="Avenir Next LT Pro" panose="020B0504020202020204" pitchFamily="34" charset="0"/>
                <a:cs typeface="Verdana" panose="020B0604030504040204" pitchFamily="34" charset="0"/>
              </a:rPr>
              <a:t> til oplægsholder:</a:t>
            </a:r>
            <a:endParaRPr lang="da-DK">
              <a:ea typeface="Avenir Next LT Pro" panose="020B0504020202020204" pitchFamily="34" charset="0"/>
              <a:cs typeface="Verdana" panose="020B0604030504040204" pitchFamily="34" charset="0"/>
            </a:endParaRPr>
          </a:p>
          <a:p>
            <a:pPr marL="179705" indent="-179705">
              <a:defRPr/>
            </a:pPr>
            <a:endParaRPr lang="da-DK">
              <a:latin typeface="Avenir Next LT Pro"/>
              <a:ea typeface="Avenir Next LT Pro" panose="020B0504020202020204" pitchFamily="34" charset="0"/>
              <a:cs typeface="Verdana" panose="020B0604030504040204" pitchFamily="34" charset="0"/>
            </a:endParaRPr>
          </a:p>
          <a:p>
            <a:pPr marL="179705" indent="-179705">
              <a:defRPr/>
            </a:pPr>
            <a:r>
              <a:rPr lang="da-DK" sz="1200">
                <a:effectLst/>
                <a:latin typeface="Avenir Next LT Pro"/>
                <a:ea typeface="Avenir Next LT Pro" panose="020B0504020202020204" pitchFamily="34" charset="0"/>
                <a:cs typeface="Verdana" panose="020B0604030504040204" pitchFamily="34" charset="0"/>
              </a:rPr>
              <a:t>I behøver ikke gå oplægget igennem fra ende til anden</a:t>
            </a:r>
            <a:r>
              <a:rPr lang="da-DK">
                <a:latin typeface="Avenir Next LT Pro"/>
                <a:ea typeface="Avenir Next LT Pro" panose="020B0504020202020204" pitchFamily="34" charset="0"/>
                <a:cs typeface="Verdana" panose="020B0604030504040204" pitchFamily="34" charset="0"/>
              </a:rPr>
              <a:t>. </a:t>
            </a:r>
            <a:r>
              <a:rPr lang="da-DK" sz="1200">
                <a:effectLst/>
                <a:latin typeface="Avenir Next LT Pro"/>
                <a:ea typeface="Avenir Next LT Pro" panose="020B0504020202020204" pitchFamily="34" charset="0"/>
                <a:cs typeface="Verdana" panose="020B0604030504040204" pitchFamily="34" charset="0"/>
              </a:rPr>
              <a:t> I kan fint springe rundt i temaerne efter hvor der er mest energi for deltagerne i diskussionen. </a:t>
            </a:r>
            <a:endParaRPr lang="da-DK">
              <a:ea typeface="Avenir Next LT Pro" panose="020B0504020202020204" pitchFamily="34" charset="0"/>
              <a:cs typeface="Verdana" panose="020B0604030504040204" pitchFamily="34" charset="0"/>
            </a:endParaRPr>
          </a:p>
          <a:p>
            <a:pPr marL="179705" indent="-179705">
              <a:defRPr/>
            </a:pPr>
            <a:endParaRPr lang="da-DK">
              <a:latin typeface="Avenir Next LT Pro"/>
              <a:ea typeface="Avenir Next LT Pro" panose="020B0504020202020204" pitchFamily="34" charset="0"/>
              <a:cs typeface="Verdana" panose="020B0604030504040204" pitchFamily="34" charset="0"/>
            </a:endParaRPr>
          </a:p>
          <a:p>
            <a:pPr marL="179705" indent="-179705">
              <a:defRPr/>
            </a:pPr>
            <a:r>
              <a:rPr lang="da-DK">
                <a:latin typeface="Avenir Next LT Pro"/>
                <a:ea typeface="Avenir Next LT Pro" panose="020B0504020202020204" pitchFamily="34" charset="0"/>
                <a:cs typeface="Verdana" panose="020B0604030504040204" pitchFamily="34" charset="0"/>
              </a:rPr>
              <a:t>Få evt. Mødedeltagere til at notere</a:t>
            </a:r>
            <a:r>
              <a:rPr lang="da-DK" sz="1200">
                <a:effectLst/>
                <a:latin typeface="Avenir Next LT Pro"/>
                <a:ea typeface="Avenir Next LT Pro" panose="020B0504020202020204" pitchFamily="34" charset="0"/>
                <a:cs typeface="Verdana" panose="020B0604030504040204" pitchFamily="34" charset="0"/>
              </a:rPr>
              <a:t> hovedpointerne fra diskussionerne, så der bliver en tilbagemelding fra jeres diskussioner til DM. </a:t>
            </a:r>
            <a:endParaRPr lang="da-DK">
              <a:ea typeface="Avenir Next LT Pro" panose="020B0504020202020204" pitchFamily="34" charset="0"/>
              <a:cs typeface="Verdana" panose="020B0604030504040204" pitchFamily="34" charset="0"/>
            </a:endParaRPr>
          </a:p>
          <a:p>
            <a:pPr marL="179705" indent="-179705">
              <a:defRPr/>
            </a:pPr>
            <a:endParaRPr lang="da-DK">
              <a:latin typeface="Avenir Next LT Pro"/>
              <a:ea typeface="Avenir Next LT Pro" panose="020B0504020202020204" pitchFamily="34" charset="0"/>
              <a:cs typeface="Verdana" panose="020B0604030504040204" pitchFamily="34" charset="0"/>
            </a:endParaRPr>
          </a:p>
          <a:p>
            <a:pPr marL="179705" indent="-179705">
              <a:defRPr/>
            </a:pPr>
            <a:r>
              <a:rPr lang="da-DK" sz="1200" dirty="0">
                <a:effectLst/>
                <a:latin typeface="Avenir Next LT Pro"/>
                <a:ea typeface="Avenir Next LT Pro" panose="020B0504020202020204" pitchFamily="34" charset="0"/>
                <a:cs typeface="Verdana" panose="020B0604030504040204" pitchFamily="34" charset="0"/>
              </a:rPr>
              <a:t>I behøver ikke tænke i at formulere </a:t>
            </a:r>
            <a:r>
              <a:rPr lang="da-DK" dirty="0">
                <a:latin typeface="Avenir Next LT Pro"/>
                <a:ea typeface="Avenir Next LT Pro" panose="020B0504020202020204" pitchFamily="34" charset="0"/>
                <a:cs typeface="Verdana" panose="020B0604030504040204" pitchFamily="34" charset="0"/>
              </a:rPr>
              <a:t>det som egentlig</a:t>
            </a:r>
            <a:r>
              <a:rPr lang="da-DK" sz="1200" dirty="0">
                <a:effectLst/>
                <a:latin typeface="Avenir Next LT Pro"/>
                <a:ea typeface="Avenir Next LT Pro" panose="020B0504020202020204" pitchFamily="34" charset="0"/>
                <a:cs typeface="Verdana" panose="020B0604030504040204" pitchFamily="34" charset="0"/>
              </a:rPr>
              <a:t> overenskomstkrav. Det vigtige er</a:t>
            </a:r>
            <a:r>
              <a:rPr lang="da-DK" dirty="0">
                <a:latin typeface="Avenir Next LT Pro"/>
                <a:ea typeface="Avenir Next LT Pro" panose="020B0504020202020204" pitchFamily="34" charset="0"/>
                <a:cs typeface="Verdana" panose="020B0604030504040204" pitchFamily="34" charset="0"/>
              </a:rPr>
              <a:t>,</a:t>
            </a:r>
            <a:r>
              <a:rPr lang="da-DK" sz="1200" dirty="0">
                <a:effectLst/>
                <a:latin typeface="Avenir Next LT Pro"/>
                <a:ea typeface="Avenir Next LT Pro" panose="020B0504020202020204" pitchFamily="34" charset="0"/>
                <a:cs typeface="Verdana" panose="020B0604030504040204" pitchFamily="34" charset="0"/>
              </a:rPr>
              <a:t> at de problemstillinger</a:t>
            </a:r>
            <a:r>
              <a:rPr lang="da-DK" dirty="0">
                <a:latin typeface="Avenir Next LT Pro"/>
                <a:ea typeface="Avenir Next LT Pro" panose="020B0504020202020204" pitchFamily="34" charset="0"/>
                <a:cs typeface="Verdana" panose="020B0604030504040204" pitchFamily="34" charset="0"/>
              </a:rPr>
              <a:t>,</a:t>
            </a:r>
            <a:r>
              <a:rPr lang="da-DK" sz="1200" dirty="0">
                <a:effectLst/>
                <a:latin typeface="Avenir Next LT Pro"/>
                <a:ea typeface="Avenir Next LT Pro" panose="020B0504020202020204" pitchFamily="34" charset="0"/>
                <a:cs typeface="Verdana" panose="020B0604030504040204" pitchFamily="34" charset="0"/>
              </a:rPr>
              <a:t> der optager jer på arbejdspladsen kommer ind til DM på </a:t>
            </a:r>
            <a:r>
              <a:rPr lang="da-DK" dirty="0" err="1">
                <a:latin typeface="Avenir Next LT Pro"/>
                <a:ea typeface="Avenir Next LT Pro" panose="020B0504020202020204" pitchFamily="34" charset="0"/>
                <a:cs typeface="Verdana" panose="020B0604030504040204" pitchFamily="34" charset="0"/>
              </a:rPr>
              <a:t>survey</a:t>
            </a:r>
            <a:r>
              <a:rPr lang="da-DK">
                <a:latin typeface="Avenir Next LT Pro"/>
                <a:ea typeface="Avenir Next LT Pro" panose="020B0504020202020204" pitchFamily="34" charset="0"/>
                <a:cs typeface="Verdana" panose="020B0604030504040204" pitchFamily="34" charset="0"/>
              </a:rPr>
              <a:t> via hjemmesiden: </a:t>
            </a:r>
            <a:r>
              <a:rPr lang="da-DK" dirty="0">
                <a:latin typeface="Avenir Next LT Pro"/>
                <a:ea typeface="Avenir Next LT Pro" panose="020B0504020202020204" pitchFamily="34" charset="0"/>
                <a:cs typeface="Verdana" panose="020B0604030504040204" pitchFamily="34" charset="0"/>
              </a:rPr>
              <a:t> </a:t>
            </a:r>
            <a:r>
              <a:rPr lang="da-DK" dirty="0">
                <a:latin typeface="Avenir Next LT Pro"/>
                <a:ea typeface="Avenir Next LT Pro" panose="020B0504020202020204" pitchFamily="34" charset="0"/>
                <a:cs typeface="Verdana" panose="020B0604030504040204" pitchFamily="34" charset="0"/>
                <a:hlinkClick r:id="rId3"/>
              </a:rPr>
              <a:t>dm.dk/ok26</a:t>
            </a:r>
            <a:endParaRPr lang="da-DK">
              <a:ea typeface="Avenir Next LT Pro" panose="020B0504020202020204" pitchFamily="34" charset="0"/>
              <a:cs typeface="Verdana" panose="020B0604030504040204" pitchFamily="34" charset="0"/>
            </a:endParaRPr>
          </a:p>
          <a:p>
            <a:pPr marL="179705" indent="-179705">
              <a:defRPr/>
            </a:pPr>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a:t>
            </a:fld>
            <a:endParaRPr lang="en-GB">
              <a:latin typeface="Avenir Next LT Pro" panose="020B0504020202020204" pitchFamily="34" charset="0"/>
            </a:endParaRPr>
          </a:p>
        </p:txBody>
      </p:sp>
    </p:spTree>
    <p:extLst>
      <p:ext uri="{BB962C8B-B14F-4D97-AF65-F5344CB8AC3E}">
        <p14:creationId xmlns:p14="http://schemas.microsoft.com/office/powerpoint/2010/main" val="748585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705" indent="-179705"/>
            <a:r>
              <a:rPr lang="da-DK" dirty="0">
                <a:latin typeface="Avenir Next LT Pro"/>
              </a:rPr>
              <a:t>Samfundsudviklingen og den teknologiske udvikling skaber hele tiden nye muligheder, forandringer og udfordringer, som fx kan handle om AI eller grøn omstilling. Samtidig er der udsigt til en stigende pensionsalder, og et længere arbejdsliv end i dag. Arbejdsgiverne har et ansvar og en klar motivation til at vedligeholde og udvikle kompetencerne hos medarbejderne. Det har afgørende betydning for løsning af opgaverne og for, at det er attraktivt at arbejde i det offentlige. </a:t>
            </a:r>
            <a:endParaRPr lang="da-DK" sz="1800" dirty="0">
              <a:latin typeface="Avenir Next LT Pro"/>
            </a:endParaRPr>
          </a:p>
          <a:p>
            <a:pPr marL="179705" indent="-179705"/>
            <a:endParaRPr lang="da-DK">
              <a:latin typeface="Avenir Next LT Pro"/>
            </a:endParaRPr>
          </a:p>
          <a:p>
            <a:pPr marL="179705" indent="-179705"/>
            <a:r>
              <a:rPr lang="da-DK" dirty="0">
                <a:latin typeface="Avenir Next LT Pro"/>
              </a:rPr>
              <a:t>I staten, kommunerne og regionerne er der i overenskomsterne aftalt kompetencefonde for medarbejdere, som er finansieret af overenskomstmidler. Der er stor efterspørgsel efter midlerne i kompetencefondene, og fondene tømmes hurtigt.  Det er ikke intentionen med kompetencefondene, at de skal erstatte ansvaret for kompetenceudviklingen på arbejdspladsen eller bruges til at omstille offentlige arbejdspladser.  Det ligger fortsat hos arbejdsgiverne.</a:t>
            </a:r>
          </a:p>
          <a:p>
            <a:pPr marL="179705" indent="-179705"/>
            <a:endParaRPr lang="da-DK">
              <a:latin typeface="Avenir Next LT Pro"/>
            </a:endParaRPr>
          </a:p>
          <a:p>
            <a:pPr marL="179705" indent="-179705"/>
            <a:r>
              <a:rPr lang="da-DK" dirty="0">
                <a:latin typeface="Avenir Next LT Pro"/>
              </a:rPr>
              <a:t>Vi ved af erfaring, at det på nogle arbejdspladser kniber for medarbejderne med at få tid eller få dækket omkostningerne til kompetenceudvikling. Og for nogle er det sågar svært at få mulighed for at bruge de nye kompetencer.</a:t>
            </a:r>
            <a:endParaRPr lang="da-DK" dirty="0">
              <a:latin typeface="Avenir Next LT Pro"/>
              <a:ea typeface="Avenir Next LT Pro" panose="020B0504020202020204" pitchFamily="34" charset="0"/>
              <a:cs typeface="Verdana" panose="020B0604030504040204" pitchFamily="34" charset="0"/>
            </a:endParaRPr>
          </a:p>
          <a:p>
            <a:pPr marL="179705" indent="-179705" algn="just">
              <a:lnSpc>
                <a:spcPct val="114999"/>
              </a:lnSpc>
              <a:spcAft>
                <a:spcPts val="1000"/>
              </a:spcAft>
            </a:pPr>
            <a:endParaRPr lang="da-DK" dirty="0"/>
          </a:p>
          <a:p>
            <a:pPr marL="179705" indent="-179705"/>
            <a:endParaRPr lang="da-DK" dirty="0">
              <a:effectLst/>
              <a:latin typeface="Avenir Next LT Pro" panose="020B0504020202020204" pitchFamily="34" charset="0"/>
              <a:ea typeface="Avenir Next LT Pro" panose="020B0504020202020204" pitchFamily="34" charset="0"/>
              <a:cs typeface="Verdana" panose="020B0604030504040204" pitchFamily="34" charset="0"/>
            </a:endParaRPr>
          </a:p>
          <a:p>
            <a:pPr marL="179705" indent="-179705"/>
            <a:endParaRPr lang="da-DK">
              <a:ea typeface="Avenir Next LT Pro" panose="020B0504020202020204" pitchFamily="34" charset="0"/>
              <a:cs typeface="Verdana" panose="020B0604030504040204" pitchFamily="34" charset="0"/>
            </a:endParaRPr>
          </a:p>
          <a:p>
            <a:pPr marL="179705" indent="-179705">
              <a:lnSpc>
                <a:spcPts val="1300"/>
              </a:lnSpc>
              <a:spcAft>
                <a:spcPts val="1300"/>
              </a:spcAft>
            </a:pPr>
            <a:endParaRPr lang="da-DK" sz="1800">
              <a:ea typeface="Avenir Next LT Pro" panose="020B0504020202020204" pitchFamily="34" charset="0"/>
              <a:cs typeface="Verdana" panose="020B0604030504040204" pitchFamily="34" charset="0"/>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10</a:t>
            </a:fld>
            <a:endParaRPr lang="en-GB">
              <a:latin typeface="Avenir Next LT Pro" panose="020B0504020202020204" pitchFamily="34" charset="0"/>
            </a:endParaRPr>
          </a:p>
        </p:txBody>
      </p:sp>
    </p:spTree>
    <p:extLst>
      <p:ext uri="{BB962C8B-B14F-4D97-AF65-F5344CB8AC3E}">
        <p14:creationId xmlns:p14="http://schemas.microsoft.com/office/powerpoint/2010/main" val="3311688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705" indent="-179705"/>
            <a:r>
              <a:rPr lang="en-US" dirty="0" err="1">
                <a:latin typeface="Calibri"/>
                <a:ea typeface="Calibri"/>
                <a:cs typeface="Calibri"/>
              </a:rPr>
              <a:t>Surveyen</a:t>
            </a:r>
            <a:r>
              <a:rPr lang="en-US" dirty="0">
                <a:latin typeface="Calibri"/>
                <a:ea typeface="Calibri"/>
                <a:cs typeface="Calibri"/>
              </a:rPr>
              <a:t> er </a:t>
            </a:r>
            <a:r>
              <a:rPr lang="en-US" dirty="0" err="1">
                <a:latin typeface="Calibri"/>
                <a:ea typeface="Calibri"/>
                <a:cs typeface="Calibri"/>
              </a:rPr>
              <a:t>åben</a:t>
            </a:r>
            <a:r>
              <a:rPr lang="en-US" dirty="0">
                <a:latin typeface="Calibri"/>
                <a:ea typeface="Calibri"/>
                <a:cs typeface="Calibri"/>
              </a:rPr>
              <a:t> </a:t>
            </a:r>
            <a:r>
              <a:rPr lang="en-US" dirty="0" err="1">
                <a:latin typeface="Calibri"/>
                <a:ea typeface="Calibri"/>
                <a:cs typeface="Calibri"/>
              </a:rPr>
              <a:t>indtil</a:t>
            </a:r>
            <a:r>
              <a:rPr lang="en-US" dirty="0">
                <a:latin typeface="Calibri"/>
                <a:ea typeface="Calibri"/>
                <a:cs typeface="Calibri"/>
              </a:rPr>
              <a:t> 2. marts 2025 (</a:t>
            </a:r>
            <a:r>
              <a:rPr lang="en-US" dirty="0" err="1">
                <a:latin typeface="Calibri"/>
                <a:ea typeface="Calibri"/>
                <a:cs typeface="Calibri"/>
              </a:rPr>
              <a:t>søndag</a:t>
            </a:r>
            <a:r>
              <a:rPr lang="en-US" dirty="0">
                <a:latin typeface="Calibri"/>
                <a:ea typeface="Calibri"/>
                <a:cs typeface="Calibri"/>
              </a:rPr>
              <a:t> </a:t>
            </a:r>
            <a:r>
              <a:rPr lang="en-US" dirty="0" err="1">
                <a:latin typeface="Calibri"/>
                <a:ea typeface="Calibri"/>
                <a:cs typeface="Calibri"/>
              </a:rPr>
              <a:t>uge</a:t>
            </a:r>
            <a:r>
              <a:rPr lang="en-US" dirty="0">
                <a:latin typeface="Calibri"/>
                <a:ea typeface="Calibri"/>
                <a:cs typeface="Calibri"/>
              </a:rPr>
              <a:t> 9) - </a:t>
            </a:r>
            <a:r>
              <a:rPr lang="en-US" dirty="0" err="1">
                <a:latin typeface="Calibri"/>
                <a:ea typeface="Calibri"/>
                <a:cs typeface="Calibri"/>
              </a:rPr>
              <a:t>sendes</a:t>
            </a:r>
            <a:r>
              <a:rPr lang="en-US" dirty="0">
                <a:latin typeface="Calibri"/>
                <a:ea typeface="Calibri"/>
                <a:cs typeface="Calibri"/>
              </a:rPr>
              <a:t> </a:t>
            </a:r>
            <a:r>
              <a:rPr lang="en-US" dirty="0" err="1">
                <a:latin typeface="Calibri"/>
                <a:ea typeface="Calibri"/>
                <a:cs typeface="Calibri"/>
              </a:rPr>
              <a:t>til</a:t>
            </a:r>
            <a:r>
              <a:rPr lang="en-US" dirty="0">
                <a:latin typeface="Calibri"/>
                <a:ea typeface="Calibri"/>
                <a:cs typeface="Calibri"/>
              </a:rPr>
              <a:t> </a:t>
            </a:r>
            <a:r>
              <a:rPr lang="en-US" dirty="0" err="1">
                <a:latin typeface="Calibri"/>
                <a:ea typeface="Calibri"/>
                <a:cs typeface="Calibri"/>
              </a:rPr>
              <a:t>sektorbestyrelserne</a:t>
            </a:r>
            <a:r>
              <a:rPr lang="en-US" dirty="0">
                <a:latin typeface="Calibri"/>
                <a:ea typeface="Calibri"/>
                <a:cs typeface="Calibri"/>
              </a:rPr>
              <a:t> </a:t>
            </a:r>
            <a:r>
              <a:rPr lang="en-US" dirty="0" err="1">
                <a:latin typeface="Calibri"/>
                <a:ea typeface="Calibri"/>
                <a:cs typeface="Calibri"/>
              </a:rPr>
              <a:t>i</a:t>
            </a:r>
            <a:r>
              <a:rPr lang="en-US" dirty="0">
                <a:latin typeface="Calibri"/>
                <a:ea typeface="Calibri"/>
                <a:cs typeface="Calibri"/>
              </a:rPr>
              <a:t> </a:t>
            </a:r>
            <a:r>
              <a:rPr lang="en-US" dirty="0" err="1">
                <a:latin typeface="Calibri"/>
                <a:ea typeface="Calibri"/>
                <a:cs typeface="Calibri"/>
              </a:rPr>
              <a:t>uge</a:t>
            </a:r>
            <a:r>
              <a:rPr lang="en-US" dirty="0">
                <a:latin typeface="Calibri"/>
                <a:ea typeface="Calibri"/>
                <a:cs typeface="Calibri"/>
              </a:rPr>
              <a:t> 10</a:t>
            </a:r>
            <a:endParaRPr lang="da-DK" dirty="0">
              <a:ea typeface="Calibri"/>
              <a:cs typeface="Calibri"/>
            </a:endParaRPr>
          </a:p>
          <a:p>
            <a:pPr marL="179705" indent="-179705"/>
            <a:r>
              <a:rPr lang="en-US" dirty="0">
                <a:latin typeface="Calibri"/>
                <a:ea typeface="Calibri"/>
                <a:cs typeface="Calibri"/>
              </a:rPr>
              <a:t>Tager </a:t>
            </a:r>
            <a:r>
              <a:rPr lang="en-US" dirty="0" err="1">
                <a:latin typeface="Calibri"/>
                <a:ea typeface="Calibri"/>
                <a:cs typeface="Calibri"/>
              </a:rPr>
              <a:t>udgangspunkt</a:t>
            </a:r>
            <a:r>
              <a:rPr lang="en-US" dirty="0">
                <a:latin typeface="Calibri"/>
                <a:ea typeface="Calibri"/>
                <a:cs typeface="Calibri"/>
              </a:rPr>
              <a:t> </a:t>
            </a:r>
            <a:r>
              <a:rPr lang="en-US" dirty="0" err="1">
                <a:latin typeface="Calibri"/>
                <a:ea typeface="Calibri"/>
                <a:cs typeface="Calibri"/>
              </a:rPr>
              <a:t>i</a:t>
            </a:r>
            <a:r>
              <a:rPr lang="en-US" dirty="0">
                <a:latin typeface="Calibri"/>
                <a:ea typeface="Calibri"/>
                <a:cs typeface="Calibri"/>
              </a:rPr>
              <a:t> de fire </a:t>
            </a:r>
            <a:r>
              <a:rPr lang="en-US" dirty="0" err="1">
                <a:latin typeface="Calibri"/>
                <a:ea typeface="Calibri"/>
                <a:cs typeface="Calibri"/>
              </a:rPr>
              <a:t>overordnede</a:t>
            </a:r>
            <a:r>
              <a:rPr lang="en-US" dirty="0">
                <a:latin typeface="Calibri"/>
                <a:ea typeface="Calibri"/>
                <a:cs typeface="Calibri"/>
              </a:rPr>
              <a:t> </a:t>
            </a:r>
            <a:r>
              <a:rPr lang="en-US" dirty="0" err="1">
                <a:latin typeface="Calibri"/>
                <a:ea typeface="Calibri"/>
                <a:cs typeface="Calibri"/>
              </a:rPr>
              <a:t>temaer</a:t>
            </a:r>
            <a:r>
              <a:rPr lang="en-US" dirty="0">
                <a:latin typeface="Calibri"/>
                <a:ea typeface="Calibri"/>
                <a:cs typeface="Calibri"/>
              </a:rPr>
              <a:t> med </a:t>
            </a:r>
            <a:r>
              <a:rPr lang="en-US" dirty="0" err="1">
                <a:latin typeface="Calibri"/>
                <a:ea typeface="Calibri"/>
                <a:cs typeface="Calibri"/>
              </a:rPr>
              <a:t>tilføjelser</a:t>
            </a:r>
            <a:r>
              <a:rPr lang="en-US" dirty="0">
                <a:latin typeface="Calibri"/>
                <a:ea typeface="Calibri"/>
                <a:cs typeface="Calibri"/>
              </a:rPr>
              <a:t>/</a:t>
            </a:r>
            <a:r>
              <a:rPr lang="en-US" dirty="0" err="1">
                <a:latin typeface="Calibri"/>
                <a:ea typeface="Calibri"/>
                <a:cs typeface="Calibri"/>
              </a:rPr>
              <a:t>uddybninger</a:t>
            </a:r>
            <a:r>
              <a:rPr lang="en-US" dirty="0">
                <a:latin typeface="Calibri"/>
                <a:ea typeface="Calibri"/>
                <a:cs typeface="Calibri"/>
              </a:rPr>
              <a:t> om </a:t>
            </a:r>
            <a:r>
              <a:rPr lang="en-US" dirty="0" err="1">
                <a:latin typeface="Calibri"/>
                <a:ea typeface="Calibri"/>
                <a:cs typeface="Calibri"/>
              </a:rPr>
              <a:t>indflydelse</a:t>
            </a:r>
            <a:r>
              <a:rPr lang="en-US" dirty="0">
                <a:latin typeface="Calibri"/>
                <a:ea typeface="Calibri"/>
                <a:cs typeface="Calibri"/>
              </a:rPr>
              <a:t>, </a:t>
            </a:r>
            <a:r>
              <a:rPr lang="en-US" dirty="0" err="1">
                <a:latin typeface="Calibri"/>
                <a:ea typeface="Calibri"/>
                <a:cs typeface="Calibri"/>
              </a:rPr>
              <a:t>seniorvilkår</a:t>
            </a:r>
            <a:r>
              <a:rPr lang="en-US" dirty="0">
                <a:latin typeface="Calibri"/>
                <a:ea typeface="Calibri"/>
                <a:cs typeface="Calibri"/>
              </a:rPr>
              <a:t> </a:t>
            </a:r>
            <a:r>
              <a:rPr lang="en-US" dirty="0" err="1">
                <a:latin typeface="Calibri"/>
                <a:ea typeface="Calibri"/>
                <a:cs typeface="Calibri"/>
              </a:rPr>
              <a:t>og</a:t>
            </a:r>
            <a:r>
              <a:rPr lang="en-US" dirty="0">
                <a:latin typeface="Calibri"/>
                <a:ea typeface="Calibri"/>
                <a:cs typeface="Calibri"/>
              </a:rPr>
              <a:t> </a:t>
            </a:r>
            <a:r>
              <a:rPr lang="en-US" dirty="0" err="1">
                <a:latin typeface="Calibri"/>
                <a:ea typeface="Calibri"/>
                <a:cs typeface="Calibri"/>
              </a:rPr>
              <a:t>arbejdsmiljø</a:t>
            </a:r>
            <a:endParaRPr lang="en-US" dirty="0">
              <a:latin typeface="Calibri"/>
              <a:ea typeface="Calibri"/>
              <a:cs typeface="Calibri"/>
            </a:endParaRPr>
          </a:p>
          <a:p>
            <a:pPr marL="179705" indent="-179705"/>
            <a:r>
              <a:rPr lang="en-US" dirty="0">
                <a:latin typeface="Calibri"/>
                <a:ea typeface="Calibri"/>
                <a:cs typeface="Calibri"/>
              </a:rPr>
              <a:t>Link </a:t>
            </a:r>
            <a:r>
              <a:rPr lang="en-US" dirty="0" err="1">
                <a:latin typeface="Calibri"/>
                <a:ea typeface="Calibri"/>
                <a:cs typeface="Calibri"/>
              </a:rPr>
              <a:t>til</a:t>
            </a:r>
            <a:r>
              <a:rPr lang="en-US" dirty="0">
                <a:latin typeface="Calibri"/>
                <a:ea typeface="Calibri"/>
                <a:cs typeface="Calibri"/>
              </a:rPr>
              <a:t> </a:t>
            </a:r>
            <a:r>
              <a:rPr lang="en-US" dirty="0" err="1">
                <a:latin typeface="Calibri"/>
                <a:ea typeface="Calibri"/>
                <a:cs typeface="Calibri"/>
              </a:rPr>
              <a:t>medlemmerne</a:t>
            </a:r>
            <a:r>
              <a:rPr lang="en-US" dirty="0">
                <a:latin typeface="Calibri"/>
                <a:ea typeface="Calibri"/>
                <a:cs typeface="Calibri"/>
              </a:rPr>
              <a:t> </a:t>
            </a:r>
            <a:r>
              <a:rPr lang="en-US" b="1" dirty="0">
                <a:latin typeface="Avenir Next LT Pro"/>
                <a:hlinkClick r:id="rId3"/>
              </a:rPr>
              <a:t>https://survey.dm.dk/LinkCollector?key=FTC7R947J5C2</a:t>
            </a:r>
            <a:endParaRPr lang="da-DK">
              <a:latin typeface="Avenir Next LT Pro"/>
            </a:endParaRPr>
          </a:p>
          <a:p>
            <a:pPr marL="179705" indent="-179705"/>
            <a:r>
              <a:rPr lang="en-US" dirty="0">
                <a:latin typeface="Calibri"/>
                <a:ea typeface="Calibri"/>
                <a:cs typeface="Calibri"/>
              </a:rPr>
              <a:t>Link </a:t>
            </a:r>
            <a:r>
              <a:rPr lang="en-US" err="1">
                <a:latin typeface="Calibri"/>
                <a:ea typeface="Calibri"/>
                <a:cs typeface="Calibri"/>
              </a:rPr>
              <a:t>til</a:t>
            </a:r>
            <a:r>
              <a:rPr lang="en-US" dirty="0">
                <a:latin typeface="Calibri"/>
                <a:ea typeface="Calibri"/>
                <a:cs typeface="Calibri"/>
              </a:rPr>
              <a:t> TR: </a:t>
            </a:r>
            <a:r>
              <a:rPr lang="en-US" dirty="0">
                <a:latin typeface="Avenir Next LT Pro"/>
                <a:hlinkClick r:id="rId4"/>
              </a:rPr>
              <a:t>https://survey.dm.dk/LinkCollector?key=3LC7RTDMLK11</a:t>
            </a:r>
            <a:br>
              <a:rPr lang="en-US" dirty="0">
                <a:latin typeface="Calibri"/>
                <a:ea typeface="Calibri"/>
                <a:cs typeface="Calibri"/>
              </a:rPr>
            </a:br>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11</a:t>
            </a:fld>
            <a:endParaRPr lang="en-GB">
              <a:latin typeface="Avenir Next LT Pro" panose="020B0504020202020204" pitchFamily="34" charset="0"/>
            </a:endParaRPr>
          </a:p>
        </p:txBody>
      </p:sp>
    </p:spTree>
    <p:extLst>
      <p:ext uri="{BB962C8B-B14F-4D97-AF65-F5344CB8AC3E}">
        <p14:creationId xmlns:p14="http://schemas.microsoft.com/office/powerpoint/2010/main" val="715069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705" indent="-179705"/>
            <a:r>
              <a:rPr lang="da-DK">
                <a:latin typeface="Avenir Next LT Pro"/>
              </a:rPr>
              <a:t>Når DM’s krav er indsendt til AC samles alle kravene fra AC’s 26 medlemsorganisationer.</a:t>
            </a:r>
          </a:p>
          <a:p>
            <a:pPr marL="179705" indent="-179705"/>
            <a:endParaRPr lang="da-DK"/>
          </a:p>
          <a:p>
            <a:pPr marL="179705" indent="-179705"/>
            <a:r>
              <a:rPr lang="da-DK" dirty="0">
                <a:latin typeface="Avenir Next LT Pro"/>
              </a:rPr>
              <a:t>De 26 organisationer (DM, Djøf, IDA, Lægerne </a:t>
            </a:r>
            <a:r>
              <a:rPr lang="da-DK">
                <a:latin typeface="Avenir Next LT Pro"/>
              </a:rPr>
              <a:t>osv.</a:t>
            </a:r>
            <a:r>
              <a:rPr lang="da-DK" dirty="0">
                <a:latin typeface="Avenir Next LT Pro"/>
              </a:rPr>
              <a:t>) diskuterer kravene og beslutter hvilke krav der skal med i AC’s samlede </a:t>
            </a:r>
            <a:r>
              <a:rPr lang="da-DK" dirty="0" err="1">
                <a:latin typeface="Avenir Next LT Pro"/>
              </a:rPr>
              <a:t>kravspakke</a:t>
            </a:r>
            <a:endParaRPr lang="da-DK" dirty="0">
              <a:latin typeface="Avenir Next LT Pro"/>
            </a:endParaRPr>
          </a:p>
          <a:p>
            <a:pPr marL="179705" indent="-179705"/>
            <a:endParaRPr lang="da-DK">
              <a:latin typeface="Avenir Next LT Pro"/>
            </a:endParaRPr>
          </a:p>
          <a:p>
            <a:pPr marL="179705" indent="-179705"/>
            <a:r>
              <a:rPr lang="da-DK">
                <a:latin typeface="Avenir Next LT Pro"/>
              </a:rPr>
              <a:t>Krav der vedrører hele det offentlige arbejdsmarked (fx barsel og TR-regler) afstemmes på statens område med CFU</a:t>
            </a:r>
          </a:p>
          <a:p>
            <a:pPr marL="179705" indent="-179705"/>
            <a:endParaRPr lang="da-DK">
              <a:latin typeface="Avenir Next LT Pro"/>
            </a:endParaRPr>
          </a:p>
          <a:p>
            <a:pPr marL="179705" indent="-179705"/>
            <a:r>
              <a:rPr lang="da-DK">
                <a:latin typeface="Avenir Next LT Pro"/>
              </a:rPr>
              <a:t>Lige før jul 2025 udveksles der krav med arbejdsgiverne (Stat, Regioner, Kommuner)</a:t>
            </a:r>
          </a:p>
          <a:p>
            <a:pPr marL="179705" indent="-179705"/>
            <a:endParaRPr lang="da-DK">
              <a:latin typeface="Avenir Next LT Pro"/>
            </a:endParaRPr>
          </a:p>
          <a:p>
            <a:pPr marL="179705" indent="-179705"/>
            <a:r>
              <a:rPr lang="da-DK">
                <a:latin typeface="Avenir Next LT Pro"/>
              </a:rPr>
              <a:t>I januar og februar 2026 kører forhandlingerne</a:t>
            </a:r>
            <a:endParaRPr lang="da-DK"/>
          </a:p>
          <a:p>
            <a:pPr marL="179705" indent="-179705"/>
            <a:endParaRPr lang="da-DK">
              <a:latin typeface="Avenir Next LT Pro"/>
            </a:endParaRPr>
          </a:p>
          <a:p>
            <a:pPr marL="179705" indent="-179705"/>
            <a:r>
              <a:rPr lang="da-DK">
                <a:latin typeface="Avenir Next LT Pro"/>
              </a:rPr>
              <a:t>I slutningen af februar håber vi, der er et resultat</a:t>
            </a:r>
          </a:p>
          <a:p>
            <a:pPr marL="179705" indent="-179705"/>
            <a:r>
              <a:rPr lang="da-DK">
                <a:latin typeface="Avenir Next LT Pro"/>
              </a:rPr>
              <a:t>Resultatet skal til afstemning blandt medlemmerne</a:t>
            </a:r>
          </a:p>
          <a:p>
            <a:pPr marL="179705" indent="-179705"/>
            <a:r>
              <a:rPr lang="da-DK">
                <a:latin typeface="Avenir Next LT Pro"/>
              </a:rPr>
              <a:t>Hvis medlemmerne siger ja, træder de nye overenskomster i kraft 1. april 2026</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12</a:t>
            </a:fld>
            <a:endParaRPr lang="en-GB">
              <a:latin typeface="Avenir Next LT Pro" panose="020B0504020202020204" pitchFamily="34" charset="0"/>
            </a:endParaRPr>
          </a:p>
        </p:txBody>
      </p:sp>
    </p:spTree>
    <p:extLst>
      <p:ext uri="{BB962C8B-B14F-4D97-AF65-F5344CB8AC3E}">
        <p14:creationId xmlns:p14="http://schemas.microsoft.com/office/powerpoint/2010/main" val="801768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defRPr/>
            </a:pPr>
            <a:endParaRPr lang="da-DK" sz="1800"/>
          </a:p>
          <a:p>
            <a:pPr marL="179705" indent="-179705">
              <a:defRPr/>
            </a:pPr>
            <a:r>
              <a:rPr lang="da-DK" dirty="0">
                <a:latin typeface="Avenir Next LT Pro"/>
              </a:rPr>
              <a:t>Det er ved overenskomstforhandlingerne, vi kan få indflydelse og præge ansættelsesvilkårene for offentligt ansatte. Derfor har vi brug for input fra jer, som arbejder i sektoren og ved, hvad det handler om, så vi får båret de "rigtige" problemstillinger ind i forhandlingerne og får skabt forbedringer der, hvor det har størst værdi.</a:t>
            </a:r>
          </a:p>
          <a:p>
            <a:pPr marL="179705" indent="-179705">
              <a:defRPr/>
            </a:pPr>
            <a:endParaRPr lang="da-DK">
              <a:latin typeface="Avenir Next LT Pro"/>
            </a:endParaRPr>
          </a:p>
          <a:p>
            <a:pPr marL="179705" indent="-179705">
              <a:defRPr/>
            </a:pPr>
            <a:r>
              <a:rPr lang="da-DK" dirty="0">
                <a:latin typeface="Avenir Next LT Pro"/>
              </a:rPr>
              <a:t>Vi har valgt overskriften "Et bæredygtigt arbejdsliv" for at komme godt rundt om de temaer, der kendetegner, og som er vigtige i et godt arbejdsliv. Vores bud på temaer er:</a:t>
            </a:r>
          </a:p>
          <a:p>
            <a:pPr marL="179705" indent="-179705">
              <a:defRPr/>
            </a:pPr>
            <a:endParaRPr lang="da-DK" dirty="0">
              <a:latin typeface="Avenir Next LT Pro"/>
            </a:endParaRPr>
          </a:p>
          <a:p>
            <a:pPr marL="179705" indent="-179705">
              <a:defRPr/>
            </a:pPr>
            <a:r>
              <a:rPr lang="da-DK" dirty="0">
                <a:latin typeface="Avenir Next LT Pro"/>
              </a:rPr>
              <a:t>Løn</a:t>
            </a:r>
            <a:endParaRPr lang="da-DK" dirty="0"/>
          </a:p>
          <a:p>
            <a:pPr marL="179705" indent="-179705">
              <a:defRPr/>
            </a:pPr>
            <a:r>
              <a:rPr lang="da-DK" dirty="0">
                <a:latin typeface="Avenir Next LT Pro"/>
              </a:rPr>
              <a:t>Trivsel og fleksibilitet</a:t>
            </a:r>
          </a:p>
          <a:p>
            <a:pPr marL="179705" indent="-179705">
              <a:defRPr/>
            </a:pPr>
            <a:r>
              <a:rPr lang="da-DK" dirty="0">
                <a:latin typeface="Avenir Next LT Pro"/>
              </a:rPr>
              <a:t>Arbejdsliv og privatliv</a:t>
            </a:r>
          </a:p>
          <a:p>
            <a:pPr marL="179705" indent="-179705">
              <a:defRPr/>
            </a:pPr>
            <a:r>
              <a:rPr lang="da-DK" dirty="0">
                <a:latin typeface="Avenir Next LT Pro"/>
              </a:rPr>
              <a:t>Kompetenceudvikling</a:t>
            </a:r>
          </a:p>
          <a:p>
            <a:pPr marL="179705" indent="-179705">
              <a:defRPr/>
            </a:pPr>
            <a:endParaRPr lang="da-DK">
              <a:latin typeface="Avenir Next LT Pro"/>
            </a:endParaRPr>
          </a:p>
          <a:p>
            <a:pPr marL="179705" indent="-179705">
              <a:defRPr/>
            </a:pPr>
            <a:r>
              <a:rPr lang="da-DK" dirty="0">
                <a:latin typeface="Avenir Next LT Pro"/>
              </a:rPr>
              <a:t>Til hvert tema har vi formuleret nogle spørgsmål, som kan hjælpe med at åbne debatten på jeres arbejdspladser og i klubberne.</a:t>
            </a:r>
          </a:p>
          <a:p>
            <a:pPr marL="179705" indent="-179705">
              <a:defRPr/>
            </a:pPr>
            <a:endParaRPr lang="da-DK">
              <a:latin typeface="Avenir Next LT Pro"/>
            </a:endParaRPr>
          </a:p>
          <a:p>
            <a:pPr marL="179705" indent="-179705">
              <a:defRPr/>
            </a:pPr>
            <a:r>
              <a:rPr lang="da-DK" dirty="0">
                <a:latin typeface="Avenir Next LT Pro"/>
              </a:rPr>
              <a:t>I er meget velkommen til også at drøfte andre temaer, hvis der er noget, der fylder mere hos jer.</a:t>
            </a:r>
          </a:p>
          <a:p>
            <a:pPr marL="179705" indent="-179705">
              <a:defRPr/>
            </a:pPr>
            <a:endParaRPr lang="da-DK">
              <a:latin typeface="Avenir Next LT Pro"/>
            </a:endParaRPr>
          </a:p>
          <a:p>
            <a:pPr marL="179705" indent="-179705">
              <a:defRPr/>
            </a:pPr>
            <a:r>
              <a:rPr lang="da-DK" dirty="0">
                <a:latin typeface="Avenir Next LT Pro"/>
              </a:rPr>
              <a:t>Uanset, hvad I gør, vil vi meget gerne have jer til at melde resultatet af jeres drøftelser ind til os  - mere om det senere. </a:t>
            </a:r>
            <a:br>
              <a:rPr lang="da-DK" dirty="0">
                <a:latin typeface="Avenir Next LT Pro"/>
              </a:rPr>
            </a:br>
            <a:r>
              <a:rPr lang="da-DK" dirty="0">
                <a:latin typeface="Avenir Next LT Pro"/>
              </a:rPr>
              <a:t>Meld gerne både ideer og udfordringer ind, så skal vi nok formulere det til egentlige krav på et senere tidspunkt</a:t>
            </a:r>
          </a:p>
          <a:p>
            <a:pPr marL="179705" indent="-179705">
              <a:defRPr/>
            </a:pPr>
            <a:endParaRPr lang="da-DK" dirty="0">
              <a:latin typeface="Avenir Next LT Pro"/>
            </a:endParaRPr>
          </a:p>
          <a:p>
            <a:pPr marL="179705" indent="-179705">
              <a:defRPr/>
            </a:pPr>
            <a:r>
              <a:rPr lang="da-DK" dirty="0">
                <a:latin typeface="Avenir Next LT Pro"/>
              </a:rPr>
              <a:t>OM DET OVERORDNEDE TEMA FOR OK26:</a:t>
            </a:r>
          </a:p>
          <a:p>
            <a:pPr marL="0" indent="0">
              <a:buNone/>
              <a:defRPr/>
            </a:pPr>
            <a:endParaRPr lang="da-DK" dirty="0">
              <a:latin typeface="Avenir Next LT Pro"/>
            </a:endParaRPr>
          </a:p>
          <a:p>
            <a:pPr marL="0" indent="0">
              <a:buNone/>
              <a:defRPr/>
            </a:pPr>
            <a:r>
              <a:rPr lang="da-DK" dirty="0">
                <a:latin typeface="Avenir Next LT Pro"/>
              </a:rPr>
              <a:t>Tanken med det overordnede tema for OK26 er, at overenskomsterne skal være med til at sikre et bæredygtigt offentligt arbejdsmarked.  </a:t>
            </a:r>
          </a:p>
          <a:p>
            <a:pPr marL="0" indent="0">
              <a:buNone/>
              <a:defRPr/>
            </a:pPr>
            <a:endParaRPr lang="da-DK" dirty="0"/>
          </a:p>
          <a:p>
            <a:pPr marL="0" indent="0">
              <a:buNone/>
              <a:defRPr/>
            </a:pPr>
            <a:r>
              <a:rPr lang="da-DK" dirty="0">
                <a:latin typeface="Avenir Next LT Pro"/>
              </a:rPr>
              <a:t>Fleksibilitet er vigtig for både medarbejdersiden og arbejdsgiverne. Vores fokus er dog forskelligt.</a:t>
            </a:r>
            <a:endParaRPr lang="en-US" dirty="0">
              <a:latin typeface="Avenir Next LT Pro"/>
            </a:endParaRPr>
          </a:p>
          <a:p>
            <a:pPr marL="0" indent="0">
              <a:buNone/>
              <a:defRPr/>
            </a:pPr>
            <a:endParaRPr lang="da-DK" dirty="0"/>
          </a:p>
          <a:p>
            <a:pPr marL="179705" indent="-179705">
              <a:buFont typeface="Arial"/>
              <a:buChar char="•"/>
              <a:defRPr/>
            </a:pPr>
            <a:r>
              <a:rPr lang="da-DK" dirty="0">
                <a:latin typeface="Avenir Next LT Pro"/>
              </a:rPr>
              <a:t>På medarbejdersiden har vi særligt fokus på fleksible vilkår, der medvirker til en passende balance mellem arbejde og fritid og nedbringer omfanget af stress-relaterede sygemeldinger</a:t>
            </a:r>
          </a:p>
          <a:p>
            <a:pPr marL="179705" indent="-179705">
              <a:buFont typeface="Arial"/>
              <a:buChar char="•"/>
              <a:defRPr/>
            </a:pPr>
            <a:endParaRPr lang="da-DK" dirty="0"/>
          </a:p>
          <a:p>
            <a:pPr marL="171450" indent="-171450">
              <a:buFont typeface="Arial"/>
              <a:buChar char="•"/>
              <a:defRPr/>
            </a:pPr>
            <a:r>
              <a:rPr lang="da-DK" dirty="0">
                <a:latin typeface="Avenir Next LT Pro"/>
              </a:rPr>
              <a:t>Arbejdsgiverne har særligt fokus på, at det fortsat er muligt at fastholde og rekruttere dygtige medarbejdere til at videreudvikle vores samfund og på at øge arbejdsudbuddet.</a:t>
            </a:r>
          </a:p>
          <a:p>
            <a:pPr marL="179705" indent="-179705">
              <a:buFont typeface="Arial"/>
              <a:buChar char="•"/>
              <a:defRPr/>
            </a:pPr>
            <a:endParaRPr lang="da-DK" dirty="0"/>
          </a:p>
          <a:p>
            <a:pPr marL="179705" indent="-179705">
              <a:buFont typeface="Arial"/>
              <a:buChar char="•"/>
              <a:defRPr/>
            </a:pPr>
            <a:r>
              <a:rPr lang="da-DK" dirty="0">
                <a:latin typeface="Avenir Next LT Pro"/>
              </a:rPr>
              <a:t>Derfor har vi kaldt oplægget "Et bæredygtigt arbejdsliv."</a:t>
            </a:r>
          </a:p>
          <a:p>
            <a:pPr marL="179705" indent="-179705">
              <a:buFont typeface="Arial"/>
              <a:buChar char="•"/>
              <a:defRPr/>
            </a:pPr>
            <a:endParaRPr lang="da-DK" dirty="0"/>
          </a:p>
          <a:p>
            <a:pPr marL="179705" indent="-179705">
              <a:buFont typeface="Arial"/>
              <a:buChar char="•"/>
              <a:defRPr/>
            </a:pPr>
            <a:r>
              <a:rPr lang="da-DK" dirty="0">
                <a:latin typeface="Avenir Next LT Pro"/>
              </a:rPr>
              <a:t>I den ideelle verden afspejler det sig tydeligt i løn-og ansættelsesvilkårene.</a:t>
            </a:r>
          </a:p>
          <a:p>
            <a:pPr marL="179705" indent="-179705">
              <a:buFont typeface="Arial"/>
              <a:buChar char="•"/>
              <a:defRPr/>
            </a:pPr>
            <a:endParaRPr lang="da-DK" dirty="0"/>
          </a:p>
          <a:p>
            <a:pPr marL="179705" indent="-179705">
              <a:buFont typeface="Arial"/>
              <a:buChar char="•"/>
              <a:defRPr/>
            </a:pPr>
            <a:r>
              <a:rPr lang="da-DK" dirty="0">
                <a:latin typeface="Avenir Next LT Pro"/>
              </a:rPr>
              <a:t>Hvis I kan nikke genkendende til det overordnede tema og de fire undertemaer, er det, fordi vi har lyttet til jer, som er medlemmer, og som kontakter </a:t>
            </a:r>
            <a:r>
              <a:rPr lang="da-DK" dirty="0" err="1">
                <a:latin typeface="Avenir Next LT Pro"/>
              </a:rPr>
              <a:t>DMs</a:t>
            </a:r>
            <a:r>
              <a:rPr lang="da-DK" dirty="0">
                <a:latin typeface="Avenir Next LT Pro"/>
              </a:rPr>
              <a:t> Rådgivningsvagt / os som konsulenter (tillidsrepræsentanter) med jeres forskellige arbejdsmæssige udfordringer</a:t>
            </a:r>
          </a:p>
          <a:p>
            <a:pPr marL="179705" indent="-179705">
              <a:buFont typeface="Arial"/>
              <a:buChar char="•"/>
              <a:defRPr/>
            </a:pPr>
            <a:endParaRPr lang="da-DK" dirty="0"/>
          </a:p>
          <a:p>
            <a:pPr marL="0" indent="0">
              <a:buNone/>
              <a:defRPr/>
            </a:pPr>
            <a:endParaRPr lang="da-DK" dirty="0"/>
          </a:p>
          <a:p>
            <a:pPr marL="0" indent="0">
              <a:buNone/>
              <a:defRPr/>
            </a:pPr>
            <a:endParaRPr lang="da-DK" dirty="0"/>
          </a:p>
          <a:p>
            <a:pPr marL="179705" indent="-179705">
              <a:buNone/>
              <a:defRPr/>
            </a:pPr>
            <a:endParaRPr lang="en-US" dirty="0"/>
          </a:p>
          <a:p>
            <a:pPr marL="0" indent="0">
              <a:buNone/>
              <a:defRPr/>
            </a:pPr>
            <a:endParaRPr lang="da-DK" dirty="0">
              <a:latin typeface="Avenir Next LT Pro"/>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2</a:t>
            </a:fld>
            <a:endParaRPr lang="en-GB">
              <a:latin typeface="Avenir Next LT Pro" panose="020B0504020202020204" pitchFamily="34" charset="0"/>
            </a:endParaRPr>
          </a:p>
        </p:txBody>
      </p:sp>
    </p:spTree>
    <p:extLst>
      <p:ext uri="{BB962C8B-B14F-4D97-AF65-F5344CB8AC3E}">
        <p14:creationId xmlns:p14="http://schemas.microsoft.com/office/powerpoint/2010/main" val="1439314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705" indent="-179705">
              <a:defRPr/>
            </a:pPr>
            <a:r>
              <a:rPr lang="da-DK" sz="1800" dirty="0">
                <a:latin typeface="Avenir Next LT Pro"/>
                <a:ea typeface="Avenir Next LT Pro" panose="020B0504020202020204" pitchFamily="34" charset="0"/>
                <a:cs typeface="Times New Roman" panose="02020603050405020304" pitchFamily="18" charset="0"/>
              </a:rPr>
              <a:t>Løn og sikring af en passende lønudvikling bliver igen et centralt tema til OK-forhandlingerne. Det er der som sådan intet nyt i. </a:t>
            </a:r>
          </a:p>
          <a:p>
            <a:pPr marL="179705" indent="-179705" algn="just">
              <a:defRPr/>
            </a:pPr>
            <a:endParaRPr lang="da-DK"/>
          </a:p>
          <a:p>
            <a:pPr marL="179705" indent="-179705">
              <a:defRPr/>
            </a:pPr>
            <a:r>
              <a:rPr lang="da-DK" dirty="0">
                <a:latin typeface="Avenir Next LT Pro"/>
              </a:rPr>
              <a:t>Historisk har DM prioriteret, at mest muligt af rammen blev fordelt til generelle lønstigninger. </a:t>
            </a:r>
            <a:endParaRPr lang="en-US">
              <a:latin typeface="Avenir Next LT Pro"/>
            </a:endParaRPr>
          </a:p>
          <a:p>
            <a:pPr marL="179705" indent="-179705">
              <a:defRPr/>
            </a:pPr>
            <a:endParaRPr lang="da-DK"/>
          </a:p>
          <a:p>
            <a:pPr marL="179705" indent="-179705">
              <a:defRPr/>
            </a:pPr>
            <a:r>
              <a:rPr lang="da-DK" dirty="0">
                <a:latin typeface="Avenir Next LT Pro"/>
              </a:rPr>
              <a:t>Det nye denne gang er,  at vi på forhånd ved, at arbejdsgiverne har et stort ønske om, at en større del af lønnen skal aftales lokalt på arbejdspladserne. Tilsvarende ved vi fra vores medlemmer og tillidsrepræsentanter, at den lokale løndannelse langt fra fungerer tilfredsstillende alle steder.</a:t>
            </a:r>
          </a:p>
          <a:p>
            <a:pPr marL="179705" indent="-179705" algn="just">
              <a:defRPr/>
            </a:pPr>
            <a:endParaRPr lang="da-DK"/>
          </a:p>
          <a:p>
            <a:pPr marL="179705" indent="-179705" algn="just">
              <a:defRPr/>
            </a:pPr>
            <a:r>
              <a:rPr lang="da-DK" dirty="0">
                <a:latin typeface="Avenir Next LT Pro"/>
              </a:rPr>
              <a:t>Det nuværende offentlige lønsystem har næsten 30 år på bagen, så det er nok ikke så underligt, at der i de seneste par år har været stor opmærksomhed fra både arbejdsgiverne og de faglige organisationer på, om det trænger til et eftersyn og til eventuelt at blive fornyet.</a:t>
            </a:r>
          </a:p>
          <a:p>
            <a:pPr marL="179705" indent="-179705" algn="just">
              <a:defRPr/>
            </a:pPr>
            <a:endParaRPr lang="da-DK"/>
          </a:p>
          <a:p>
            <a:pPr marL="179705" indent="-179705" algn="just">
              <a:defRPr/>
            </a:pPr>
            <a:r>
              <a:rPr lang="da-DK" dirty="0">
                <a:latin typeface="Avenir Next LT Pro"/>
              </a:rPr>
              <a:t>Med til historien hører også, at man med </a:t>
            </a:r>
            <a:r>
              <a:rPr lang="da-DK" dirty="0" err="1">
                <a:latin typeface="Avenir Next LT Pro"/>
              </a:rPr>
              <a:t>løntreparten</a:t>
            </a:r>
            <a:r>
              <a:rPr lang="da-DK" dirty="0">
                <a:latin typeface="Avenir Next LT Pro"/>
              </a:rPr>
              <a:t> aftalte, at overenskomstparterne skal drøfte veje til en mere bæredygtig og fleksibel løndannelse -  med henblik på at drøftelserne bæres ind i overenskomstforhandlingerne i OK26. </a:t>
            </a:r>
            <a:endParaRPr lang="en-US" dirty="0">
              <a:latin typeface="Avenir Next LT Pro"/>
            </a:endParaRPr>
          </a:p>
          <a:p>
            <a:pPr marL="0" indent="0" algn="just">
              <a:buNone/>
              <a:defRPr/>
            </a:pPr>
            <a:endParaRPr lang="da-DK" dirty="0">
              <a:latin typeface="Avenir Next LT Pro"/>
            </a:endParaRPr>
          </a:p>
          <a:p>
            <a:pPr marL="0" indent="0" algn="just">
              <a:buNone/>
              <a:defRPr/>
            </a:pPr>
            <a:r>
              <a:rPr lang="da-DK" i="1" err="1">
                <a:latin typeface="Avenir Next LT Pro"/>
              </a:rPr>
              <a:t>Løntreparten</a:t>
            </a:r>
            <a:r>
              <a:rPr lang="da-DK" i="1" dirty="0">
                <a:latin typeface="Avenir Next LT Pro"/>
              </a:rPr>
              <a:t> er: Den trepartsaftale, som blev indgået i slutningen af 2023, og som betyder et lønløft til en række af de velfærdsansatte som f.eks. sygeplejersker, pædagoger, SOSU’er og fængselsbetjente med henblik på at gøre det mere attraktivt at arbejde i velfærdsfag. </a:t>
            </a:r>
            <a:endParaRPr lang="da-DK" i="1" dirty="0"/>
          </a:p>
          <a:p>
            <a:pPr marL="179705" indent="-179705" algn="just">
              <a:defRPr/>
            </a:pPr>
            <a:endParaRPr lang="da-DK" dirty="0">
              <a:latin typeface="Avenir Next LT Pro"/>
            </a:endParaRPr>
          </a:p>
          <a:p>
            <a:pPr marL="179705" indent="-179705" algn="just">
              <a:defRPr/>
            </a:pPr>
            <a:r>
              <a:rPr lang="da-DK" dirty="0">
                <a:latin typeface="Avenir Next LT Pro"/>
              </a:rPr>
              <a:t>Vi må også imødese, at der denne gang vil være mange meninger om og krav til, hvordan lønsystemet skal fungere og indrettes i fremtiden. </a:t>
            </a:r>
            <a:endParaRPr lang="da-DK" dirty="0"/>
          </a:p>
          <a:p>
            <a:pPr marL="179705" indent="-179705" algn="just">
              <a:defRPr/>
            </a:pPr>
            <a:r>
              <a:rPr lang="da-DK" dirty="0">
                <a:latin typeface="Avenir Next LT Pro"/>
              </a:rPr>
              <a:t>Derfor er vi nødt til at have gode bud med til forhandlingsbordet på, hvordan vi ser fremtidens lønsystem.</a:t>
            </a:r>
            <a:endParaRPr lang="en-US">
              <a:latin typeface="Avenir Next LT Pro"/>
            </a:endParaRPr>
          </a:p>
          <a:p>
            <a:pPr marL="179705" indent="-179705" algn="just">
              <a:defRPr/>
            </a:pPr>
            <a:endParaRPr lang="da-DK"/>
          </a:p>
          <a:p>
            <a:pPr marL="179705" indent="-179705">
              <a:defRPr/>
            </a:pPr>
            <a:r>
              <a:rPr lang="da-DK" dirty="0">
                <a:latin typeface="Avenir Next LT Pro"/>
              </a:rPr>
              <a:t>Drøftelserne skal bl.a. handle om muligheder for øget brug af lokal løn og mulighederne for at bruge den centrale overenskomstramme til at adressere specifikke hensyn, herunder rekruttering</a:t>
            </a:r>
          </a:p>
          <a:p>
            <a:pPr marL="179705" indent="-179705">
              <a:defRPr/>
            </a:pPr>
            <a:endParaRPr lang="da-DK"/>
          </a:p>
          <a:p>
            <a:pPr marL="179705" indent="-179705" algn="just">
              <a:defRPr/>
            </a:pPr>
            <a:r>
              <a:rPr lang="da-DK" dirty="0">
                <a:latin typeface="Avenir Next LT Pro"/>
              </a:rPr>
              <a:t>Det er bagtæppet for drøftelser af løn under OK26.</a:t>
            </a:r>
            <a:endParaRPr lang="en-US" dirty="0">
              <a:latin typeface="Avenir Next LT Pro"/>
            </a:endParaRPr>
          </a:p>
          <a:p>
            <a:pPr marL="0" indent="0">
              <a:buNone/>
              <a:defRPr/>
            </a:pPr>
            <a:endParaRPr lang="da-DK">
              <a:latin typeface="Avenir Next LT Pro"/>
            </a:endParaRPr>
          </a:p>
          <a:p>
            <a:pPr marL="179705" indent="-179705">
              <a:defRPr/>
            </a:pPr>
            <a:endParaRPr lang="da-DK">
              <a:latin typeface="Avenir Next LT Pro"/>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3</a:t>
            </a:fld>
            <a:endParaRPr lang="en-GB">
              <a:latin typeface="Avenir Next LT Pro" panose="020B0504020202020204" pitchFamily="34" charset="0"/>
            </a:endParaRPr>
          </a:p>
        </p:txBody>
      </p:sp>
    </p:spTree>
    <p:extLst>
      <p:ext uri="{BB962C8B-B14F-4D97-AF65-F5344CB8AC3E}">
        <p14:creationId xmlns:p14="http://schemas.microsoft.com/office/powerpoint/2010/main" val="1058419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705" indent="-179705">
              <a:lnSpc>
                <a:spcPts val="1300"/>
              </a:lnSpc>
              <a:spcAft>
                <a:spcPts val="1300"/>
              </a:spcAft>
            </a:pPr>
            <a:r>
              <a:rPr lang="da-DK" sz="1800" dirty="0">
                <a:effectLst/>
                <a:latin typeface="Avenir Next LT Pro"/>
                <a:ea typeface="Avenir Next LT Pro" panose="020B0504020202020204" pitchFamily="34" charset="0"/>
                <a:cs typeface="Times New Roman" panose="02020603050405020304" pitchFamily="18" charset="0"/>
              </a:rPr>
              <a:t>Det er en </a:t>
            </a:r>
            <a:r>
              <a:rPr lang="da-DK" sz="1800" dirty="0">
                <a:latin typeface="Avenir Next LT Pro"/>
                <a:ea typeface="Avenir Next LT Pro" panose="020B0504020202020204" pitchFamily="34" charset="0"/>
                <a:cs typeface="Times New Roman" panose="02020603050405020304" pitchFamily="18" charset="0"/>
              </a:rPr>
              <a:t>klar udfordring</a:t>
            </a:r>
            <a:r>
              <a:rPr lang="da-DK" sz="1800" dirty="0">
                <a:effectLst/>
                <a:latin typeface="Avenir Next LT Pro"/>
                <a:ea typeface="Avenir Next LT Pro" panose="020B0504020202020204" pitchFamily="34" charset="0"/>
                <a:cs typeface="Times New Roman" panose="02020603050405020304" pitchFamily="18" charset="0"/>
              </a:rPr>
              <a:t>, at de lokale </a:t>
            </a:r>
            <a:r>
              <a:rPr lang="da-DK" sz="1800" dirty="0">
                <a:effectLst/>
                <a:latin typeface="Avenir Next LT Pro"/>
                <a:ea typeface="Avenir Next LT Pro" panose="020B0504020202020204" pitchFamily="34" charset="0"/>
                <a:cs typeface="Verdana" panose="020B0604030504040204" pitchFamily="34" charset="0"/>
              </a:rPr>
              <a:t>lønforhandlinger</a:t>
            </a:r>
            <a:r>
              <a:rPr lang="da-DK" sz="1800" dirty="0">
                <a:effectLst/>
                <a:latin typeface="Avenir Next LT Pro"/>
                <a:ea typeface="Avenir Next LT Pro" panose="020B0504020202020204" pitchFamily="34" charset="0"/>
                <a:cs typeface="Times New Roman" panose="02020603050405020304" pitchFamily="18" charset="0"/>
              </a:rPr>
              <a:t> ikke alle steder </a:t>
            </a:r>
            <a:r>
              <a:rPr lang="da-DK" sz="1800" dirty="0">
                <a:latin typeface="Avenir Next LT Pro"/>
                <a:ea typeface="Avenir Next LT Pro" panose="020B0504020202020204" pitchFamily="34" charset="0"/>
                <a:cs typeface="Times New Roman" panose="02020603050405020304" pitchFamily="18" charset="0"/>
              </a:rPr>
              <a:t>bliver prioriteret</a:t>
            </a:r>
            <a:r>
              <a:rPr lang="da-DK" sz="1800" dirty="0">
                <a:effectLst/>
                <a:latin typeface="Avenir Next LT Pro"/>
                <a:ea typeface="Avenir Next LT Pro" panose="020B0504020202020204" pitchFamily="34" charset="0"/>
                <a:cs typeface="Times New Roman" panose="02020603050405020304" pitchFamily="18" charset="0"/>
              </a:rPr>
              <a:t> og </a:t>
            </a:r>
            <a:r>
              <a:rPr lang="da-DK" sz="1800" dirty="0">
                <a:latin typeface="Avenir Next LT Pro"/>
                <a:ea typeface="Avenir Next LT Pro" panose="020B0504020202020204" pitchFamily="34" charset="0"/>
                <a:cs typeface="Times New Roman" panose="02020603050405020304" pitchFamily="18" charset="0"/>
              </a:rPr>
              <a:t>anvendt</a:t>
            </a:r>
            <a:r>
              <a:rPr lang="da-DK" sz="1800" dirty="0">
                <a:effectLst/>
                <a:latin typeface="Avenir Next LT Pro"/>
                <a:ea typeface="Avenir Next LT Pro" panose="020B0504020202020204" pitchFamily="34" charset="0"/>
                <a:cs typeface="Times New Roman" panose="02020603050405020304" pitchFamily="18" charset="0"/>
              </a:rPr>
              <a:t> tilstrækkeligt. Det betyder</a:t>
            </a:r>
            <a:r>
              <a:rPr lang="da-DK" sz="1800" dirty="0">
                <a:latin typeface="Avenir Next LT Pro"/>
                <a:ea typeface="Avenir Next LT Pro" panose="020B0504020202020204" pitchFamily="34" charset="0"/>
                <a:cs typeface="Times New Roman" panose="02020603050405020304" pitchFamily="18" charset="0"/>
              </a:rPr>
              <a:t> desværre</a:t>
            </a:r>
            <a:r>
              <a:rPr lang="da-DK" sz="1800" dirty="0">
                <a:effectLst/>
                <a:latin typeface="Avenir Next LT Pro"/>
                <a:ea typeface="Avenir Next LT Pro" panose="020B0504020202020204" pitchFamily="34" charset="0"/>
                <a:cs typeface="Times New Roman" panose="02020603050405020304" pitchFamily="18" charset="0"/>
              </a:rPr>
              <a:t>, at medarbejderne på </a:t>
            </a:r>
            <a:r>
              <a:rPr lang="da-DK" sz="1800" dirty="0">
                <a:latin typeface="Avenir Next LT Pro"/>
                <a:ea typeface="Avenir Next LT Pro" panose="020B0504020202020204" pitchFamily="34" charset="0"/>
                <a:cs typeface="Times New Roman" panose="02020603050405020304" pitchFamily="18" charset="0"/>
              </a:rPr>
              <a:t>disse</a:t>
            </a:r>
            <a:r>
              <a:rPr lang="da-DK" sz="1800" dirty="0">
                <a:effectLst/>
                <a:latin typeface="Avenir Next LT Pro"/>
                <a:ea typeface="Avenir Next LT Pro" panose="020B0504020202020204" pitchFamily="34" charset="0"/>
                <a:cs typeface="Times New Roman" panose="02020603050405020304" pitchFamily="18" charset="0"/>
              </a:rPr>
              <a:t> </a:t>
            </a:r>
            <a:r>
              <a:rPr lang="da-DK" sz="1800" dirty="0">
                <a:latin typeface="Avenir Next LT Pro"/>
                <a:ea typeface="Avenir Next LT Pro" panose="020B0504020202020204" pitchFamily="34" charset="0"/>
                <a:cs typeface="Times New Roman" panose="02020603050405020304" pitchFamily="18" charset="0"/>
              </a:rPr>
              <a:t>arbejdspladser sakker</a:t>
            </a:r>
            <a:r>
              <a:rPr lang="da-DK" sz="1800" dirty="0">
                <a:effectLst/>
                <a:latin typeface="Avenir Next LT Pro"/>
                <a:ea typeface="Avenir Next LT Pro" panose="020B0504020202020204" pitchFamily="34" charset="0"/>
                <a:cs typeface="Times New Roman" panose="02020603050405020304" pitchFamily="18" charset="0"/>
              </a:rPr>
              <a:t> bagud lønmæssigt.</a:t>
            </a:r>
            <a:endParaRPr lang="da-DK" sz="1800" dirty="0">
              <a:latin typeface="Avenir Next LT Pro"/>
              <a:cs typeface="Times New Roman" panose="02020603050405020304" pitchFamily="18" charset="0"/>
            </a:endParaRPr>
          </a:p>
          <a:p>
            <a:pPr marL="179705" indent="-179705">
              <a:lnSpc>
                <a:spcPts val="1300"/>
              </a:lnSpc>
              <a:spcAft>
                <a:spcPts val="1300"/>
              </a:spcAft>
            </a:pPr>
            <a:endParaRPr lang="da-DK" sz="1800">
              <a:latin typeface="Avenir Next LT Pro"/>
            </a:endParaRPr>
          </a:p>
          <a:p>
            <a:pPr marL="179705" indent="-179705">
              <a:lnSpc>
                <a:spcPts val="1300"/>
              </a:lnSpc>
              <a:spcAft>
                <a:spcPts val="1300"/>
              </a:spcAft>
            </a:pPr>
            <a:r>
              <a:rPr lang="da-DK" dirty="0">
                <a:latin typeface="Avenir Next LT Pro"/>
              </a:rPr>
              <a:t>Hvis lokale lønforhandlinger skal lykkes, er det tvingende nødvendigt, at der er noget at forhandle om lokalt. Og det er også nødvendigt, at de rigtige rammer er til stede, så medarbejdere og tillidsrepræsentanter har reelle muligheder for at forhandle og få del i lønmidlerne.</a:t>
            </a:r>
            <a:endParaRPr lang="da-DK" sz="1800" dirty="0">
              <a:latin typeface="Avenir Next LT Pro"/>
              <a:cs typeface="Times New Roman" panose="02020603050405020304" pitchFamily="18" charset="0"/>
            </a:endParaRPr>
          </a:p>
          <a:p>
            <a:pPr marL="179705" indent="-179705">
              <a:lnSpc>
                <a:spcPts val="1300"/>
              </a:lnSpc>
              <a:spcAft>
                <a:spcPts val="1300"/>
              </a:spcAft>
            </a:pPr>
            <a:endParaRPr lang="da-DK">
              <a:latin typeface="Avenir Next LT Pro"/>
            </a:endParaRPr>
          </a:p>
          <a:p>
            <a:pPr marL="179705" indent="-179705">
              <a:lnSpc>
                <a:spcPts val="1300"/>
              </a:lnSpc>
              <a:spcAft>
                <a:spcPts val="1300"/>
              </a:spcAft>
              <a:defRPr/>
            </a:pPr>
            <a:r>
              <a:rPr lang="da-DK" dirty="0">
                <a:latin typeface="Avenir Next LT Pro"/>
              </a:rPr>
              <a:t>Bl.a. er transparens afgørende for den lokale løndannelses legitimitet. Det er nødvendigt, at det er tydeligt for alle, hvad der er at forhandle om, hvornår der forhandles, hvordan lønmidlerne fordeles, og hvad der skal til for at få tillæg. Det kan både være kollektivt og individuelt og formuleret i såvel forhåndsaftaler som lønpolitikker.</a:t>
            </a:r>
          </a:p>
          <a:p>
            <a:pPr marL="179705" indent="-179705">
              <a:lnSpc>
                <a:spcPts val="1300"/>
              </a:lnSpc>
              <a:spcAft>
                <a:spcPts val="1300"/>
              </a:spcAft>
              <a:defRPr/>
            </a:pPr>
            <a:endParaRPr lang="da-DK">
              <a:latin typeface="Avenir Next LT Pro"/>
            </a:endParaRPr>
          </a:p>
          <a:p>
            <a:pPr marL="179705" indent="-179705">
              <a:lnSpc>
                <a:spcPts val="1300"/>
              </a:lnSpc>
              <a:spcAft>
                <a:spcPts val="1300"/>
              </a:spcAft>
              <a:defRPr/>
            </a:pPr>
            <a:r>
              <a:rPr lang="da-DK" dirty="0">
                <a:latin typeface="Avenir Next LT Pro"/>
              </a:rPr>
              <a:t>Det er også nødvendigt, at forhandlingerne foregår ligeværdigt.  Det kan både handle om lige adgang til relevante oplysninger for forhandlingerne, lige muligheder for at komme i betragtning til tillæg og om mere symmetri i forhandlingssituationen. Og det gælder uanset, om det er tillidsrepræsentanten, den enkelte ansatte eller DM, der skal forhandle. </a:t>
            </a:r>
          </a:p>
          <a:p>
            <a:pPr marL="179705" indent="-179705">
              <a:lnSpc>
                <a:spcPts val="1300"/>
              </a:lnSpc>
              <a:spcAft>
                <a:spcPts val="1300"/>
              </a:spcAft>
              <a:defRPr/>
            </a:pPr>
            <a:endParaRPr lang="da-DK">
              <a:latin typeface="Avenir Next LT Pro"/>
            </a:endParaRPr>
          </a:p>
          <a:p>
            <a:pPr marL="179705" indent="-179705">
              <a:lnSpc>
                <a:spcPts val="1300"/>
              </a:lnSpc>
              <a:spcAft>
                <a:spcPts val="1300"/>
              </a:spcAft>
              <a:defRPr/>
            </a:pPr>
            <a:r>
              <a:rPr lang="da-DK" dirty="0">
                <a:latin typeface="Avenir Next LT Pro"/>
              </a:rPr>
              <a:t>Ligeså væsentligt er det, at der står respekt om TR som ligeværdig forhandlingspartner, og at de lokale ledelser forpligtes til at prioritere forhandlingerne.</a:t>
            </a:r>
          </a:p>
          <a:p>
            <a:pPr marL="179705" indent="-179705">
              <a:lnSpc>
                <a:spcPts val="1300"/>
              </a:lnSpc>
              <a:spcAft>
                <a:spcPts val="1300"/>
              </a:spcAft>
              <a:defRPr/>
            </a:pPr>
            <a:endParaRPr lang="da-DK">
              <a:latin typeface="Avenir Next LT Pro"/>
            </a:endParaRPr>
          </a:p>
          <a:p>
            <a:pPr marL="179705" indent="-179705">
              <a:lnSpc>
                <a:spcPts val="1300"/>
              </a:lnSpc>
              <a:spcAft>
                <a:spcPts val="1300"/>
              </a:spcAft>
              <a:defRPr/>
            </a:pPr>
            <a:endParaRPr lang="da-DK">
              <a:latin typeface="Avenir Next LT Pro"/>
            </a:endParaRPr>
          </a:p>
          <a:p>
            <a:pPr marL="179705" indent="-179705">
              <a:defRPr/>
            </a:pPr>
            <a:endParaRPr lang="da-DK">
              <a:latin typeface="Avenir Next LT Pro"/>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4</a:t>
            </a:fld>
            <a:endParaRPr lang="en-GB">
              <a:latin typeface="Avenir Next LT Pro" panose="020B0504020202020204" pitchFamily="34" charset="0"/>
            </a:endParaRPr>
          </a:p>
        </p:txBody>
      </p:sp>
    </p:spTree>
    <p:extLst>
      <p:ext uri="{BB962C8B-B14F-4D97-AF65-F5344CB8AC3E}">
        <p14:creationId xmlns:p14="http://schemas.microsoft.com/office/powerpoint/2010/main" val="2330328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705" indent="-179705"/>
            <a:r>
              <a:rPr lang="da-DK" dirty="0">
                <a:latin typeface="Avenir Next LT Pro"/>
              </a:rPr>
              <a:t>Et bæredygtigt og fleksibelt arbejdsliv handler om trivsel gennem alle arbejdslivets faser og om at have indflydelse på eget arbejdsliv og eget arbejde. </a:t>
            </a:r>
            <a:endParaRPr lang="da-DK" dirty="0"/>
          </a:p>
          <a:p>
            <a:pPr marL="179705" indent="-179705"/>
            <a:endParaRPr lang="da-DK">
              <a:latin typeface="Avenir Next LT Pro"/>
            </a:endParaRPr>
          </a:p>
          <a:p>
            <a:pPr marL="179705" indent="-179705"/>
            <a:r>
              <a:rPr lang="da-DK" dirty="0">
                <a:latin typeface="Avenir Next LT Pro"/>
              </a:rPr>
              <a:t>Fleksibilitet, indflydelse og trivsel er med andre ord nøgleord, når det handler om at forme rammerne for et bæredygtigt arbejdsliv. </a:t>
            </a:r>
            <a:endParaRPr lang="da-DK" dirty="0"/>
          </a:p>
          <a:p>
            <a:pPr marL="179705" indent="-179705"/>
            <a:endParaRPr lang="da-DK">
              <a:latin typeface="Avenir Next LT Pro"/>
            </a:endParaRPr>
          </a:p>
          <a:p>
            <a:pPr marL="179705" indent="-179705"/>
            <a:r>
              <a:rPr lang="da-DK" dirty="0">
                <a:latin typeface="Avenir Next LT Pro"/>
              </a:rPr>
              <a:t>Hvad fx kan få seniorer til at forlænge arbejdslivet? </a:t>
            </a:r>
            <a:endParaRPr lang="da-DK" dirty="0"/>
          </a:p>
          <a:p>
            <a:pPr marL="179705" indent="-179705">
              <a:lnSpc>
                <a:spcPts val="1300"/>
              </a:lnSpc>
              <a:spcAft>
                <a:spcPts val="1300"/>
              </a:spcAft>
              <a:defRPr/>
            </a:pPr>
            <a:r>
              <a:rPr lang="da-DK" dirty="0">
                <a:latin typeface="Avenir Next LT Pro"/>
              </a:rPr>
              <a:t>Som eksempel peger et forskningsprojekt fra NFA (Det Nationale Center for Arbejdsmiljø) på, at gode relationer til kolleger og et spændende og meningsfyldt arbejde gør, at nogle seniorer vælger at blive længere på arbejdsmarkedet. Desuden er en god balance mellem arbejde og fritid med mulighed for fleksibilitet og nedsat arbejdstid også vigtig for mange seniorer.  </a:t>
            </a:r>
          </a:p>
          <a:p>
            <a:pPr marL="179705" indent="-179705">
              <a:lnSpc>
                <a:spcPts val="1300"/>
              </a:lnSpc>
              <a:spcAft>
                <a:spcPts val="1300"/>
              </a:spcAft>
              <a:defRPr/>
            </a:pPr>
            <a:endParaRPr lang="da-DK">
              <a:latin typeface="Avenir Next LT Pro"/>
            </a:endParaRPr>
          </a:p>
          <a:p>
            <a:pPr marL="179705" indent="-179705">
              <a:lnSpc>
                <a:spcPts val="1300"/>
              </a:lnSpc>
              <a:spcAft>
                <a:spcPts val="1300"/>
              </a:spcAft>
              <a:defRPr/>
            </a:pPr>
            <a:r>
              <a:rPr lang="da-DK" dirty="0">
                <a:latin typeface="Avenir Next LT Pro"/>
              </a:rPr>
              <a:t>Og det er kompetenceudvikling i øvrigt også.  Kompetenceudvikling vender vi tilbage til lidt senere.</a:t>
            </a:r>
          </a:p>
          <a:p>
            <a:pPr marL="179705" indent="-179705">
              <a:lnSpc>
                <a:spcPts val="1300"/>
              </a:lnSpc>
              <a:spcAft>
                <a:spcPts val="1300"/>
              </a:spcAft>
              <a:defRPr/>
            </a:pPr>
            <a:endParaRPr lang="da-DK">
              <a:latin typeface="Avenir Next LT Pro"/>
            </a:endParaRPr>
          </a:p>
          <a:p>
            <a:pPr marL="179705" indent="-179705">
              <a:lnSpc>
                <a:spcPts val="1300"/>
              </a:lnSpc>
              <a:spcAft>
                <a:spcPts val="1300"/>
              </a:spcAft>
              <a:defRPr/>
            </a:pPr>
            <a:r>
              <a:rPr lang="da-DK" dirty="0">
                <a:latin typeface="Avenir Next LT Pro"/>
              </a:rPr>
              <a:t>DM arbejder for et bæredygtigt og fleksibelt arbejdsliv. Vi anbefaler, at arbejdspladserne kigger på mulighederne for fleksibilitet, der tilgodeser arbejdsfællesskabet, den enkelte og de opgaver, som arbejdspladsen skal løfte. Det kan være: </a:t>
            </a:r>
          </a:p>
          <a:p>
            <a:pPr marL="179705" indent="-179705">
              <a:lnSpc>
                <a:spcPts val="1300"/>
              </a:lnSpc>
              <a:spcAft>
                <a:spcPts val="1300"/>
              </a:spcAft>
              <a:defRPr/>
            </a:pPr>
            <a:endParaRPr lang="da-DK">
              <a:latin typeface="Avenir Next LT Pro"/>
            </a:endParaRPr>
          </a:p>
          <a:p>
            <a:pPr marL="179705" indent="-179705">
              <a:lnSpc>
                <a:spcPts val="1300"/>
              </a:lnSpc>
              <a:spcAft>
                <a:spcPts val="1300"/>
              </a:spcAft>
              <a:defRPr/>
            </a:pPr>
            <a:r>
              <a:rPr lang="da-DK" dirty="0">
                <a:latin typeface="Avenir Next LT Pro"/>
              </a:rPr>
              <a:t>Fleksibel tilrettelæggelse af arbejdstiden</a:t>
            </a:r>
          </a:p>
          <a:p>
            <a:pPr marL="179705" indent="-179705">
              <a:lnSpc>
                <a:spcPts val="1300"/>
              </a:lnSpc>
              <a:spcAft>
                <a:spcPts val="1300"/>
              </a:spcAft>
              <a:defRPr/>
            </a:pPr>
            <a:r>
              <a:rPr lang="da-DK" dirty="0">
                <a:latin typeface="Avenir Next LT Pro"/>
              </a:rPr>
              <a:t>Mulighed for hjemmearbejdsdage og distancearbejde</a:t>
            </a:r>
          </a:p>
          <a:p>
            <a:pPr marL="179705" indent="-179705">
              <a:lnSpc>
                <a:spcPts val="1300"/>
              </a:lnSpc>
              <a:spcAft>
                <a:spcPts val="1300"/>
              </a:spcAft>
              <a:defRPr/>
            </a:pPr>
            <a:r>
              <a:rPr lang="da-DK" dirty="0">
                <a:latin typeface="Avenir Next LT Pro"/>
              </a:rPr>
              <a:t>4-dages arbejdsuge enten med timereduktion eller lange arbejdsdage</a:t>
            </a:r>
          </a:p>
          <a:p>
            <a:pPr marL="179705" indent="-179705">
              <a:lnSpc>
                <a:spcPts val="1300"/>
              </a:lnSpc>
              <a:spcAft>
                <a:spcPts val="1300"/>
              </a:spcAft>
              <a:defRPr/>
            </a:pPr>
            <a:r>
              <a:rPr lang="da-DK" dirty="0">
                <a:latin typeface="Avenir Next LT Pro"/>
              </a:rPr>
              <a:t>Mulighed for nedsat arbejdstid med kortere arbejdsdage</a:t>
            </a:r>
          </a:p>
          <a:p>
            <a:pPr marL="179705" indent="-179705">
              <a:lnSpc>
                <a:spcPts val="1300"/>
              </a:lnSpc>
              <a:spcAft>
                <a:spcPts val="1300"/>
              </a:spcAft>
              <a:defRPr/>
            </a:pPr>
            <a:r>
              <a:rPr lang="da-DK" err="1">
                <a:latin typeface="Avenir Next LT Pro"/>
              </a:rPr>
              <a:t>Fritvalgskonto</a:t>
            </a:r>
            <a:endParaRPr lang="da-DK">
              <a:latin typeface="Avenir Next LT Pro"/>
            </a:endParaRPr>
          </a:p>
          <a:p>
            <a:pPr marL="179705" indent="-179705">
              <a:lnSpc>
                <a:spcPts val="1300"/>
              </a:lnSpc>
              <a:spcAft>
                <a:spcPts val="1300"/>
              </a:spcAft>
              <a:defRPr/>
            </a:pPr>
            <a:endParaRPr lang="da-DK">
              <a:latin typeface="Avenir Next LT Pro"/>
            </a:endParaRPr>
          </a:p>
          <a:p>
            <a:pPr marL="179705" indent="-179705">
              <a:lnSpc>
                <a:spcPts val="1300"/>
              </a:lnSpc>
              <a:spcAft>
                <a:spcPts val="1300"/>
              </a:spcAft>
              <a:defRPr/>
            </a:pPr>
            <a:r>
              <a:rPr lang="da-DK" dirty="0">
                <a:latin typeface="Avenir Next LT Pro"/>
              </a:rPr>
              <a:t>Eller kombinationer af flere forskellige løsninger. Dvs. modeller, der kan rumme flere forskellige muligheder for fleksibilitet. Og vi samler på gode eksempler</a:t>
            </a: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5</a:t>
            </a:fld>
            <a:endParaRPr lang="en-GB">
              <a:latin typeface="Avenir Next LT Pro" panose="020B0504020202020204" pitchFamily="34" charset="0"/>
            </a:endParaRPr>
          </a:p>
        </p:txBody>
      </p:sp>
    </p:spTree>
    <p:extLst>
      <p:ext uri="{BB962C8B-B14F-4D97-AF65-F5344CB8AC3E}">
        <p14:creationId xmlns:p14="http://schemas.microsoft.com/office/powerpoint/2010/main" val="3267359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705" indent="-179705"/>
            <a:r>
              <a:rPr lang="en-US" err="1">
                <a:latin typeface="Avenir Next LT Pro"/>
              </a:rPr>
              <a:t>Forskningen</a:t>
            </a:r>
            <a:r>
              <a:rPr lang="en-US" dirty="0">
                <a:latin typeface="Avenir Next LT Pro"/>
              </a:rPr>
              <a:t> </a:t>
            </a:r>
            <a:r>
              <a:rPr lang="en-US" err="1">
                <a:latin typeface="Avenir Next LT Pro"/>
              </a:rPr>
              <a:t>viser</a:t>
            </a:r>
            <a:r>
              <a:rPr lang="en-US" dirty="0">
                <a:latin typeface="Avenir Next LT Pro"/>
              </a:rPr>
              <a:t>, at </a:t>
            </a:r>
            <a:r>
              <a:rPr lang="en-US" err="1">
                <a:latin typeface="Avenir Next LT Pro"/>
              </a:rPr>
              <a:t>indflydelse</a:t>
            </a:r>
            <a:r>
              <a:rPr lang="en-US" dirty="0">
                <a:latin typeface="Avenir Next LT Pro"/>
              </a:rPr>
              <a:t> </a:t>
            </a:r>
            <a:r>
              <a:rPr lang="en-US" err="1">
                <a:latin typeface="Avenir Next LT Pro"/>
              </a:rPr>
              <a:t>på</a:t>
            </a:r>
            <a:r>
              <a:rPr lang="en-US" dirty="0">
                <a:latin typeface="Avenir Next LT Pro"/>
              </a:rPr>
              <a:t> </a:t>
            </a:r>
            <a:r>
              <a:rPr lang="en-US" err="1">
                <a:latin typeface="Avenir Next LT Pro"/>
              </a:rPr>
              <a:t>eget</a:t>
            </a:r>
            <a:r>
              <a:rPr lang="en-US" dirty="0">
                <a:latin typeface="Avenir Next LT Pro"/>
              </a:rPr>
              <a:t> </a:t>
            </a:r>
            <a:r>
              <a:rPr lang="en-US" err="1">
                <a:latin typeface="Avenir Next LT Pro"/>
              </a:rPr>
              <a:t>arbejde</a:t>
            </a:r>
            <a:r>
              <a:rPr lang="en-US" dirty="0">
                <a:latin typeface="Avenir Next LT Pro"/>
              </a:rPr>
              <a:t> er det </a:t>
            </a:r>
            <a:r>
              <a:rPr lang="en-US" err="1">
                <a:latin typeface="Avenir Next LT Pro"/>
              </a:rPr>
              <a:t>enkeltstående</a:t>
            </a:r>
            <a:r>
              <a:rPr lang="en-US" dirty="0">
                <a:latin typeface="Avenir Next LT Pro"/>
              </a:rPr>
              <a:t> element, der </a:t>
            </a:r>
            <a:r>
              <a:rPr lang="en-US" err="1">
                <a:latin typeface="Avenir Next LT Pro"/>
              </a:rPr>
              <a:t>har</a:t>
            </a:r>
            <a:r>
              <a:rPr lang="en-US" dirty="0">
                <a:latin typeface="Avenir Next LT Pro"/>
              </a:rPr>
              <a:t> </a:t>
            </a:r>
            <a:r>
              <a:rPr lang="en-US" err="1">
                <a:latin typeface="Avenir Next LT Pro"/>
              </a:rPr>
              <a:t>størst</a:t>
            </a:r>
            <a:r>
              <a:rPr lang="en-US" dirty="0">
                <a:latin typeface="Avenir Next LT Pro"/>
              </a:rPr>
              <a:t> </a:t>
            </a:r>
            <a:r>
              <a:rPr lang="en-US" err="1">
                <a:latin typeface="Avenir Next LT Pro"/>
              </a:rPr>
              <a:t>betydning</a:t>
            </a:r>
            <a:r>
              <a:rPr lang="en-US" dirty="0">
                <a:latin typeface="Avenir Next LT Pro"/>
              </a:rPr>
              <a:t> for </a:t>
            </a:r>
            <a:r>
              <a:rPr lang="en-US" err="1">
                <a:latin typeface="Avenir Next LT Pro"/>
              </a:rPr>
              <a:t>vores</a:t>
            </a:r>
            <a:r>
              <a:rPr lang="en-US" dirty="0">
                <a:latin typeface="Avenir Next LT Pro"/>
              </a:rPr>
              <a:t>  </a:t>
            </a:r>
            <a:r>
              <a:rPr lang="en-US" err="1">
                <a:latin typeface="Avenir Next LT Pro"/>
              </a:rPr>
              <a:t>trivsel</a:t>
            </a:r>
            <a:r>
              <a:rPr lang="en-US" dirty="0">
                <a:latin typeface="Avenir Next LT Pro"/>
              </a:rPr>
              <a:t>. Man </a:t>
            </a:r>
            <a:r>
              <a:rPr lang="en-US" err="1">
                <a:latin typeface="Avenir Next LT Pro"/>
              </a:rPr>
              <a:t>kan</a:t>
            </a:r>
            <a:r>
              <a:rPr lang="en-US" dirty="0">
                <a:latin typeface="Avenir Next LT Pro"/>
              </a:rPr>
              <a:t> </a:t>
            </a:r>
            <a:r>
              <a:rPr lang="en-US" err="1">
                <a:latin typeface="Avenir Next LT Pro"/>
              </a:rPr>
              <a:t>bedre</a:t>
            </a:r>
            <a:r>
              <a:rPr lang="en-US" dirty="0">
                <a:latin typeface="Avenir Next LT Pro"/>
              </a:rPr>
              <a:t> </a:t>
            </a:r>
            <a:r>
              <a:rPr lang="en-US" err="1">
                <a:latin typeface="Avenir Next LT Pro"/>
              </a:rPr>
              <a:t>være</a:t>
            </a:r>
            <a:r>
              <a:rPr lang="en-US" dirty="0">
                <a:latin typeface="Avenir Next LT Pro"/>
              </a:rPr>
              <a:t> I </a:t>
            </a:r>
            <a:r>
              <a:rPr lang="en-US" err="1">
                <a:latin typeface="Avenir Next LT Pro"/>
              </a:rPr>
              <a:t>forandringer</a:t>
            </a:r>
            <a:r>
              <a:rPr lang="en-US" dirty="0">
                <a:latin typeface="Avenir Next LT Pro"/>
              </a:rPr>
              <a:t>, </a:t>
            </a:r>
            <a:r>
              <a:rPr lang="en-US" err="1">
                <a:latin typeface="Avenir Next LT Pro"/>
              </a:rPr>
              <a:t>hvis</a:t>
            </a:r>
            <a:r>
              <a:rPr lang="en-US" dirty="0">
                <a:latin typeface="Avenir Next LT Pro"/>
              </a:rPr>
              <a:t> man </a:t>
            </a:r>
            <a:r>
              <a:rPr lang="en-US" err="1">
                <a:latin typeface="Avenir Next LT Pro"/>
              </a:rPr>
              <a:t>bliver</a:t>
            </a:r>
            <a:r>
              <a:rPr lang="en-US" dirty="0">
                <a:latin typeface="Avenir Next LT Pro"/>
              </a:rPr>
              <a:t> </a:t>
            </a:r>
            <a:r>
              <a:rPr lang="en-US" err="1">
                <a:latin typeface="Avenir Next LT Pro"/>
              </a:rPr>
              <a:t>hørt</a:t>
            </a:r>
            <a:r>
              <a:rPr lang="en-US" dirty="0">
                <a:latin typeface="Avenir Next LT Pro"/>
              </a:rPr>
              <a:t>. </a:t>
            </a:r>
            <a:endParaRPr lang="da-DK" dirty="0">
              <a:latin typeface="Avenir Next LT Pro"/>
            </a:endParaRPr>
          </a:p>
          <a:p>
            <a:pPr marL="179705" indent="-179705"/>
            <a:endParaRPr lang="en-US" dirty="0">
              <a:latin typeface="Avenir Next LT Pro"/>
            </a:endParaRPr>
          </a:p>
          <a:p>
            <a:pPr marL="179705" indent="-179705"/>
            <a:r>
              <a:rPr lang="en-US" dirty="0">
                <a:latin typeface="Avenir Next LT Pro"/>
              </a:rPr>
              <a:t>Det </a:t>
            </a:r>
            <a:r>
              <a:rPr lang="en-US" dirty="0" err="1">
                <a:latin typeface="Avenir Next LT Pro"/>
              </a:rPr>
              <a:t>kan</a:t>
            </a:r>
            <a:r>
              <a:rPr lang="en-US" dirty="0">
                <a:latin typeface="Avenir Next LT Pro"/>
              </a:rPr>
              <a:t> </a:t>
            </a:r>
            <a:r>
              <a:rPr lang="en-US" dirty="0" err="1">
                <a:latin typeface="Avenir Next LT Pro"/>
              </a:rPr>
              <a:t>fx</a:t>
            </a:r>
            <a:r>
              <a:rPr lang="en-US" dirty="0">
                <a:latin typeface="Avenir Next LT Pro"/>
              </a:rPr>
              <a:t> handle om </a:t>
            </a:r>
            <a:r>
              <a:rPr lang="en-US" dirty="0" err="1">
                <a:latin typeface="Avenir Next LT Pro"/>
              </a:rPr>
              <a:t>muligheden</a:t>
            </a:r>
            <a:r>
              <a:rPr lang="en-US" dirty="0">
                <a:latin typeface="Avenir Next LT Pro"/>
              </a:rPr>
              <a:t> for at </a:t>
            </a:r>
            <a:r>
              <a:rPr lang="en-US" dirty="0" err="1">
                <a:latin typeface="Avenir Next LT Pro"/>
              </a:rPr>
              <a:t>arbejde</a:t>
            </a:r>
            <a:r>
              <a:rPr lang="en-US" dirty="0">
                <a:latin typeface="Avenir Next LT Pro"/>
              </a:rPr>
              <a:t> </a:t>
            </a:r>
            <a:r>
              <a:rPr lang="en-US" dirty="0" err="1">
                <a:latin typeface="Avenir Next LT Pro"/>
              </a:rPr>
              <a:t>hjemme</a:t>
            </a:r>
            <a:r>
              <a:rPr lang="en-US" dirty="0">
                <a:latin typeface="Avenir Next LT Pro"/>
              </a:rPr>
              <a:t> </a:t>
            </a:r>
            <a:r>
              <a:rPr lang="en-US" dirty="0" err="1">
                <a:latin typeface="Avenir Next LT Pro"/>
              </a:rPr>
              <a:t>eller</a:t>
            </a:r>
            <a:r>
              <a:rPr lang="en-US" dirty="0">
                <a:latin typeface="Avenir Next LT Pro"/>
              </a:rPr>
              <a:t> om </a:t>
            </a:r>
            <a:r>
              <a:rPr lang="en-US" dirty="0" err="1">
                <a:latin typeface="Avenir Next LT Pro"/>
              </a:rPr>
              <a:t>fleksible</a:t>
            </a:r>
            <a:r>
              <a:rPr lang="en-US" dirty="0">
                <a:latin typeface="Avenir Next LT Pro"/>
              </a:rPr>
              <a:t> </a:t>
            </a:r>
            <a:r>
              <a:rPr lang="en-US" dirty="0" err="1">
                <a:latin typeface="Avenir Next LT Pro"/>
              </a:rPr>
              <a:t>arbejdstider</a:t>
            </a:r>
            <a:r>
              <a:rPr lang="en-US" dirty="0">
                <a:latin typeface="Avenir Next LT Pro"/>
              </a:rPr>
              <a:t>. Men det </a:t>
            </a:r>
            <a:r>
              <a:rPr lang="en-US" dirty="0" err="1">
                <a:latin typeface="Avenir Next LT Pro"/>
              </a:rPr>
              <a:t>kan</a:t>
            </a:r>
            <a:r>
              <a:rPr lang="en-US" dirty="0">
                <a:latin typeface="Avenir Next LT Pro"/>
              </a:rPr>
              <a:t> </a:t>
            </a:r>
            <a:r>
              <a:rPr lang="en-US" dirty="0" err="1">
                <a:latin typeface="Avenir Next LT Pro"/>
              </a:rPr>
              <a:t>også</a:t>
            </a:r>
            <a:r>
              <a:rPr lang="en-US" dirty="0">
                <a:latin typeface="Avenir Next LT Pro"/>
              </a:rPr>
              <a:t> handle om </a:t>
            </a:r>
            <a:r>
              <a:rPr lang="en-US" dirty="0" err="1">
                <a:latin typeface="Avenir Next LT Pro"/>
              </a:rPr>
              <a:t>muligheden</a:t>
            </a:r>
            <a:r>
              <a:rPr lang="en-US" dirty="0">
                <a:latin typeface="Avenir Next LT Pro"/>
              </a:rPr>
              <a:t> for at </a:t>
            </a:r>
            <a:r>
              <a:rPr lang="en-US" dirty="0" err="1">
                <a:latin typeface="Avenir Next LT Pro"/>
              </a:rPr>
              <a:t>udfolde</a:t>
            </a:r>
            <a:r>
              <a:rPr lang="en-US" dirty="0">
                <a:latin typeface="Avenir Next LT Pro"/>
              </a:rPr>
              <a:t> sin </a:t>
            </a:r>
            <a:r>
              <a:rPr lang="en-US" dirty="0" err="1">
                <a:latin typeface="Avenir Next LT Pro"/>
              </a:rPr>
              <a:t>faglighed</a:t>
            </a:r>
            <a:r>
              <a:rPr lang="en-US" dirty="0">
                <a:latin typeface="Avenir Next LT Pro"/>
              </a:rPr>
              <a:t>. </a:t>
            </a:r>
            <a:r>
              <a:rPr lang="en-US" dirty="0" err="1">
                <a:latin typeface="Avenir Next LT Pro"/>
              </a:rPr>
              <a:t>Når</a:t>
            </a:r>
            <a:r>
              <a:rPr lang="en-US" dirty="0">
                <a:latin typeface="Avenir Next LT Pro"/>
              </a:rPr>
              <a:t> </a:t>
            </a:r>
            <a:r>
              <a:rPr lang="en-US" dirty="0" err="1">
                <a:latin typeface="Avenir Next LT Pro"/>
              </a:rPr>
              <a:t>tempoet</a:t>
            </a:r>
            <a:r>
              <a:rPr lang="en-US" dirty="0">
                <a:latin typeface="Avenir Next LT Pro"/>
              </a:rPr>
              <a:t> </a:t>
            </a:r>
            <a:r>
              <a:rPr lang="en-US" dirty="0" err="1">
                <a:latin typeface="Avenir Next LT Pro"/>
              </a:rPr>
              <a:t>på</a:t>
            </a:r>
            <a:r>
              <a:rPr lang="en-US" dirty="0">
                <a:latin typeface="Avenir Next LT Pro"/>
              </a:rPr>
              <a:t> </a:t>
            </a:r>
            <a:r>
              <a:rPr lang="en-US" dirty="0" err="1">
                <a:latin typeface="Avenir Next LT Pro"/>
              </a:rPr>
              <a:t>arbejdspladsen</a:t>
            </a:r>
            <a:r>
              <a:rPr lang="en-US" dirty="0">
                <a:latin typeface="Avenir Next LT Pro"/>
              </a:rPr>
              <a:t> </a:t>
            </a:r>
            <a:r>
              <a:rPr lang="en-US" dirty="0" err="1">
                <a:latin typeface="Avenir Next LT Pro"/>
              </a:rPr>
              <a:t>øges</a:t>
            </a:r>
            <a:r>
              <a:rPr lang="en-US" dirty="0">
                <a:latin typeface="Avenir Next LT Pro"/>
              </a:rPr>
              <a:t>, </a:t>
            </a:r>
            <a:r>
              <a:rPr lang="en-US" dirty="0" err="1">
                <a:latin typeface="Avenir Next LT Pro"/>
              </a:rPr>
              <a:t>kommer</a:t>
            </a:r>
            <a:r>
              <a:rPr lang="en-US" dirty="0">
                <a:latin typeface="Avenir Next LT Pro"/>
              </a:rPr>
              <a:t> </a:t>
            </a:r>
            <a:r>
              <a:rPr lang="en-US" dirty="0" err="1">
                <a:latin typeface="Avenir Next LT Pro"/>
              </a:rPr>
              <a:t>fagligheden</a:t>
            </a:r>
            <a:r>
              <a:rPr lang="en-US" dirty="0">
                <a:latin typeface="Avenir Next LT Pro"/>
              </a:rPr>
              <a:t> let under pres. </a:t>
            </a:r>
            <a:endParaRPr lang="da-DK">
              <a:latin typeface="Avenir Next LT Pro"/>
            </a:endParaRPr>
          </a:p>
          <a:p>
            <a:pPr marL="179705" indent="-179705"/>
            <a:endParaRPr lang="en-US">
              <a:latin typeface="Avenir Next LT Pro"/>
            </a:endParaRPr>
          </a:p>
          <a:p>
            <a:pPr marL="179705" indent="-179705"/>
            <a:r>
              <a:rPr lang="en-US" dirty="0">
                <a:latin typeface="Avenir Next LT Pro"/>
              </a:rPr>
              <a:t>Det </a:t>
            </a:r>
            <a:r>
              <a:rPr lang="en-US" dirty="0" err="1">
                <a:latin typeface="Avenir Next LT Pro"/>
              </a:rPr>
              <a:t>moderne</a:t>
            </a:r>
            <a:r>
              <a:rPr lang="en-US" dirty="0">
                <a:latin typeface="Avenir Next LT Pro"/>
              </a:rPr>
              <a:t> </a:t>
            </a:r>
            <a:r>
              <a:rPr lang="en-US" dirty="0" err="1">
                <a:latin typeface="Avenir Next LT Pro"/>
              </a:rPr>
              <a:t>arbejdsliv</a:t>
            </a:r>
            <a:r>
              <a:rPr lang="en-US" dirty="0">
                <a:latin typeface="Avenir Next LT Pro"/>
              </a:rPr>
              <a:t> er </a:t>
            </a:r>
            <a:r>
              <a:rPr lang="en-US" dirty="0" err="1">
                <a:latin typeface="Avenir Next LT Pro"/>
              </a:rPr>
              <a:t>kendetegnet</a:t>
            </a:r>
            <a:r>
              <a:rPr lang="en-US" dirty="0">
                <a:latin typeface="Avenir Next LT Pro"/>
              </a:rPr>
              <a:t> </a:t>
            </a:r>
            <a:r>
              <a:rPr lang="en-US" dirty="0" err="1">
                <a:latin typeface="Avenir Next LT Pro"/>
              </a:rPr>
              <a:t>ved</a:t>
            </a:r>
            <a:r>
              <a:rPr lang="en-US" dirty="0">
                <a:latin typeface="Avenir Next LT Pro"/>
              </a:rPr>
              <a:t> </a:t>
            </a:r>
            <a:r>
              <a:rPr lang="en-US" dirty="0" err="1">
                <a:latin typeface="Avenir Next LT Pro"/>
              </a:rPr>
              <a:t>flere</a:t>
            </a:r>
            <a:r>
              <a:rPr lang="en-US" dirty="0">
                <a:latin typeface="Avenir Next LT Pro"/>
              </a:rPr>
              <a:t> ting – </a:t>
            </a:r>
            <a:r>
              <a:rPr lang="en-US" dirty="0" err="1">
                <a:latin typeface="Avenir Next LT Pro"/>
              </a:rPr>
              <a:t>ikke</a:t>
            </a:r>
            <a:r>
              <a:rPr lang="en-US" dirty="0">
                <a:latin typeface="Avenir Next LT Pro"/>
              </a:rPr>
              <a:t> </a:t>
            </a:r>
            <a:r>
              <a:rPr lang="en-US" dirty="0" err="1">
                <a:latin typeface="Avenir Next LT Pro"/>
              </a:rPr>
              <a:t>mindst</a:t>
            </a:r>
            <a:r>
              <a:rPr lang="en-US" dirty="0">
                <a:latin typeface="Avenir Next LT Pro"/>
              </a:rPr>
              <a:t> </a:t>
            </a:r>
            <a:r>
              <a:rPr lang="en-US" dirty="0" err="1">
                <a:latin typeface="Avenir Next LT Pro"/>
              </a:rPr>
              <a:t>accelerationshastigheden</a:t>
            </a:r>
            <a:r>
              <a:rPr lang="en-US" dirty="0">
                <a:latin typeface="Avenir Next LT Pro"/>
              </a:rPr>
              <a:t> med </a:t>
            </a:r>
            <a:r>
              <a:rPr lang="en-US" dirty="0" err="1">
                <a:latin typeface="Avenir Next LT Pro"/>
              </a:rPr>
              <a:t>hyppige</a:t>
            </a:r>
            <a:r>
              <a:rPr lang="en-US" dirty="0">
                <a:latin typeface="Avenir Next LT Pro"/>
              </a:rPr>
              <a:t> </a:t>
            </a:r>
            <a:r>
              <a:rPr lang="en-US" dirty="0" err="1">
                <a:latin typeface="Avenir Next LT Pro"/>
              </a:rPr>
              <a:t>og</a:t>
            </a:r>
            <a:r>
              <a:rPr lang="en-US" dirty="0">
                <a:latin typeface="Avenir Next LT Pro"/>
              </a:rPr>
              <a:t> </a:t>
            </a:r>
            <a:r>
              <a:rPr lang="en-US" dirty="0" err="1">
                <a:latin typeface="Avenir Next LT Pro"/>
              </a:rPr>
              <a:t>hastige</a:t>
            </a:r>
            <a:r>
              <a:rPr lang="en-US" dirty="0">
                <a:latin typeface="Avenir Next LT Pro"/>
              </a:rPr>
              <a:t> </a:t>
            </a:r>
            <a:r>
              <a:rPr lang="en-US" dirty="0" err="1">
                <a:latin typeface="Avenir Next LT Pro"/>
              </a:rPr>
              <a:t>forandringer</a:t>
            </a:r>
            <a:r>
              <a:rPr lang="en-US" dirty="0">
                <a:latin typeface="Avenir Next LT Pro"/>
              </a:rPr>
              <a:t> </a:t>
            </a:r>
            <a:r>
              <a:rPr lang="en-US" dirty="0" err="1">
                <a:latin typeface="Avenir Next LT Pro"/>
              </a:rPr>
              <a:t>og</a:t>
            </a:r>
            <a:r>
              <a:rPr lang="en-US" dirty="0">
                <a:latin typeface="Avenir Next LT Pro"/>
              </a:rPr>
              <a:t> </a:t>
            </a:r>
            <a:r>
              <a:rPr lang="en-US" dirty="0" err="1">
                <a:latin typeface="Avenir Next LT Pro"/>
              </a:rPr>
              <a:t>større</a:t>
            </a:r>
            <a:r>
              <a:rPr lang="en-US" dirty="0">
                <a:latin typeface="Avenir Next LT Pro"/>
              </a:rPr>
              <a:t> </a:t>
            </a:r>
            <a:r>
              <a:rPr lang="en-US" dirty="0" err="1">
                <a:latin typeface="Avenir Next LT Pro"/>
              </a:rPr>
              <a:t>intensivitet</a:t>
            </a:r>
            <a:r>
              <a:rPr lang="en-US" dirty="0">
                <a:latin typeface="Avenir Next LT Pro"/>
              </a:rPr>
              <a:t> - </a:t>
            </a:r>
            <a:r>
              <a:rPr lang="en-US" dirty="0" err="1">
                <a:latin typeface="Avenir Next LT Pro"/>
              </a:rPr>
              <a:t>en</a:t>
            </a:r>
            <a:r>
              <a:rPr lang="en-US" dirty="0">
                <a:latin typeface="Avenir Next LT Pro"/>
              </a:rPr>
              <a:t> </a:t>
            </a:r>
            <a:r>
              <a:rPr lang="en-US" dirty="0" err="1">
                <a:latin typeface="Avenir Next LT Pro"/>
              </a:rPr>
              <a:t>følge</a:t>
            </a:r>
            <a:r>
              <a:rPr lang="en-US" dirty="0">
                <a:latin typeface="Avenir Next LT Pro"/>
              </a:rPr>
              <a:t> </a:t>
            </a:r>
            <a:r>
              <a:rPr lang="en-US" dirty="0" err="1">
                <a:latin typeface="Avenir Next LT Pro"/>
              </a:rPr>
              <a:t>af</a:t>
            </a:r>
            <a:r>
              <a:rPr lang="en-US" dirty="0">
                <a:latin typeface="Avenir Next LT Pro"/>
              </a:rPr>
              <a:t> at </a:t>
            </a:r>
            <a:r>
              <a:rPr lang="en-US" dirty="0" err="1">
                <a:latin typeface="Avenir Next LT Pro"/>
              </a:rPr>
              <a:t>rutineopgaverne</a:t>
            </a:r>
            <a:r>
              <a:rPr lang="en-US" dirty="0">
                <a:latin typeface="Avenir Next LT Pro"/>
              </a:rPr>
              <a:t> </a:t>
            </a:r>
            <a:r>
              <a:rPr lang="en-US" dirty="0" err="1">
                <a:latin typeface="Avenir Next LT Pro"/>
              </a:rPr>
              <a:t>bliver</a:t>
            </a:r>
            <a:r>
              <a:rPr lang="en-US" dirty="0">
                <a:latin typeface="Avenir Next LT Pro"/>
              </a:rPr>
              <a:t> </a:t>
            </a:r>
            <a:r>
              <a:rPr lang="en-US" dirty="0" err="1">
                <a:latin typeface="Avenir Next LT Pro"/>
              </a:rPr>
              <a:t>overtaget</a:t>
            </a:r>
            <a:r>
              <a:rPr lang="en-US" dirty="0">
                <a:latin typeface="Avenir Next LT Pro"/>
              </a:rPr>
              <a:t> </a:t>
            </a:r>
            <a:r>
              <a:rPr lang="en-US" dirty="0" err="1">
                <a:latin typeface="Avenir Next LT Pro"/>
              </a:rPr>
              <a:t>af</a:t>
            </a:r>
            <a:r>
              <a:rPr lang="en-US" dirty="0">
                <a:latin typeface="Avenir Next LT Pro"/>
              </a:rPr>
              <a:t> </a:t>
            </a:r>
            <a:r>
              <a:rPr lang="en-US" dirty="0" err="1">
                <a:latin typeface="Avenir Next LT Pro"/>
              </a:rPr>
              <a:t>andre</a:t>
            </a:r>
            <a:r>
              <a:rPr lang="en-US" dirty="0">
                <a:latin typeface="Avenir Next LT Pro"/>
              </a:rPr>
              <a:t> </a:t>
            </a:r>
            <a:r>
              <a:rPr lang="en-US" dirty="0" err="1">
                <a:latin typeface="Avenir Next LT Pro"/>
              </a:rPr>
              <a:t>eller</a:t>
            </a:r>
            <a:r>
              <a:rPr lang="en-US" dirty="0">
                <a:latin typeface="Avenir Next LT Pro"/>
              </a:rPr>
              <a:t> AI.  </a:t>
            </a:r>
            <a:endParaRPr lang="en-US"/>
          </a:p>
          <a:p>
            <a:pPr marL="179705" indent="-179705"/>
            <a:endParaRPr lang="en-US"/>
          </a:p>
          <a:p>
            <a:pPr marL="179705" indent="-179705"/>
            <a:r>
              <a:rPr lang="en-US" dirty="0">
                <a:latin typeface="Avenir Next LT Pro"/>
              </a:rPr>
              <a:t>Et </a:t>
            </a:r>
            <a:r>
              <a:rPr lang="en-US" dirty="0" err="1">
                <a:latin typeface="Avenir Next LT Pro"/>
              </a:rPr>
              <a:t>bæredygtigt</a:t>
            </a:r>
            <a:r>
              <a:rPr lang="en-US" dirty="0">
                <a:latin typeface="Avenir Next LT Pro"/>
              </a:rPr>
              <a:t> </a:t>
            </a:r>
            <a:r>
              <a:rPr lang="en-US" dirty="0" err="1">
                <a:latin typeface="Avenir Next LT Pro"/>
              </a:rPr>
              <a:t>arbejdsliv</a:t>
            </a:r>
            <a:r>
              <a:rPr lang="en-US" dirty="0">
                <a:latin typeface="Avenir Next LT Pro"/>
              </a:rPr>
              <a:t> handler </a:t>
            </a:r>
            <a:r>
              <a:rPr lang="en-US" dirty="0" err="1">
                <a:latin typeface="Avenir Next LT Pro"/>
              </a:rPr>
              <a:t>navnlig</a:t>
            </a:r>
            <a:r>
              <a:rPr lang="en-US" dirty="0">
                <a:latin typeface="Avenir Next LT Pro"/>
              </a:rPr>
              <a:t> om at </a:t>
            </a:r>
            <a:r>
              <a:rPr lang="en-US" dirty="0" err="1">
                <a:latin typeface="Avenir Next LT Pro"/>
              </a:rPr>
              <a:t>få</a:t>
            </a:r>
            <a:r>
              <a:rPr lang="en-US" dirty="0">
                <a:latin typeface="Avenir Next LT Pro"/>
              </a:rPr>
              <a:t> </a:t>
            </a:r>
            <a:r>
              <a:rPr lang="en-US" dirty="0" err="1">
                <a:latin typeface="Avenir Next LT Pro"/>
              </a:rPr>
              <a:t>indflydelse</a:t>
            </a:r>
            <a:r>
              <a:rPr lang="en-US" dirty="0">
                <a:latin typeface="Avenir Next LT Pro"/>
              </a:rPr>
              <a:t> </a:t>
            </a:r>
            <a:r>
              <a:rPr lang="en-US" dirty="0" err="1">
                <a:latin typeface="Avenir Next LT Pro"/>
              </a:rPr>
              <a:t>på</a:t>
            </a:r>
            <a:r>
              <a:rPr lang="en-US" dirty="0">
                <a:latin typeface="Avenir Next LT Pro"/>
              </a:rPr>
              <a:t> </a:t>
            </a:r>
            <a:r>
              <a:rPr lang="en-US" dirty="0" err="1">
                <a:latin typeface="Avenir Next LT Pro"/>
              </a:rPr>
              <a:t>og</a:t>
            </a:r>
            <a:r>
              <a:rPr lang="en-US" dirty="0">
                <a:latin typeface="Avenir Next LT Pro"/>
              </a:rPr>
              <a:t> </a:t>
            </a:r>
            <a:r>
              <a:rPr lang="en-US" dirty="0" err="1">
                <a:latin typeface="Avenir Next LT Pro"/>
              </a:rPr>
              <a:t>tryghed</a:t>
            </a:r>
            <a:r>
              <a:rPr lang="en-US" dirty="0">
                <a:latin typeface="Avenir Next LT Pro"/>
              </a:rPr>
              <a:t> </a:t>
            </a:r>
            <a:r>
              <a:rPr lang="en-US" dirty="0" err="1">
                <a:latin typeface="Avenir Next LT Pro"/>
              </a:rPr>
              <a:t>i</a:t>
            </a:r>
            <a:r>
              <a:rPr lang="en-US" dirty="0">
                <a:latin typeface="Avenir Next LT Pro"/>
              </a:rPr>
              <a:t> </a:t>
            </a:r>
            <a:r>
              <a:rPr lang="en-US" dirty="0" err="1">
                <a:latin typeface="Avenir Next LT Pro"/>
              </a:rPr>
              <a:t>forbindelse</a:t>
            </a:r>
            <a:r>
              <a:rPr lang="en-US" dirty="0">
                <a:latin typeface="Avenir Next LT Pro"/>
              </a:rPr>
              <a:t> med </a:t>
            </a:r>
            <a:r>
              <a:rPr lang="en-US" dirty="0" err="1">
                <a:latin typeface="Avenir Next LT Pro"/>
              </a:rPr>
              <a:t>forandringer</a:t>
            </a:r>
            <a:r>
              <a:rPr lang="en-US" dirty="0">
                <a:latin typeface="Avenir Next LT Pro"/>
              </a:rPr>
              <a:t> </a:t>
            </a:r>
            <a:r>
              <a:rPr lang="en-US" dirty="0" err="1">
                <a:latin typeface="Avenir Next LT Pro"/>
              </a:rPr>
              <a:t>på</a:t>
            </a:r>
            <a:r>
              <a:rPr lang="en-US" dirty="0">
                <a:latin typeface="Avenir Next LT Pro"/>
              </a:rPr>
              <a:t> </a:t>
            </a:r>
            <a:r>
              <a:rPr lang="en-US" dirty="0" err="1">
                <a:latin typeface="Avenir Next LT Pro"/>
              </a:rPr>
              <a:t>arbejdspladserne</a:t>
            </a:r>
            <a:r>
              <a:rPr lang="en-US" dirty="0">
                <a:latin typeface="Avenir Next LT Pro"/>
              </a:rPr>
              <a:t>. Det </a:t>
            </a:r>
            <a:r>
              <a:rPr lang="en-US" dirty="0" err="1">
                <a:latin typeface="Avenir Next LT Pro"/>
              </a:rPr>
              <a:t>kan</a:t>
            </a:r>
            <a:r>
              <a:rPr lang="en-US" dirty="0">
                <a:latin typeface="Avenir Next LT Pro"/>
              </a:rPr>
              <a:t> </a:t>
            </a:r>
            <a:r>
              <a:rPr lang="en-US" dirty="0" err="1">
                <a:latin typeface="Avenir Next LT Pro"/>
              </a:rPr>
              <a:t>være</a:t>
            </a:r>
            <a:r>
              <a:rPr lang="en-US" dirty="0">
                <a:latin typeface="Avenir Next LT Pro"/>
              </a:rPr>
              <a:t> </a:t>
            </a:r>
            <a:r>
              <a:rPr lang="en-US" dirty="0" err="1">
                <a:latin typeface="Avenir Next LT Pro"/>
              </a:rPr>
              <a:t>konsekvenser</a:t>
            </a:r>
            <a:r>
              <a:rPr lang="en-US" dirty="0">
                <a:latin typeface="Avenir Next LT Pro"/>
              </a:rPr>
              <a:t> </a:t>
            </a:r>
            <a:r>
              <a:rPr lang="en-US" dirty="0" err="1">
                <a:latin typeface="Avenir Next LT Pro"/>
              </a:rPr>
              <a:t>af</a:t>
            </a:r>
            <a:r>
              <a:rPr lang="en-US" dirty="0">
                <a:latin typeface="Avenir Next LT Pro"/>
              </a:rPr>
              <a:t> </a:t>
            </a:r>
            <a:r>
              <a:rPr lang="en-US" dirty="0" err="1">
                <a:latin typeface="Avenir Next LT Pro"/>
              </a:rPr>
              <a:t>besparelser</a:t>
            </a:r>
            <a:r>
              <a:rPr lang="en-US" dirty="0">
                <a:latin typeface="Avenir Next LT Pro"/>
              </a:rPr>
              <a:t> </a:t>
            </a:r>
            <a:r>
              <a:rPr lang="en-US" dirty="0" err="1">
                <a:latin typeface="Avenir Next LT Pro"/>
              </a:rPr>
              <a:t>og</a:t>
            </a:r>
            <a:r>
              <a:rPr lang="en-US" dirty="0">
                <a:latin typeface="Avenir Next LT Pro"/>
              </a:rPr>
              <a:t> </a:t>
            </a:r>
            <a:r>
              <a:rPr lang="en-US" dirty="0" err="1">
                <a:latin typeface="Avenir Next LT Pro"/>
              </a:rPr>
              <a:t>organisationsændringer</a:t>
            </a:r>
            <a:r>
              <a:rPr lang="en-US" dirty="0">
                <a:latin typeface="Avenir Next LT Pro"/>
              </a:rPr>
              <a:t>, men </a:t>
            </a:r>
            <a:r>
              <a:rPr lang="en-US" dirty="0" err="1">
                <a:latin typeface="Avenir Next LT Pro"/>
              </a:rPr>
              <a:t>også</a:t>
            </a:r>
            <a:r>
              <a:rPr lang="en-US" dirty="0">
                <a:latin typeface="Avenir Next LT Pro"/>
              </a:rPr>
              <a:t> </a:t>
            </a:r>
            <a:r>
              <a:rPr lang="en-US" dirty="0" err="1">
                <a:latin typeface="Avenir Next LT Pro"/>
              </a:rPr>
              <a:t>forandringer</a:t>
            </a:r>
            <a:r>
              <a:rPr lang="en-US" dirty="0">
                <a:latin typeface="Avenir Next LT Pro"/>
              </a:rPr>
              <a:t> </a:t>
            </a:r>
            <a:r>
              <a:rPr lang="en-US" dirty="0" err="1">
                <a:latin typeface="Avenir Next LT Pro"/>
              </a:rPr>
              <a:t>som</a:t>
            </a:r>
            <a:r>
              <a:rPr lang="en-US" dirty="0">
                <a:latin typeface="Avenir Next LT Pro"/>
              </a:rPr>
              <a:t> </a:t>
            </a:r>
            <a:r>
              <a:rPr lang="en-US" dirty="0" err="1">
                <a:latin typeface="Avenir Next LT Pro"/>
              </a:rPr>
              <a:t>følge</a:t>
            </a:r>
            <a:r>
              <a:rPr lang="en-US" dirty="0">
                <a:latin typeface="Avenir Next LT Pro"/>
              </a:rPr>
              <a:t> </a:t>
            </a:r>
            <a:r>
              <a:rPr lang="en-US" dirty="0" err="1">
                <a:latin typeface="Avenir Next LT Pro"/>
              </a:rPr>
              <a:t>af</a:t>
            </a:r>
            <a:r>
              <a:rPr lang="en-US" dirty="0">
                <a:latin typeface="Avenir Next LT Pro"/>
              </a:rPr>
              <a:t> </a:t>
            </a:r>
            <a:r>
              <a:rPr lang="en-US" dirty="0" err="1">
                <a:latin typeface="Avenir Next LT Pro"/>
              </a:rPr>
              <a:t>grøn</a:t>
            </a:r>
            <a:r>
              <a:rPr lang="en-US" dirty="0">
                <a:latin typeface="Avenir Next LT Pro"/>
              </a:rPr>
              <a:t> </a:t>
            </a:r>
            <a:r>
              <a:rPr lang="en-US" dirty="0" err="1">
                <a:latin typeface="Avenir Next LT Pro"/>
              </a:rPr>
              <a:t>omstilling</a:t>
            </a:r>
            <a:r>
              <a:rPr lang="en-US" dirty="0">
                <a:latin typeface="Avenir Next LT Pro"/>
              </a:rPr>
              <a:t> </a:t>
            </a:r>
            <a:r>
              <a:rPr lang="en-US" dirty="0" err="1">
                <a:latin typeface="Avenir Next LT Pro"/>
              </a:rPr>
              <a:t>og</a:t>
            </a:r>
            <a:r>
              <a:rPr lang="en-US" dirty="0">
                <a:latin typeface="Avenir Next LT Pro"/>
              </a:rPr>
              <a:t> </a:t>
            </a:r>
            <a:r>
              <a:rPr lang="en-US" dirty="0" err="1">
                <a:latin typeface="Avenir Next LT Pro"/>
              </a:rPr>
              <a:t>øget</a:t>
            </a:r>
            <a:r>
              <a:rPr lang="en-US" dirty="0">
                <a:latin typeface="Avenir Next LT Pro"/>
              </a:rPr>
              <a:t> </a:t>
            </a:r>
            <a:r>
              <a:rPr lang="en-US" dirty="0" err="1">
                <a:latin typeface="Avenir Next LT Pro"/>
              </a:rPr>
              <a:t>brug</a:t>
            </a:r>
            <a:r>
              <a:rPr lang="en-US" dirty="0">
                <a:latin typeface="Avenir Next LT Pro"/>
              </a:rPr>
              <a:t> </a:t>
            </a:r>
            <a:r>
              <a:rPr lang="en-US" dirty="0" err="1">
                <a:latin typeface="Avenir Next LT Pro"/>
              </a:rPr>
              <a:t>af</a:t>
            </a:r>
            <a:r>
              <a:rPr lang="en-US" dirty="0">
                <a:latin typeface="Avenir Next LT Pro"/>
              </a:rPr>
              <a:t> AI.</a:t>
            </a:r>
          </a:p>
          <a:p>
            <a:pPr marL="179705" indent="-179705"/>
            <a:endParaRPr lang="en-US"/>
          </a:p>
          <a:p>
            <a:pPr marL="179705" indent="-179705"/>
            <a:r>
              <a:rPr lang="en-US" dirty="0">
                <a:latin typeface="Avenir Next LT Pro"/>
              </a:rPr>
              <a:t>Ved OK24 </a:t>
            </a:r>
            <a:r>
              <a:rPr lang="en-US" dirty="0" err="1">
                <a:latin typeface="Avenir Next LT Pro"/>
              </a:rPr>
              <a:t>fik</a:t>
            </a:r>
            <a:r>
              <a:rPr lang="en-US" dirty="0">
                <a:latin typeface="Avenir Next LT Pro"/>
              </a:rPr>
              <a:t> vi sat </a:t>
            </a:r>
            <a:r>
              <a:rPr lang="en-US" dirty="0" err="1">
                <a:latin typeface="Avenir Next LT Pro"/>
              </a:rPr>
              <a:t>fleksibilitet</a:t>
            </a:r>
            <a:r>
              <a:rPr lang="en-US" dirty="0">
                <a:latin typeface="Avenir Next LT Pro"/>
              </a:rPr>
              <a:t> </a:t>
            </a:r>
            <a:r>
              <a:rPr lang="en-US" dirty="0" err="1">
                <a:latin typeface="Avenir Next LT Pro"/>
              </a:rPr>
              <a:t>i</a:t>
            </a:r>
            <a:r>
              <a:rPr lang="en-US" dirty="0">
                <a:latin typeface="Avenir Next LT Pro"/>
              </a:rPr>
              <a:t> </a:t>
            </a:r>
            <a:r>
              <a:rPr lang="en-US" dirty="0" err="1">
                <a:latin typeface="Avenir Next LT Pro"/>
              </a:rPr>
              <a:t>arbejdslivet</a:t>
            </a:r>
            <a:r>
              <a:rPr lang="en-US" dirty="0">
                <a:latin typeface="Avenir Next LT Pro"/>
              </a:rPr>
              <a:t> </a:t>
            </a:r>
            <a:r>
              <a:rPr lang="en-US" dirty="0" err="1">
                <a:latin typeface="Avenir Next LT Pro"/>
              </a:rPr>
              <a:t>på</a:t>
            </a:r>
            <a:r>
              <a:rPr lang="en-US" dirty="0">
                <a:latin typeface="Avenir Next LT Pro"/>
              </a:rPr>
              <a:t> </a:t>
            </a:r>
            <a:r>
              <a:rPr lang="en-US" dirty="0" err="1">
                <a:latin typeface="Avenir Next LT Pro"/>
              </a:rPr>
              <a:t>dagsordenen</a:t>
            </a:r>
            <a:r>
              <a:rPr lang="en-US" dirty="0">
                <a:latin typeface="Avenir Next LT Pro"/>
              </a:rPr>
              <a:t> </a:t>
            </a:r>
            <a:r>
              <a:rPr lang="en-US" dirty="0" err="1">
                <a:latin typeface="Avenir Next LT Pro"/>
              </a:rPr>
              <a:t>og</a:t>
            </a:r>
            <a:r>
              <a:rPr lang="en-US" dirty="0">
                <a:latin typeface="Avenir Next LT Pro"/>
              </a:rPr>
              <a:t> </a:t>
            </a:r>
            <a:r>
              <a:rPr lang="en-US" dirty="0" err="1">
                <a:latin typeface="Avenir Next LT Pro"/>
              </a:rPr>
              <a:t>fik</a:t>
            </a:r>
            <a:r>
              <a:rPr lang="en-US" dirty="0">
                <a:latin typeface="Avenir Next LT Pro"/>
              </a:rPr>
              <a:t> </a:t>
            </a:r>
            <a:r>
              <a:rPr lang="en-US" dirty="0" err="1">
                <a:latin typeface="Avenir Next LT Pro"/>
              </a:rPr>
              <a:t>lagt</a:t>
            </a:r>
            <a:r>
              <a:rPr lang="en-US" dirty="0">
                <a:latin typeface="Avenir Next LT Pro"/>
              </a:rPr>
              <a:t> </a:t>
            </a:r>
            <a:r>
              <a:rPr lang="en-US" dirty="0" err="1">
                <a:latin typeface="Avenir Next LT Pro"/>
              </a:rPr>
              <a:t>nogle</a:t>
            </a:r>
            <a:r>
              <a:rPr lang="en-US" dirty="0">
                <a:latin typeface="Avenir Next LT Pro"/>
              </a:rPr>
              <a:t> </a:t>
            </a:r>
            <a:r>
              <a:rPr lang="en-US" dirty="0" err="1">
                <a:latin typeface="Avenir Next LT Pro"/>
              </a:rPr>
              <a:t>spor</a:t>
            </a:r>
            <a:r>
              <a:rPr lang="en-US" dirty="0">
                <a:latin typeface="Avenir Next LT Pro"/>
              </a:rPr>
              <a:t> med nye </a:t>
            </a:r>
            <a:r>
              <a:rPr lang="en-US" dirty="0" err="1">
                <a:latin typeface="Avenir Next LT Pro"/>
              </a:rPr>
              <a:t>aftaler</a:t>
            </a:r>
            <a:r>
              <a:rPr lang="en-US" dirty="0">
                <a:latin typeface="Avenir Next LT Pro"/>
              </a:rPr>
              <a:t> om </a:t>
            </a:r>
            <a:r>
              <a:rPr lang="en-US" dirty="0" err="1">
                <a:latin typeface="Avenir Next LT Pro"/>
              </a:rPr>
              <a:t>opsparingsordninger</a:t>
            </a:r>
            <a:r>
              <a:rPr lang="en-US" dirty="0">
                <a:latin typeface="Avenir Next LT Pro"/>
              </a:rPr>
              <a:t> </a:t>
            </a:r>
            <a:r>
              <a:rPr lang="en-US" dirty="0" err="1">
                <a:latin typeface="Avenir Next LT Pro"/>
              </a:rPr>
              <a:t>i</a:t>
            </a:r>
            <a:r>
              <a:rPr lang="en-US" dirty="0">
                <a:latin typeface="Avenir Next LT Pro"/>
              </a:rPr>
              <a:t> </a:t>
            </a:r>
            <a:r>
              <a:rPr lang="en-US" dirty="0" err="1">
                <a:latin typeface="Avenir Next LT Pro"/>
              </a:rPr>
              <a:t>tid</a:t>
            </a:r>
            <a:r>
              <a:rPr lang="en-US" dirty="0">
                <a:latin typeface="Avenir Next LT Pro"/>
              </a:rPr>
              <a:t> </a:t>
            </a:r>
            <a:r>
              <a:rPr lang="en-US" dirty="0" err="1">
                <a:latin typeface="Avenir Next LT Pro"/>
              </a:rPr>
              <a:t>og</a:t>
            </a:r>
            <a:r>
              <a:rPr lang="en-US" dirty="0">
                <a:latin typeface="Avenir Next LT Pro"/>
              </a:rPr>
              <a:t> </a:t>
            </a:r>
            <a:r>
              <a:rPr lang="en-US" dirty="0" err="1">
                <a:latin typeface="Avenir Next LT Pro"/>
              </a:rPr>
              <a:t>penge</a:t>
            </a:r>
            <a:r>
              <a:rPr lang="en-US" dirty="0">
                <a:latin typeface="Avenir Next LT Pro"/>
              </a:rPr>
              <a:t>.  Vi </a:t>
            </a:r>
            <a:r>
              <a:rPr lang="en-US" dirty="0" err="1">
                <a:latin typeface="Avenir Next LT Pro"/>
              </a:rPr>
              <a:t>aftalte</a:t>
            </a:r>
            <a:r>
              <a:rPr lang="en-US" dirty="0">
                <a:latin typeface="Avenir Next LT Pro"/>
              </a:rPr>
              <a:t>:</a:t>
            </a:r>
            <a:endParaRPr lang="da-DK" dirty="0">
              <a:latin typeface="Avenir Next LT Pro"/>
            </a:endParaRPr>
          </a:p>
          <a:p>
            <a:pPr marL="179705" indent="-179705"/>
            <a:endParaRPr lang="en-US">
              <a:latin typeface="Avenir Next LT Pro"/>
            </a:endParaRPr>
          </a:p>
          <a:p>
            <a:pPr marL="359410" lvl="1" indent="-179705">
              <a:buFont typeface="Courier New" panose="020B0604020202020204" pitchFamily="34" charset="0"/>
              <a:buChar char="o"/>
            </a:pPr>
            <a:r>
              <a:rPr lang="en-US" dirty="0">
                <a:latin typeface="Avenir Next LT Pro"/>
              </a:rPr>
              <a:t>At den del </a:t>
            </a:r>
            <a:r>
              <a:rPr lang="en-US" dirty="0" err="1">
                <a:latin typeface="Avenir Next LT Pro"/>
              </a:rPr>
              <a:t>af</a:t>
            </a:r>
            <a:r>
              <a:rPr lang="en-US" dirty="0">
                <a:latin typeface="Avenir Next LT Pro"/>
              </a:rPr>
              <a:t> </a:t>
            </a:r>
            <a:r>
              <a:rPr lang="en-US" dirty="0" err="1">
                <a:latin typeface="Avenir Next LT Pro"/>
              </a:rPr>
              <a:t>pensionsbidraget</a:t>
            </a:r>
            <a:r>
              <a:rPr lang="en-US" dirty="0">
                <a:latin typeface="Avenir Next LT Pro"/>
              </a:rPr>
              <a:t>, der </a:t>
            </a:r>
            <a:r>
              <a:rPr lang="en-US" dirty="0" err="1">
                <a:latin typeface="Avenir Next LT Pro"/>
              </a:rPr>
              <a:t>overstiger</a:t>
            </a:r>
            <a:r>
              <a:rPr lang="en-US" dirty="0">
                <a:latin typeface="Avenir Next LT Pro"/>
              </a:rPr>
              <a:t> 15%, kan man </a:t>
            </a:r>
            <a:r>
              <a:rPr lang="en-US" dirty="0" err="1">
                <a:latin typeface="Avenir Next LT Pro"/>
              </a:rPr>
              <a:t>vælge</a:t>
            </a:r>
            <a:r>
              <a:rPr lang="en-US" dirty="0">
                <a:latin typeface="Avenir Next LT Pro"/>
              </a:rPr>
              <a:t> at </a:t>
            </a:r>
            <a:r>
              <a:rPr lang="en-US" dirty="0" err="1">
                <a:latin typeface="Avenir Next LT Pro"/>
              </a:rPr>
              <a:t>få</a:t>
            </a:r>
            <a:r>
              <a:rPr lang="en-US" dirty="0">
                <a:latin typeface="Avenir Next LT Pro"/>
              </a:rPr>
              <a:t> </a:t>
            </a:r>
            <a:r>
              <a:rPr lang="en-US" dirty="0" err="1">
                <a:latin typeface="Avenir Next LT Pro"/>
              </a:rPr>
              <a:t>udbetalt</a:t>
            </a:r>
            <a:r>
              <a:rPr lang="en-US" dirty="0">
                <a:latin typeface="Avenir Next LT Pro"/>
              </a:rPr>
              <a:t> </a:t>
            </a:r>
            <a:r>
              <a:rPr lang="en-US" dirty="0" err="1">
                <a:latin typeface="Avenir Next LT Pro"/>
              </a:rPr>
              <a:t>som</a:t>
            </a:r>
            <a:r>
              <a:rPr lang="en-US" dirty="0">
                <a:latin typeface="Avenir Next LT Pro"/>
              </a:rPr>
              <a:t> </a:t>
            </a:r>
            <a:r>
              <a:rPr lang="en-US" dirty="0" err="1">
                <a:latin typeface="Avenir Next LT Pro"/>
              </a:rPr>
              <a:t>løn</a:t>
            </a:r>
            <a:r>
              <a:rPr lang="en-US" dirty="0">
                <a:latin typeface="Avenir Next LT Pro"/>
              </a:rPr>
              <a:t> </a:t>
            </a:r>
            <a:r>
              <a:rPr lang="en-US" dirty="0" err="1">
                <a:latin typeface="Avenir Next LT Pro"/>
              </a:rPr>
              <a:t>eller</a:t>
            </a:r>
            <a:r>
              <a:rPr lang="en-US" dirty="0">
                <a:latin typeface="Avenir Next LT Pro"/>
              </a:rPr>
              <a:t> </a:t>
            </a:r>
            <a:r>
              <a:rPr lang="en-US" dirty="0" err="1">
                <a:latin typeface="Avenir Next LT Pro"/>
              </a:rPr>
              <a:t>overført</a:t>
            </a:r>
            <a:r>
              <a:rPr lang="en-US" dirty="0">
                <a:latin typeface="Avenir Next LT Pro"/>
              </a:rPr>
              <a:t> </a:t>
            </a:r>
            <a:r>
              <a:rPr lang="en-US" dirty="0" err="1">
                <a:latin typeface="Avenir Next LT Pro"/>
              </a:rPr>
              <a:t>til</a:t>
            </a:r>
            <a:r>
              <a:rPr lang="en-US" dirty="0">
                <a:latin typeface="Avenir Next LT Pro"/>
              </a:rPr>
              <a:t> </a:t>
            </a:r>
            <a:r>
              <a:rPr lang="en-US" dirty="0" err="1">
                <a:latin typeface="Avenir Next LT Pro"/>
              </a:rPr>
              <a:t>en</a:t>
            </a:r>
            <a:r>
              <a:rPr lang="en-US" dirty="0">
                <a:latin typeface="Avenir Next LT Pro"/>
              </a:rPr>
              <a:t> </a:t>
            </a:r>
            <a:r>
              <a:rPr lang="en-US" dirty="0" err="1">
                <a:latin typeface="Avenir Next LT Pro"/>
              </a:rPr>
              <a:t>opsparingskonto</a:t>
            </a:r>
            <a:r>
              <a:rPr lang="en-US" dirty="0">
                <a:latin typeface="Avenir Next LT Pro"/>
              </a:rPr>
              <a:t>, </a:t>
            </a:r>
          </a:p>
          <a:p>
            <a:pPr marL="359410" lvl="1" indent="-179705">
              <a:buFont typeface="Courier New" panose="020B0604020202020204" pitchFamily="34" charset="0"/>
              <a:buChar char="o"/>
            </a:pPr>
            <a:r>
              <a:rPr lang="en-US" dirty="0" err="1">
                <a:latin typeface="Avenir Next LT Pro"/>
              </a:rPr>
              <a:t>Mulighed</a:t>
            </a:r>
            <a:r>
              <a:rPr lang="en-US" dirty="0">
                <a:latin typeface="Avenir Next LT Pro"/>
              </a:rPr>
              <a:t> for at </a:t>
            </a:r>
            <a:r>
              <a:rPr lang="en-US" dirty="0" err="1">
                <a:latin typeface="Avenir Next LT Pro"/>
              </a:rPr>
              <a:t>opspare</a:t>
            </a:r>
            <a:r>
              <a:rPr lang="en-US" dirty="0">
                <a:latin typeface="Avenir Next LT Pro"/>
              </a:rPr>
              <a:t> </a:t>
            </a:r>
            <a:r>
              <a:rPr lang="en-US" dirty="0" err="1">
                <a:latin typeface="Avenir Next LT Pro"/>
              </a:rPr>
              <a:t>særlige</a:t>
            </a:r>
            <a:r>
              <a:rPr lang="en-US" dirty="0">
                <a:latin typeface="Avenir Next LT Pro"/>
              </a:rPr>
              <a:t> </a:t>
            </a:r>
            <a:r>
              <a:rPr lang="en-US" dirty="0" err="1">
                <a:latin typeface="Avenir Next LT Pro"/>
              </a:rPr>
              <a:t>feriedage</a:t>
            </a:r>
            <a:r>
              <a:rPr lang="en-US" dirty="0">
                <a:latin typeface="Avenir Next LT Pro"/>
              </a:rPr>
              <a:t> </a:t>
            </a:r>
            <a:r>
              <a:rPr lang="en-US" dirty="0" err="1">
                <a:latin typeface="Avenir Next LT Pro"/>
              </a:rPr>
              <a:t>til</a:t>
            </a:r>
            <a:r>
              <a:rPr lang="en-US" dirty="0">
                <a:latin typeface="Avenir Next LT Pro"/>
              </a:rPr>
              <a:t> </a:t>
            </a:r>
            <a:r>
              <a:rPr lang="en-US" dirty="0" err="1">
                <a:latin typeface="Avenir Next LT Pro"/>
              </a:rPr>
              <a:t>senere</a:t>
            </a:r>
            <a:r>
              <a:rPr lang="en-US" dirty="0">
                <a:latin typeface="Avenir Next LT Pro"/>
              </a:rPr>
              <a:t> </a:t>
            </a:r>
            <a:r>
              <a:rPr lang="en-US" dirty="0" err="1">
                <a:latin typeface="Avenir Next LT Pro"/>
              </a:rPr>
              <a:t>brug</a:t>
            </a:r>
            <a:r>
              <a:rPr lang="en-US" dirty="0">
                <a:latin typeface="Avenir Next LT Pro"/>
              </a:rPr>
              <a:t> med </a:t>
            </a:r>
            <a:r>
              <a:rPr lang="en-US" dirty="0" err="1">
                <a:latin typeface="Avenir Next LT Pro"/>
              </a:rPr>
              <a:t>henblik</a:t>
            </a:r>
            <a:r>
              <a:rPr lang="en-US" dirty="0">
                <a:latin typeface="Avenir Next LT Pro"/>
              </a:rPr>
              <a:t> </a:t>
            </a:r>
            <a:r>
              <a:rPr lang="en-US" dirty="0" err="1">
                <a:latin typeface="Avenir Next LT Pro"/>
              </a:rPr>
              <a:t>på</a:t>
            </a:r>
            <a:r>
              <a:rPr lang="en-US" dirty="0">
                <a:latin typeface="Avenir Next LT Pro"/>
              </a:rPr>
              <a:t> </a:t>
            </a:r>
            <a:r>
              <a:rPr lang="en-US" dirty="0" err="1">
                <a:latin typeface="Avenir Next LT Pro"/>
              </a:rPr>
              <a:t>en</a:t>
            </a:r>
            <a:r>
              <a:rPr lang="en-US" dirty="0">
                <a:latin typeface="Avenir Next LT Pro"/>
              </a:rPr>
              <a:t> mere </a:t>
            </a:r>
            <a:r>
              <a:rPr lang="en-US" dirty="0" err="1">
                <a:latin typeface="Avenir Next LT Pro"/>
              </a:rPr>
              <a:t>fleksibel</a:t>
            </a:r>
            <a:r>
              <a:rPr lang="en-US" dirty="0">
                <a:latin typeface="Avenir Next LT Pro"/>
              </a:rPr>
              <a:t> </a:t>
            </a:r>
            <a:r>
              <a:rPr lang="en-US" dirty="0" err="1">
                <a:latin typeface="Avenir Next LT Pro"/>
              </a:rPr>
              <a:t>anvendelse</a:t>
            </a:r>
            <a:r>
              <a:rPr lang="en-US" dirty="0">
                <a:latin typeface="Avenir Next LT Pro"/>
              </a:rPr>
              <a:t> </a:t>
            </a:r>
            <a:r>
              <a:rPr lang="en-US" dirty="0" err="1">
                <a:latin typeface="Avenir Next LT Pro"/>
              </a:rPr>
              <a:t>af</a:t>
            </a:r>
            <a:r>
              <a:rPr lang="en-US" dirty="0">
                <a:latin typeface="Avenir Next LT Pro"/>
              </a:rPr>
              <a:t> </a:t>
            </a:r>
            <a:r>
              <a:rPr lang="en-US" dirty="0" err="1">
                <a:latin typeface="Avenir Next LT Pro"/>
              </a:rPr>
              <a:t>friheden</a:t>
            </a:r>
            <a:r>
              <a:rPr lang="en-US" dirty="0">
                <a:latin typeface="Avenir Next LT Pro"/>
              </a:rPr>
              <a:t>. Der </a:t>
            </a:r>
            <a:r>
              <a:rPr lang="en-US" dirty="0" err="1">
                <a:latin typeface="Avenir Next LT Pro"/>
              </a:rPr>
              <a:t>kan</a:t>
            </a:r>
            <a:r>
              <a:rPr lang="en-US" dirty="0">
                <a:latin typeface="Avenir Next LT Pro"/>
              </a:rPr>
              <a:t> </a:t>
            </a:r>
            <a:r>
              <a:rPr lang="en-US" dirty="0" err="1">
                <a:latin typeface="Avenir Next LT Pro"/>
              </a:rPr>
              <a:t>opspares</a:t>
            </a:r>
            <a:r>
              <a:rPr lang="en-US" dirty="0">
                <a:latin typeface="Avenir Next LT Pro"/>
              </a:rPr>
              <a:t> </a:t>
            </a:r>
            <a:r>
              <a:rPr lang="en-US" dirty="0" err="1">
                <a:latin typeface="Avenir Next LT Pro"/>
              </a:rPr>
              <a:t>frihed</a:t>
            </a:r>
            <a:r>
              <a:rPr lang="en-US" dirty="0">
                <a:latin typeface="Avenir Next LT Pro"/>
              </a:rPr>
              <a:t> op </a:t>
            </a:r>
            <a:r>
              <a:rPr lang="en-US" dirty="0" err="1">
                <a:latin typeface="Avenir Next LT Pro"/>
              </a:rPr>
              <a:t>til</a:t>
            </a:r>
            <a:r>
              <a:rPr lang="en-US" dirty="0">
                <a:latin typeface="Avenir Next LT Pro"/>
              </a:rPr>
              <a:t> 15 </a:t>
            </a:r>
            <a:r>
              <a:rPr lang="en-US" dirty="0" err="1">
                <a:latin typeface="Avenir Next LT Pro"/>
              </a:rPr>
              <a:t>dage</a:t>
            </a:r>
            <a:r>
              <a:rPr lang="en-US" dirty="0">
                <a:latin typeface="Avenir Next LT Pro"/>
              </a:rPr>
              <a:t> </a:t>
            </a:r>
            <a:r>
              <a:rPr lang="en-US" dirty="0" err="1">
                <a:latin typeface="Avenir Next LT Pro"/>
              </a:rPr>
              <a:t>i</a:t>
            </a:r>
            <a:r>
              <a:rPr lang="en-US" dirty="0">
                <a:latin typeface="Avenir Next LT Pro"/>
              </a:rPr>
              <a:t> alt. </a:t>
            </a:r>
          </a:p>
          <a:p>
            <a:pPr marL="179705" lvl="1" indent="0">
              <a:buNone/>
            </a:pPr>
            <a:r>
              <a:rPr lang="en-US" dirty="0">
                <a:latin typeface="Avenir Next LT Pro"/>
              </a:rPr>
              <a:t> </a:t>
            </a:r>
            <a:r>
              <a:rPr lang="en-US" i="1" dirty="0">
                <a:latin typeface="Avenir Next LT Pro"/>
              </a:rPr>
              <a:t>NB:  </a:t>
            </a:r>
            <a:r>
              <a:rPr lang="en-US" i="1" dirty="0" err="1">
                <a:latin typeface="Avenir Next LT Pro"/>
              </a:rPr>
              <a:t>På</a:t>
            </a:r>
            <a:r>
              <a:rPr lang="en-US" i="1" dirty="0">
                <a:latin typeface="Avenir Next LT Pro"/>
              </a:rPr>
              <a:t> </a:t>
            </a:r>
            <a:r>
              <a:rPr lang="en-US" i="1" dirty="0" err="1">
                <a:latin typeface="Avenir Next LT Pro"/>
              </a:rPr>
              <a:t>statens</a:t>
            </a:r>
            <a:r>
              <a:rPr lang="en-US" i="1" dirty="0">
                <a:latin typeface="Avenir Next LT Pro"/>
              </a:rPr>
              <a:t> </a:t>
            </a:r>
            <a:r>
              <a:rPr lang="en-US" i="1" dirty="0" err="1">
                <a:latin typeface="Avenir Next LT Pro"/>
              </a:rPr>
              <a:t>område</a:t>
            </a:r>
            <a:r>
              <a:rPr lang="en-US" i="1" dirty="0">
                <a:latin typeface="Avenir Next LT Pro"/>
              </a:rPr>
              <a:t> er det </a:t>
            </a:r>
            <a:r>
              <a:rPr lang="en-US" i="1" dirty="0" err="1">
                <a:latin typeface="Avenir Next LT Pro"/>
              </a:rPr>
              <a:t>også</a:t>
            </a:r>
            <a:r>
              <a:rPr lang="en-US" i="1" dirty="0">
                <a:latin typeface="Avenir Next LT Pro"/>
              </a:rPr>
              <a:t> </a:t>
            </a:r>
            <a:r>
              <a:rPr lang="en-US" i="1" dirty="0" err="1">
                <a:latin typeface="Avenir Next LT Pro"/>
              </a:rPr>
              <a:t>muligt</a:t>
            </a:r>
            <a:r>
              <a:rPr lang="en-US" i="1" dirty="0">
                <a:latin typeface="Avenir Next LT Pro"/>
              </a:rPr>
              <a:t> at </a:t>
            </a:r>
            <a:r>
              <a:rPr lang="en-US" i="1" dirty="0" err="1">
                <a:latin typeface="Avenir Next LT Pro"/>
              </a:rPr>
              <a:t>opspare</a:t>
            </a:r>
            <a:r>
              <a:rPr lang="en-US" i="1" dirty="0">
                <a:latin typeface="Avenir Next LT Pro"/>
              </a:rPr>
              <a:t> </a:t>
            </a:r>
            <a:r>
              <a:rPr lang="en-US" i="1" dirty="0" err="1">
                <a:latin typeface="Avenir Next LT Pro"/>
              </a:rPr>
              <a:t>frihed</a:t>
            </a:r>
            <a:r>
              <a:rPr lang="en-US" i="1" dirty="0">
                <a:latin typeface="Avenir Next LT Pro"/>
              </a:rPr>
              <a:t> </a:t>
            </a:r>
            <a:r>
              <a:rPr lang="en-US" i="1" dirty="0" err="1">
                <a:latin typeface="Avenir Next LT Pro"/>
              </a:rPr>
              <a:t>af</a:t>
            </a:r>
            <a:r>
              <a:rPr lang="en-US" i="1" dirty="0">
                <a:latin typeface="Avenir Next LT Pro"/>
              </a:rPr>
              <a:t> </a:t>
            </a:r>
            <a:r>
              <a:rPr lang="en-US" i="1" dirty="0" err="1">
                <a:latin typeface="Avenir Next LT Pro"/>
              </a:rPr>
              <a:t>afspadsering</a:t>
            </a:r>
            <a:r>
              <a:rPr lang="en-US" i="1" dirty="0">
                <a:latin typeface="Avenir Next LT Pro"/>
              </a:rPr>
              <a:t>, </a:t>
            </a:r>
            <a:r>
              <a:rPr lang="en-US" i="1" dirty="0" err="1">
                <a:latin typeface="Avenir Next LT Pro"/>
              </a:rPr>
              <a:t>idet</a:t>
            </a:r>
            <a:r>
              <a:rPr lang="en-US" i="1" dirty="0">
                <a:latin typeface="Avenir Next LT Pro"/>
              </a:rPr>
              <a:t> der </a:t>
            </a:r>
            <a:r>
              <a:rPr lang="en-US" i="1" dirty="0" err="1">
                <a:latin typeface="Avenir Next LT Pro"/>
              </a:rPr>
              <a:t>kan</a:t>
            </a:r>
            <a:r>
              <a:rPr lang="en-US" i="1" dirty="0">
                <a:latin typeface="Avenir Next LT Pro"/>
              </a:rPr>
              <a:t> </a:t>
            </a:r>
            <a:r>
              <a:rPr lang="en-US" i="1" dirty="0" err="1">
                <a:latin typeface="Avenir Next LT Pro"/>
              </a:rPr>
              <a:t>opspares</a:t>
            </a:r>
            <a:r>
              <a:rPr lang="en-US" i="1" dirty="0">
                <a:latin typeface="Avenir Next LT Pro"/>
              </a:rPr>
              <a:t> </a:t>
            </a:r>
            <a:r>
              <a:rPr lang="en-US" i="1" dirty="0" err="1">
                <a:latin typeface="Avenir Next LT Pro"/>
              </a:rPr>
              <a:t>frihed</a:t>
            </a:r>
            <a:r>
              <a:rPr lang="en-US" i="1" dirty="0">
                <a:latin typeface="Avenir Next LT Pro"/>
              </a:rPr>
              <a:t> op </a:t>
            </a:r>
            <a:r>
              <a:rPr lang="en-US" i="1" dirty="0" err="1">
                <a:latin typeface="Avenir Next LT Pro"/>
              </a:rPr>
              <a:t>til</a:t>
            </a:r>
            <a:r>
              <a:rPr lang="en-US" i="1" dirty="0">
                <a:latin typeface="Avenir Next LT Pro"/>
              </a:rPr>
              <a:t> 15 </a:t>
            </a:r>
            <a:r>
              <a:rPr lang="en-US" i="1" dirty="0" err="1">
                <a:latin typeface="Avenir Next LT Pro"/>
              </a:rPr>
              <a:t>dage</a:t>
            </a:r>
            <a:r>
              <a:rPr lang="en-US" i="1" dirty="0">
                <a:latin typeface="Avenir Next LT Pro"/>
              </a:rPr>
              <a:t> </a:t>
            </a:r>
            <a:r>
              <a:rPr lang="en-US" i="1" dirty="0" err="1">
                <a:latin typeface="Avenir Next LT Pro"/>
              </a:rPr>
              <a:t>i</a:t>
            </a:r>
            <a:r>
              <a:rPr lang="en-US" i="1" dirty="0">
                <a:latin typeface="Avenir Next LT Pro"/>
              </a:rPr>
              <a:t> alt, </a:t>
            </a:r>
            <a:r>
              <a:rPr lang="en-US" i="1" dirty="0" err="1">
                <a:latin typeface="Avenir Next LT Pro"/>
              </a:rPr>
              <a:t>og</a:t>
            </a:r>
            <a:r>
              <a:rPr lang="en-US" i="1" dirty="0">
                <a:latin typeface="Avenir Next LT Pro"/>
              </a:rPr>
              <a:t> </a:t>
            </a:r>
            <a:r>
              <a:rPr lang="en-US" i="1" dirty="0" err="1">
                <a:latin typeface="Avenir Next LT Pro"/>
              </a:rPr>
              <a:t>heraf</a:t>
            </a:r>
            <a:r>
              <a:rPr lang="en-US" i="1" dirty="0">
                <a:latin typeface="Avenir Next LT Pro"/>
              </a:rPr>
              <a:t> 8 </a:t>
            </a:r>
            <a:r>
              <a:rPr lang="en-US" i="1" dirty="0" err="1">
                <a:latin typeface="Avenir Next LT Pro"/>
              </a:rPr>
              <a:t>dages</a:t>
            </a:r>
            <a:r>
              <a:rPr lang="en-US" i="1" dirty="0">
                <a:latin typeface="Avenir Next LT Pro"/>
              </a:rPr>
              <a:t>     </a:t>
            </a:r>
            <a:r>
              <a:rPr lang="en-US" i="1" dirty="0" err="1">
                <a:latin typeface="Avenir Next LT Pro"/>
              </a:rPr>
              <a:t>afspadsering</a:t>
            </a:r>
            <a:r>
              <a:rPr lang="en-US" i="1" dirty="0">
                <a:latin typeface="Avenir Next LT Pro"/>
              </a:rPr>
              <a:t>.</a:t>
            </a:r>
            <a:endParaRPr lang="en-US" i="1"/>
          </a:p>
          <a:p>
            <a:pPr marL="179705" indent="-179705"/>
            <a:endParaRPr lang="en-US">
              <a:latin typeface="Avenir Next LT Pro"/>
            </a:endParaRPr>
          </a:p>
          <a:p>
            <a:pPr marL="179705" indent="-179705"/>
            <a:r>
              <a:rPr lang="en-US" dirty="0">
                <a:latin typeface="Avenir Next LT Pro"/>
              </a:rPr>
              <a:t>Vi </a:t>
            </a:r>
            <a:r>
              <a:rPr lang="en-US" dirty="0" err="1">
                <a:latin typeface="Avenir Next LT Pro"/>
              </a:rPr>
              <a:t>skal</a:t>
            </a:r>
            <a:r>
              <a:rPr lang="en-US" dirty="0">
                <a:latin typeface="Avenir Next LT Pro"/>
              </a:rPr>
              <a:t> </a:t>
            </a:r>
            <a:r>
              <a:rPr lang="en-US" dirty="0" err="1">
                <a:latin typeface="Avenir Next LT Pro"/>
              </a:rPr>
              <a:t>videre</a:t>
            </a:r>
            <a:r>
              <a:rPr lang="en-US" dirty="0">
                <a:latin typeface="Avenir Next LT Pro"/>
              </a:rPr>
              <a:t> ad </a:t>
            </a:r>
            <a:r>
              <a:rPr lang="en-US" dirty="0" err="1">
                <a:latin typeface="Avenir Next LT Pro"/>
              </a:rPr>
              <a:t>denne</a:t>
            </a:r>
            <a:r>
              <a:rPr lang="en-US" dirty="0">
                <a:latin typeface="Avenir Next LT Pro"/>
              </a:rPr>
              <a:t> </a:t>
            </a:r>
            <a:r>
              <a:rPr lang="en-US" dirty="0" err="1">
                <a:latin typeface="Avenir Next LT Pro"/>
              </a:rPr>
              <a:t>vej</a:t>
            </a:r>
            <a:r>
              <a:rPr lang="en-US" dirty="0">
                <a:latin typeface="Avenir Next LT Pro"/>
              </a:rPr>
              <a:t>, </a:t>
            </a:r>
            <a:r>
              <a:rPr lang="en-US" dirty="0" err="1">
                <a:latin typeface="Avenir Next LT Pro"/>
              </a:rPr>
              <a:t>hvad</a:t>
            </a:r>
            <a:r>
              <a:rPr lang="en-US" dirty="0">
                <a:latin typeface="Avenir Next LT Pro"/>
              </a:rPr>
              <a:t> </a:t>
            </a:r>
            <a:r>
              <a:rPr lang="en-US" dirty="0" err="1">
                <a:latin typeface="Avenir Next LT Pro"/>
              </a:rPr>
              <a:t>enten</a:t>
            </a:r>
            <a:r>
              <a:rPr lang="en-US" dirty="0">
                <a:latin typeface="Avenir Next LT Pro"/>
              </a:rPr>
              <a:t> det handler om </a:t>
            </a:r>
            <a:r>
              <a:rPr lang="en-US" dirty="0" err="1">
                <a:latin typeface="Avenir Next LT Pro"/>
              </a:rPr>
              <a:t>muligheden</a:t>
            </a:r>
            <a:r>
              <a:rPr lang="en-US" dirty="0">
                <a:latin typeface="Avenir Next LT Pro"/>
              </a:rPr>
              <a:t> for at </a:t>
            </a:r>
            <a:r>
              <a:rPr lang="en-US" dirty="0" err="1">
                <a:latin typeface="Avenir Next LT Pro"/>
              </a:rPr>
              <a:t>arbejde</a:t>
            </a:r>
            <a:r>
              <a:rPr lang="en-US" dirty="0">
                <a:latin typeface="Avenir Next LT Pro"/>
              </a:rPr>
              <a:t> mere </a:t>
            </a:r>
            <a:r>
              <a:rPr lang="en-US" dirty="0" err="1">
                <a:latin typeface="Avenir Next LT Pro"/>
              </a:rPr>
              <a:t>eller</a:t>
            </a:r>
            <a:r>
              <a:rPr lang="en-US" dirty="0">
                <a:latin typeface="Avenir Next LT Pro"/>
              </a:rPr>
              <a:t> </a:t>
            </a:r>
            <a:r>
              <a:rPr lang="en-US" dirty="0" err="1">
                <a:latin typeface="Avenir Next LT Pro"/>
              </a:rPr>
              <a:t>mindre</a:t>
            </a:r>
            <a:r>
              <a:rPr lang="en-US" dirty="0">
                <a:latin typeface="Avenir Next LT Pro"/>
              </a:rPr>
              <a:t> </a:t>
            </a:r>
            <a:r>
              <a:rPr lang="en-US" dirty="0" err="1">
                <a:latin typeface="Avenir Next LT Pro"/>
              </a:rPr>
              <a:t>i</a:t>
            </a:r>
            <a:r>
              <a:rPr lang="en-US" dirty="0">
                <a:latin typeface="Avenir Next LT Pro"/>
              </a:rPr>
              <a:t> </a:t>
            </a:r>
            <a:r>
              <a:rPr lang="en-US" dirty="0" err="1">
                <a:latin typeface="Avenir Next LT Pro"/>
              </a:rPr>
              <a:t>perioder</a:t>
            </a:r>
            <a:r>
              <a:rPr lang="en-US" dirty="0">
                <a:latin typeface="Avenir Next LT Pro"/>
              </a:rPr>
              <a:t> </a:t>
            </a:r>
            <a:r>
              <a:rPr lang="en-US" dirty="0" err="1">
                <a:latin typeface="Avenir Next LT Pro"/>
              </a:rPr>
              <a:t>af</a:t>
            </a:r>
            <a:r>
              <a:rPr lang="en-US" dirty="0">
                <a:latin typeface="Avenir Next LT Pro"/>
              </a:rPr>
              <a:t> </a:t>
            </a:r>
            <a:r>
              <a:rPr lang="en-US" dirty="0" err="1">
                <a:latin typeface="Avenir Next LT Pro"/>
              </a:rPr>
              <a:t>arbejdslivet</a:t>
            </a:r>
            <a:r>
              <a:rPr lang="en-US" dirty="0">
                <a:latin typeface="Avenir Next LT Pro"/>
              </a:rPr>
              <a:t>, </a:t>
            </a:r>
            <a:r>
              <a:rPr lang="en-US" dirty="0" err="1">
                <a:latin typeface="Avenir Next LT Pro"/>
              </a:rPr>
              <a:t>holde</a:t>
            </a:r>
            <a:r>
              <a:rPr lang="en-US" dirty="0">
                <a:latin typeface="Avenir Next LT Pro"/>
              </a:rPr>
              <a:t> pauser, lave </a:t>
            </a:r>
            <a:r>
              <a:rPr lang="en-US" dirty="0" err="1">
                <a:latin typeface="Avenir Next LT Pro"/>
              </a:rPr>
              <a:t>karriereskifte</a:t>
            </a:r>
            <a:r>
              <a:rPr lang="en-US" dirty="0">
                <a:latin typeface="Avenir Next LT Pro"/>
              </a:rPr>
              <a:t> </a:t>
            </a:r>
            <a:r>
              <a:rPr lang="en-US" dirty="0" err="1">
                <a:latin typeface="Avenir Next LT Pro"/>
              </a:rPr>
              <a:t>eller</a:t>
            </a:r>
            <a:r>
              <a:rPr lang="en-US" dirty="0">
                <a:latin typeface="Avenir Next LT Pro"/>
              </a:rPr>
              <a:t> om </a:t>
            </a:r>
            <a:r>
              <a:rPr lang="en-US" dirty="0" err="1">
                <a:latin typeface="Avenir Next LT Pro"/>
              </a:rPr>
              <a:t>mulighederne</a:t>
            </a:r>
            <a:r>
              <a:rPr lang="en-US" dirty="0">
                <a:latin typeface="Avenir Next LT Pro"/>
              </a:rPr>
              <a:t> for et </a:t>
            </a:r>
            <a:r>
              <a:rPr lang="en-US" dirty="0" err="1">
                <a:latin typeface="Avenir Next LT Pro"/>
              </a:rPr>
              <a:t>fleksibelt</a:t>
            </a:r>
            <a:r>
              <a:rPr lang="en-US" dirty="0">
                <a:latin typeface="Avenir Next LT Pro"/>
              </a:rPr>
              <a:t> </a:t>
            </a:r>
            <a:r>
              <a:rPr lang="en-US" dirty="0" err="1">
                <a:latin typeface="Avenir Next LT Pro"/>
              </a:rPr>
              <a:t>seniorarbejdsliv</a:t>
            </a:r>
            <a:r>
              <a:rPr lang="en-US" dirty="0">
                <a:latin typeface="Avenir Next LT Pro"/>
              </a:rPr>
              <a:t>.</a:t>
            </a:r>
            <a:endParaRPr lang="da-DK" dirty="0">
              <a:latin typeface="Avenir Next LT Pro"/>
            </a:endParaRPr>
          </a:p>
          <a:p>
            <a:pPr marL="179705" indent="-179705"/>
            <a:endParaRPr lang="en-US">
              <a:latin typeface="Avenir Next LT Pro"/>
            </a:endParaRPr>
          </a:p>
          <a:p>
            <a:pPr marL="179705" indent="-179705">
              <a:buNone/>
            </a:pPr>
            <a:endParaRPr lang="en-US">
              <a:latin typeface="Calibri"/>
              <a:ea typeface="Calibri"/>
              <a:cs typeface="Calibri"/>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6</a:t>
            </a:fld>
            <a:endParaRPr lang="en-GB">
              <a:latin typeface="Avenir Next LT Pro" panose="020B0504020202020204" pitchFamily="34" charset="0"/>
            </a:endParaRPr>
          </a:p>
        </p:txBody>
      </p:sp>
    </p:spTree>
    <p:extLst>
      <p:ext uri="{BB962C8B-B14F-4D97-AF65-F5344CB8AC3E}">
        <p14:creationId xmlns:p14="http://schemas.microsoft.com/office/powerpoint/2010/main" val="600539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endParaRPr lang="da-DK" dirty="0">
              <a:latin typeface="Avenir Next LT Pro"/>
            </a:endParaRPr>
          </a:p>
          <a:p>
            <a:pPr marL="171450" indent="-171450"/>
            <a:r>
              <a:rPr lang="da-DK">
                <a:latin typeface="Avenir Next LT Pro"/>
              </a:rPr>
              <a:t>Der findes mange forskellige familiekonstellationer, ligesom de relationer, vi alle sammen indgår i er vidt forskellige. Begge dele kan skifte flere gange over tid. Fx kan man i en årrække været presset som børnefamilie, mens man senere i livet måske er presset af at have gamle forældre, samtidig med at man selv har fuld gang i arbejdslivet</a:t>
            </a:r>
          </a:p>
          <a:p>
            <a:pPr marL="171450" indent="-171450"/>
            <a:endParaRPr lang="da-DK" dirty="0"/>
          </a:p>
          <a:p>
            <a:pPr marL="171450" indent="-171450"/>
            <a:r>
              <a:rPr lang="da-DK" dirty="0">
                <a:latin typeface="Avenir Next LT Pro"/>
              </a:rPr>
              <a:t>28 procent af alle adspurgte forældre har inden for det seneste år afleveret et barn i institution på trods af sygdom. Det viser  en undersøgelse foretaget af Norstat for Akademikerbladet, forår 2024. </a:t>
            </a:r>
            <a:endParaRPr lang="da-DK" dirty="0"/>
          </a:p>
          <a:p>
            <a:pPr marL="179705" indent="-179705"/>
            <a:endParaRPr lang="da-DK" b="1">
              <a:latin typeface="Avenir Next LT Pro"/>
            </a:endParaRPr>
          </a:p>
          <a:p>
            <a:pPr marL="179705" indent="-179705"/>
            <a:r>
              <a:rPr lang="da-DK" dirty="0">
                <a:latin typeface="Avenir Next LT Pro"/>
              </a:rPr>
              <a:t>I dag gælder:</a:t>
            </a:r>
            <a:endParaRPr lang="da-DK" dirty="0"/>
          </a:p>
          <a:p>
            <a:pPr marL="179705" indent="-179705"/>
            <a:r>
              <a:rPr lang="da-DK" b="1" dirty="0">
                <a:latin typeface="Avenir Next LT Pro"/>
              </a:rPr>
              <a:t>Børn</a:t>
            </a:r>
            <a:r>
              <a:rPr lang="da-DK" dirty="0">
                <a:latin typeface="Avenir Next LT Pro"/>
              </a:rPr>
              <a:t>:  Som offentligt ansat har man mulighed for fri med løn til barnets 1. og 2. sygedag. Derudover er der ret til to omsorgsdage om året, indtil barnet fylder 7 år. I praksis dækker det langt fra altid behovet. </a:t>
            </a:r>
            <a:endParaRPr lang="da-DK" dirty="0"/>
          </a:p>
          <a:p>
            <a:pPr marL="179705" indent="-179705"/>
            <a:endParaRPr lang="da-DK">
              <a:latin typeface="Avenir Next LT Pro"/>
            </a:endParaRPr>
          </a:p>
          <a:p>
            <a:pPr marL="179705" indent="-179705"/>
            <a:r>
              <a:rPr lang="da-DK" dirty="0">
                <a:latin typeface="Avenir Next LT Pro"/>
              </a:rPr>
              <a:t>Øgede muligheder for fravær og fleksible muligheder for at arbejde hjemmefra vil kunne mindske presset på børnefamilierne. Bedsteforældre eller andre pårørende kunne også få bedre muligheder for at give en hånd med, når det brænder på. </a:t>
            </a:r>
            <a:br>
              <a:rPr lang="da-DK" dirty="0">
                <a:latin typeface="Avenir Next LT Pro"/>
              </a:rPr>
            </a:br>
            <a:endParaRPr lang="da-DK"/>
          </a:p>
          <a:p>
            <a:pPr marL="179705" indent="-179705"/>
            <a:r>
              <a:rPr lang="da-DK" b="1" dirty="0">
                <a:latin typeface="Avenir Next LT Pro"/>
              </a:rPr>
              <a:t>Pårørende</a:t>
            </a:r>
            <a:r>
              <a:rPr lang="da-DK" dirty="0">
                <a:latin typeface="Avenir Next LT Pro"/>
              </a:rPr>
              <a:t>: De senere år er der kommet mere fokus på pårørende. Således har et EU-direktiv siden 2023 sikret ret til op til 5 ulønnede omsorgsorlovsdage pr. kalenderår til at yde nære familiemedlemmer som forældre væsentlig personlig omsorg eller støtte på grund af en alvorlig helbredsmæssig tilstand. Bedre muligheder for fravær kunne hjælpe med til at mindske det pres, man kan opleve som pårørende.</a:t>
            </a:r>
          </a:p>
          <a:p>
            <a:pPr marL="179705" indent="-179705"/>
            <a:endParaRPr lang="da-DK"/>
          </a:p>
          <a:p>
            <a:pPr marL="179705" indent="-179705"/>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7</a:t>
            </a:fld>
            <a:endParaRPr lang="en-GB">
              <a:latin typeface="Avenir Next LT Pro" panose="020B0504020202020204" pitchFamily="34" charset="0"/>
            </a:endParaRPr>
          </a:p>
        </p:txBody>
      </p:sp>
    </p:spTree>
    <p:extLst>
      <p:ext uri="{BB962C8B-B14F-4D97-AF65-F5344CB8AC3E}">
        <p14:creationId xmlns:p14="http://schemas.microsoft.com/office/powerpoint/2010/main" val="147318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705" indent="-179705">
              <a:defRPr/>
            </a:pPr>
            <a:r>
              <a:rPr lang="da-DK" dirty="0">
                <a:latin typeface="Avenir Next LT Pro"/>
              </a:rPr>
              <a:t>Mange danskere er pressede og oplever, at det kan være svært at få hverdagen til at hænge sammen, når der både skal være plads til arbejdsliv og privatliv .  </a:t>
            </a:r>
            <a:endParaRPr lang="da-DK" dirty="0"/>
          </a:p>
          <a:p>
            <a:pPr marL="179705" indent="-179705">
              <a:defRPr/>
            </a:pPr>
            <a:endParaRPr lang="da-DK" dirty="0">
              <a:latin typeface="Avenir Next LT Pro"/>
            </a:endParaRPr>
          </a:p>
          <a:p>
            <a:pPr marL="179705" indent="-179705">
              <a:defRPr/>
            </a:pPr>
            <a:r>
              <a:rPr lang="da-DK" dirty="0">
                <a:latin typeface="Avenir Next LT Pro"/>
              </a:rPr>
              <a:t>Der ER behov for at gøre det nemmere at få balance i det hele liv.</a:t>
            </a:r>
          </a:p>
          <a:p>
            <a:pPr marL="179705" indent="-179705">
              <a:defRPr/>
            </a:pPr>
            <a:endParaRPr lang="da-DK" dirty="0"/>
          </a:p>
          <a:p>
            <a:pPr marL="179705" indent="-179705">
              <a:defRPr/>
            </a:pPr>
            <a:r>
              <a:rPr lang="da-DK" dirty="0">
                <a:latin typeface="Avenir Next LT Pro"/>
              </a:rPr>
              <a:t>Spørgsmålet er, hvad der skal til?</a:t>
            </a:r>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8</a:t>
            </a:fld>
            <a:endParaRPr lang="en-GB">
              <a:latin typeface="Avenir Next LT Pro" panose="020B0504020202020204" pitchFamily="34" charset="0"/>
            </a:endParaRPr>
          </a:p>
        </p:txBody>
      </p:sp>
    </p:spTree>
    <p:extLst>
      <p:ext uri="{BB962C8B-B14F-4D97-AF65-F5344CB8AC3E}">
        <p14:creationId xmlns:p14="http://schemas.microsoft.com/office/powerpoint/2010/main" val="2432593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705" indent="-179705" algn="just">
              <a:lnSpc>
                <a:spcPct val="115000"/>
              </a:lnSpc>
              <a:spcAft>
                <a:spcPts val="1000"/>
              </a:spcAft>
            </a:pPr>
            <a:r>
              <a:rPr lang="da-DK" dirty="0">
                <a:solidFill>
                  <a:srgbClr val="222222"/>
                </a:solidFill>
                <a:latin typeface="Avenir Next LT Pro"/>
              </a:rPr>
              <a:t>Det danske arbejdsmarked er kendetegnet ved, at der er:</a:t>
            </a:r>
          </a:p>
          <a:p>
            <a:pPr marL="179705" indent="-179705" algn="just">
              <a:lnSpc>
                <a:spcPct val="114999"/>
              </a:lnSpc>
              <a:spcAft>
                <a:spcPts val="1000"/>
              </a:spcAft>
            </a:pPr>
            <a:endParaRPr lang="da-DK">
              <a:solidFill>
                <a:srgbClr val="222222"/>
              </a:solidFill>
              <a:latin typeface="Avenir Next LT Pro"/>
            </a:endParaRPr>
          </a:p>
          <a:p>
            <a:pPr marL="179705" indent="-179705" algn="just">
              <a:lnSpc>
                <a:spcPct val="114999"/>
              </a:lnSpc>
              <a:spcAft>
                <a:spcPts val="1000"/>
              </a:spcAft>
            </a:pPr>
            <a:r>
              <a:rPr lang="da-DK" b="1" dirty="0">
                <a:solidFill>
                  <a:srgbClr val="222222"/>
                </a:solidFill>
                <a:latin typeface="Avenir Next LT Pro"/>
              </a:rPr>
              <a:t>Stor mobilitet.</a:t>
            </a:r>
            <a:r>
              <a:rPr lang="da-DK" dirty="0">
                <a:solidFill>
                  <a:srgbClr val="222222"/>
                </a:solidFill>
                <a:latin typeface="Avenir Next LT Pro"/>
              </a:rPr>
              <a:t>  En million ansatte ud af en arbejdsstyrke på tre millioner skifter i runde tal job hvert år. Nogle fordi de  har lyst. Andre fordi de er tvunget til det. Udvikling og vedligeholdelse af den enkeltes faglige kompetencer er en de måder, vi kan sikre tryghed og livslang læring i et langt og varieret arbejdsliv med stor mobilitet.</a:t>
            </a:r>
            <a:endParaRPr lang="da-DK" sz="1800" dirty="0">
              <a:solidFill>
                <a:srgbClr val="222222"/>
              </a:solidFill>
              <a:latin typeface="Avenir Next LT Pro"/>
            </a:endParaRPr>
          </a:p>
          <a:p>
            <a:pPr marL="179705" indent="-179705" algn="just">
              <a:lnSpc>
                <a:spcPct val="114999"/>
              </a:lnSpc>
              <a:spcAft>
                <a:spcPts val="1000"/>
              </a:spcAft>
            </a:pPr>
            <a:endParaRPr lang="da-DK">
              <a:solidFill>
                <a:srgbClr val="222222"/>
              </a:solidFill>
              <a:latin typeface="Avenir Next LT Pro"/>
            </a:endParaRPr>
          </a:p>
          <a:p>
            <a:pPr marL="179705" indent="-179705" algn="just">
              <a:lnSpc>
                <a:spcPct val="114999"/>
              </a:lnSpc>
              <a:spcAft>
                <a:spcPts val="1000"/>
              </a:spcAft>
            </a:pPr>
            <a:r>
              <a:rPr lang="da-DK" dirty="0">
                <a:solidFill>
                  <a:srgbClr val="222222"/>
                </a:solidFill>
                <a:latin typeface="Avenir Next LT Pro"/>
              </a:rPr>
              <a:t>E</a:t>
            </a:r>
            <a:r>
              <a:rPr lang="da-DK" b="1" dirty="0">
                <a:solidFill>
                  <a:srgbClr val="222222"/>
                </a:solidFill>
                <a:latin typeface="Avenir Next LT Pro"/>
              </a:rPr>
              <a:t>n samfundsmæssig og teknologisk udvikling</a:t>
            </a:r>
            <a:r>
              <a:rPr lang="da-DK" dirty="0">
                <a:solidFill>
                  <a:srgbClr val="222222"/>
                </a:solidFill>
                <a:latin typeface="Avenir Next LT Pro"/>
              </a:rPr>
              <a:t>, der hele tiden skaber nye muligheder, forandringer og udfordringer. Det handler fx om AI eller grøn omstilling. Samtidig har vi udsigt til en stigende pensionsalder og et længere arbejdsliv end i dag. </a:t>
            </a:r>
            <a:endParaRPr lang="da-DK" sz="1800" dirty="0">
              <a:solidFill>
                <a:srgbClr val="222222"/>
              </a:solidFill>
              <a:latin typeface="Avenir Next LT Pro"/>
            </a:endParaRPr>
          </a:p>
          <a:p>
            <a:pPr marL="179705" indent="-179705" algn="just">
              <a:lnSpc>
                <a:spcPct val="114999"/>
              </a:lnSpc>
              <a:spcAft>
                <a:spcPts val="1000"/>
              </a:spcAft>
            </a:pPr>
            <a:endParaRPr lang="da-DK">
              <a:solidFill>
                <a:srgbClr val="222222"/>
              </a:solidFill>
              <a:latin typeface="Avenir Next LT Pro"/>
            </a:endParaRPr>
          </a:p>
          <a:p>
            <a:pPr marL="179705" indent="-179705" algn="just">
              <a:lnSpc>
                <a:spcPct val="114999"/>
              </a:lnSpc>
              <a:spcAft>
                <a:spcPts val="1000"/>
              </a:spcAft>
            </a:pPr>
            <a:r>
              <a:rPr lang="da-DK" dirty="0">
                <a:solidFill>
                  <a:srgbClr val="222222"/>
                </a:solidFill>
                <a:latin typeface="Avenir Next LT Pro"/>
              </a:rPr>
              <a:t>Kompetenceudvikling og livslang læring kan være ét af svarene på disse og andre udfordringer</a:t>
            </a:r>
          </a:p>
          <a:p>
            <a:pPr marL="179705" indent="-179705" algn="just">
              <a:lnSpc>
                <a:spcPct val="114999"/>
              </a:lnSpc>
              <a:spcAft>
                <a:spcPts val="1000"/>
              </a:spcAft>
            </a:pPr>
            <a:endParaRPr lang="da-DK" sz="1800" dirty="0">
              <a:solidFill>
                <a:srgbClr val="222222"/>
              </a:solidFill>
              <a:latin typeface="Avenir Next LT Pro"/>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9</a:t>
            </a:fld>
            <a:endParaRPr lang="en-GB">
              <a:latin typeface="Avenir Next LT Pro" panose="020B0504020202020204" pitchFamily="34" charset="0"/>
            </a:endParaRPr>
          </a:p>
        </p:txBody>
      </p:sp>
    </p:spTree>
    <p:extLst>
      <p:ext uri="{BB962C8B-B14F-4D97-AF65-F5344CB8AC3E}">
        <p14:creationId xmlns:p14="http://schemas.microsoft.com/office/powerpoint/2010/main" val="3156573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Cov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4533900" cy="6876861"/>
          </a:xfrm>
          <a:prstGeom prst="rect">
            <a:avLst/>
          </a:prstGeom>
          <a:solidFill>
            <a:srgbClr val="5A001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0" y="2311399"/>
            <a:ext cx="7586663" cy="4565461"/>
          </a:xfrm>
          <a:solidFill>
            <a:schemeClr val="accent1"/>
          </a:solidFill>
        </p:spPr>
        <p:txBody>
          <a:bodyPr lIns="540000" tIns="540000" rIns="540000" bIns="540000" anchor="ctr" anchorCtr="0"/>
          <a:lstStyle>
            <a:lvl1pPr algn="l">
              <a:defRPr sz="4000"/>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4CEE0F2-B3B6-4D09-B7B6-541DAA206A45}" type="datetime2">
              <a:rPr lang="da-DK" smtClean="0"/>
              <a:t>20. december 2024</a:t>
            </a:fld>
            <a:endParaRPr lang="da-DK" sz="110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solidFill>
            <a:schemeClr val="accent2"/>
          </a:solid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 Breaker">
    <p:bg>
      <p:bgRef idx="1001">
        <a:schemeClr val="bg2"/>
      </p:bgRef>
    </p:bg>
    <p:spTree>
      <p:nvGrpSpPr>
        <p:cNvPr id="1" name=""/>
        <p:cNvGrpSpPr/>
        <p:nvPr/>
      </p:nvGrpSpPr>
      <p:grpSpPr>
        <a:xfrm>
          <a:off x="0" y="0"/>
          <a:ext cx="0" cy="0"/>
          <a:chOff x="0" y="0"/>
          <a:chExt cx="0" cy="0"/>
        </a:xfrm>
      </p:grpSpPr>
      <p:sp>
        <p:nvSpPr>
          <p:cNvPr id="7" name="Background"/>
          <p:cNvSpPr/>
          <p:nvPr userDrawn="1"/>
        </p:nvSpPr>
        <p:spPr bwMode="ltGray">
          <a:xfrm>
            <a:off x="0" y="0"/>
            <a:ext cx="12193200" cy="6861600"/>
          </a:xfrm>
          <a:prstGeom prst="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solidFill>
                <a:schemeClr val="tx1"/>
              </a:solidFill>
            </a:endParaRPr>
          </a:p>
        </p:txBody>
      </p:sp>
      <p:sp>
        <p:nvSpPr>
          <p:cNvPr id="14" name="Rectangle 13">
            <a:extLst>
              <a:ext uri="{FF2B5EF4-FFF2-40B4-BE49-F238E27FC236}">
                <a16:creationId xmlns:a16="http://schemas.microsoft.com/office/drawing/2014/main" id="{4C18EBA2-E52A-48CD-A175-5777D2D0E100}"/>
              </a:ext>
            </a:extLst>
          </p:cNvPr>
          <p:cNvSpPr/>
          <p:nvPr userDrawn="1"/>
        </p:nvSpPr>
        <p:spPr>
          <a:xfrm>
            <a:off x="9189600" y="1742400"/>
            <a:ext cx="3002400" cy="51156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720000" y="2304000"/>
            <a:ext cx="10764000" cy="1800000"/>
          </a:xfrm>
        </p:spPr>
        <p:txBody>
          <a:bodyPr anchor="ctr" anchorCtr="0"/>
          <a:lstStyle>
            <a:lvl1pPr algn="ctr">
              <a:defRPr sz="6000">
                <a:solidFill>
                  <a:schemeClr val="tx1"/>
                </a:solidFill>
                <a:latin typeface="+mj-lt"/>
              </a:defRPr>
            </a:lvl1pPr>
          </a:lstStyle>
          <a:p>
            <a:r>
              <a:rPr lang="da-DK" noProof="0"/>
              <a:t>Klik for at tilføje titel</a:t>
            </a:r>
            <a:endParaRPr lang="da-DK"/>
          </a:p>
        </p:txBody>
      </p:sp>
      <p:pic>
        <p:nvPicPr>
          <p:cNvPr id="4" name="Graphic 3">
            <a:extLst>
              <a:ext uri="{FF2B5EF4-FFF2-40B4-BE49-F238E27FC236}">
                <a16:creationId xmlns:a16="http://schemas.microsoft.com/office/drawing/2014/main" id="{94F6674C-2317-47FE-BDFA-EBBA792BBE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
        <p:nvSpPr>
          <p:cNvPr id="5" name="Date Placeholder 4">
            <a:extLst>
              <a:ext uri="{FF2B5EF4-FFF2-40B4-BE49-F238E27FC236}">
                <a16:creationId xmlns:a16="http://schemas.microsoft.com/office/drawing/2014/main" id="{6A3EF1E9-9FBF-43C7-B408-ACF5C6173AE8}"/>
              </a:ext>
            </a:extLst>
          </p:cNvPr>
          <p:cNvSpPr>
            <a:spLocks noGrp="1"/>
          </p:cNvSpPr>
          <p:nvPr>
            <p:ph type="dt" sz="half" idx="10"/>
          </p:nvPr>
        </p:nvSpPr>
        <p:spPr/>
        <p:txBody>
          <a:bodyPr/>
          <a:lstStyle/>
          <a:p>
            <a:fld id="{CB606CCD-CC4E-47DA-A095-139436D9729C}" type="datetime2">
              <a:rPr lang="da-DK" smtClean="0"/>
              <a:t>20. december 2024</a:t>
            </a:fld>
            <a:endParaRPr lang="da-DK">
              <a:solidFill>
                <a:schemeClr val="tx1"/>
              </a:solidFill>
            </a:endParaRPr>
          </a:p>
        </p:txBody>
      </p:sp>
      <p:sp>
        <p:nvSpPr>
          <p:cNvPr id="6" name="Footer Placeholder 5">
            <a:extLst>
              <a:ext uri="{FF2B5EF4-FFF2-40B4-BE49-F238E27FC236}">
                <a16:creationId xmlns:a16="http://schemas.microsoft.com/office/drawing/2014/main" id="{A53F0457-7DDB-44CC-9680-0FAB8D338409}"/>
              </a:ext>
            </a:extLst>
          </p:cNvPr>
          <p:cNvSpPr>
            <a:spLocks noGrp="1"/>
          </p:cNvSpPr>
          <p:nvPr>
            <p:ph type="ftr" sz="quarter" idx="11"/>
          </p:nvPr>
        </p:nvSpPr>
        <p:spPr/>
        <p:txBody>
          <a:bodyPr/>
          <a:lstStyle/>
          <a:p>
            <a:pPr algn="l"/>
            <a:endParaRPr lang="da-DK"/>
          </a:p>
        </p:txBody>
      </p:sp>
      <p:sp>
        <p:nvSpPr>
          <p:cNvPr id="12" name="Slide Number Placeholder 11">
            <a:extLst>
              <a:ext uri="{FF2B5EF4-FFF2-40B4-BE49-F238E27FC236}">
                <a16:creationId xmlns:a16="http://schemas.microsoft.com/office/drawing/2014/main" id="{9E851D80-4DD1-4A4E-828B-7B739F5103E8}"/>
              </a:ext>
            </a:extLst>
          </p:cNvPr>
          <p:cNvSpPr>
            <a:spLocks noGrp="1"/>
          </p:cNvSpPr>
          <p:nvPr>
            <p:ph type="sldNum" sz="quarter" idx="12"/>
          </p:nvPr>
        </p:nvSpPr>
        <p:spPr/>
        <p:txBody>
          <a:bodyPr/>
          <a:lstStyle/>
          <a:p>
            <a:fld id="{23AA811B-2EBD-4900-905E-5BE206449611}" type="slidenum">
              <a:rPr lang="da-DK" smtClean="0"/>
              <a:pPr/>
              <a:t>‹nr.›</a:t>
            </a:fld>
            <a:endParaRPr lang="da-DK"/>
          </a:p>
        </p:txBody>
      </p:sp>
    </p:spTree>
    <p:extLst>
      <p:ext uri="{BB962C8B-B14F-4D97-AF65-F5344CB8AC3E}">
        <p14:creationId xmlns:p14="http://schemas.microsoft.com/office/powerpoint/2010/main" val="197138226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 Breaker">
    <p:bg>
      <p:bgRef idx="1001">
        <a:schemeClr val="bg2"/>
      </p:bgRef>
    </p:bg>
    <p:spTree>
      <p:nvGrpSpPr>
        <p:cNvPr id="1" name=""/>
        <p:cNvGrpSpPr/>
        <p:nvPr/>
      </p:nvGrpSpPr>
      <p:grpSpPr>
        <a:xfrm>
          <a:off x="0" y="0"/>
          <a:ext cx="0" cy="0"/>
          <a:chOff x="0" y="0"/>
          <a:chExt cx="0" cy="0"/>
        </a:xfrm>
      </p:grpSpPr>
      <p:sp>
        <p:nvSpPr>
          <p:cNvPr id="7" name="Background"/>
          <p:cNvSpPr/>
          <p:nvPr userDrawn="1"/>
        </p:nvSpPr>
        <p:spPr bwMode="ltGray">
          <a:xfrm>
            <a:off x="0" y="0"/>
            <a:ext cx="12193200" cy="6861600"/>
          </a:xfrm>
          <a:prstGeom prst="rect">
            <a:avLst/>
          </a:prstGeom>
          <a:solidFill>
            <a:srgbClr val="8C1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solidFill>
                <a:schemeClr val="tx1"/>
              </a:solidFill>
            </a:endParaRPr>
          </a:p>
        </p:txBody>
      </p:sp>
      <p:sp>
        <p:nvSpPr>
          <p:cNvPr id="14" name="Rectangle 13">
            <a:extLst>
              <a:ext uri="{FF2B5EF4-FFF2-40B4-BE49-F238E27FC236}">
                <a16:creationId xmlns:a16="http://schemas.microsoft.com/office/drawing/2014/main" id="{4C18EBA2-E52A-48CD-A175-5777D2D0E100}"/>
              </a:ext>
            </a:extLst>
          </p:cNvPr>
          <p:cNvSpPr/>
          <p:nvPr userDrawn="1"/>
        </p:nvSpPr>
        <p:spPr>
          <a:xfrm>
            <a:off x="9189600" y="1742400"/>
            <a:ext cx="3002400" cy="5115600"/>
          </a:xfrm>
          <a:prstGeom prst="rect">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720000" y="2304000"/>
            <a:ext cx="10764000" cy="1800000"/>
          </a:xfrm>
        </p:spPr>
        <p:txBody>
          <a:bodyPr anchor="ctr" anchorCtr="0"/>
          <a:lstStyle>
            <a:lvl1pPr algn="ctr">
              <a:defRPr sz="6000">
                <a:solidFill>
                  <a:schemeClr val="tx1"/>
                </a:solidFill>
                <a:latin typeface="+mj-lt"/>
              </a:defRPr>
            </a:lvl1pPr>
          </a:lstStyle>
          <a:p>
            <a:r>
              <a:rPr lang="da-DK" noProof="0"/>
              <a:t>Klik for at tilføje titel</a:t>
            </a:r>
            <a:endParaRPr lang="da-DK"/>
          </a:p>
        </p:txBody>
      </p:sp>
      <p:pic>
        <p:nvPicPr>
          <p:cNvPr id="4" name="Graphic 3">
            <a:extLst>
              <a:ext uri="{FF2B5EF4-FFF2-40B4-BE49-F238E27FC236}">
                <a16:creationId xmlns:a16="http://schemas.microsoft.com/office/drawing/2014/main" id="{94F6674C-2317-47FE-BDFA-EBBA792BBE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
        <p:nvSpPr>
          <p:cNvPr id="5" name="Date Placeholder 4">
            <a:extLst>
              <a:ext uri="{FF2B5EF4-FFF2-40B4-BE49-F238E27FC236}">
                <a16:creationId xmlns:a16="http://schemas.microsoft.com/office/drawing/2014/main" id="{6A3EF1E9-9FBF-43C7-B408-ACF5C6173AE8}"/>
              </a:ext>
            </a:extLst>
          </p:cNvPr>
          <p:cNvSpPr>
            <a:spLocks noGrp="1"/>
          </p:cNvSpPr>
          <p:nvPr>
            <p:ph type="dt" sz="half" idx="10"/>
          </p:nvPr>
        </p:nvSpPr>
        <p:spPr/>
        <p:txBody>
          <a:bodyPr/>
          <a:lstStyle/>
          <a:p>
            <a:fld id="{CB606CCD-CC4E-47DA-A095-139436D9729C}" type="datetime2">
              <a:rPr lang="da-DK" smtClean="0"/>
              <a:t>20. december 2024</a:t>
            </a:fld>
            <a:endParaRPr lang="da-DK">
              <a:solidFill>
                <a:schemeClr val="tx1"/>
              </a:solidFill>
            </a:endParaRPr>
          </a:p>
        </p:txBody>
      </p:sp>
      <p:sp>
        <p:nvSpPr>
          <p:cNvPr id="6" name="Footer Placeholder 5">
            <a:extLst>
              <a:ext uri="{FF2B5EF4-FFF2-40B4-BE49-F238E27FC236}">
                <a16:creationId xmlns:a16="http://schemas.microsoft.com/office/drawing/2014/main" id="{A53F0457-7DDB-44CC-9680-0FAB8D338409}"/>
              </a:ext>
            </a:extLst>
          </p:cNvPr>
          <p:cNvSpPr>
            <a:spLocks noGrp="1"/>
          </p:cNvSpPr>
          <p:nvPr>
            <p:ph type="ftr" sz="quarter" idx="11"/>
          </p:nvPr>
        </p:nvSpPr>
        <p:spPr/>
        <p:txBody>
          <a:bodyPr/>
          <a:lstStyle/>
          <a:p>
            <a:pPr algn="l"/>
            <a:endParaRPr lang="da-DK"/>
          </a:p>
        </p:txBody>
      </p:sp>
      <p:sp>
        <p:nvSpPr>
          <p:cNvPr id="12" name="Slide Number Placeholder 11">
            <a:extLst>
              <a:ext uri="{FF2B5EF4-FFF2-40B4-BE49-F238E27FC236}">
                <a16:creationId xmlns:a16="http://schemas.microsoft.com/office/drawing/2014/main" id="{9E851D80-4DD1-4A4E-828B-7B739F5103E8}"/>
              </a:ext>
            </a:extLst>
          </p:cNvPr>
          <p:cNvSpPr>
            <a:spLocks noGrp="1"/>
          </p:cNvSpPr>
          <p:nvPr>
            <p:ph type="sldNum" sz="quarter" idx="12"/>
          </p:nvPr>
        </p:nvSpPr>
        <p:spPr/>
        <p:txBody>
          <a:bodyPr/>
          <a:lstStyle/>
          <a:p>
            <a:fld id="{23AA811B-2EBD-4900-905E-5BE206449611}" type="slidenum">
              <a:rPr lang="da-DK" smtClean="0"/>
              <a:pPr/>
              <a:t>‹nr.›</a:t>
            </a:fld>
            <a:endParaRPr lang="da-DK"/>
          </a:p>
        </p:txBody>
      </p:sp>
    </p:spTree>
    <p:extLst>
      <p:ext uri="{BB962C8B-B14F-4D97-AF65-F5344CB8AC3E}">
        <p14:creationId xmlns:p14="http://schemas.microsoft.com/office/powerpoint/2010/main" val="978355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20. december 2024</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273101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9" y="2080800"/>
            <a:ext cx="7526701" cy="4053600"/>
          </a:xfrm>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11" name="Content Placeholder 10">
            <a:extLst>
              <a:ext uri="{FF2B5EF4-FFF2-40B4-BE49-F238E27FC236}">
                <a16:creationId xmlns:a16="http://schemas.microsoft.com/office/drawing/2014/main" id="{706FDC26-E8B8-4D7C-B745-43969B4F1E5A}"/>
              </a:ext>
            </a:extLst>
          </p:cNvPr>
          <p:cNvSpPr>
            <a:spLocks noGrp="1"/>
          </p:cNvSpPr>
          <p:nvPr>
            <p:ph sz="quarter" idx="14" hasCustomPrompt="1"/>
          </p:nvPr>
        </p:nvSpPr>
        <p:spPr>
          <a:xfrm>
            <a:off x="9232900" y="2084400"/>
            <a:ext cx="2598738" cy="4049700"/>
          </a:xfrm>
        </p:spPr>
        <p:txBody>
          <a:bodyPr/>
          <a:lstStyle>
            <a:lvl1pPr>
              <a:defRPr/>
            </a:lvl1pPr>
          </a:lstStyle>
          <a:p>
            <a:pPr lvl="0"/>
            <a:r>
              <a:rPr lang="da-DK"/>
              <a:t>Klik for at tilføje tekst</a:t>
            </a:r>
          </a:p>
          <a:p>
            <a:pPr lvl="1"/>
            <a:r>
              <a:rPr lang="da-DK"/>
              <a:t>Second level</a:t>
            </a:r>
          </a:p>
          <a:p>
            <a:pPr lvl="2"/>
            <a:r>
              <a:rPr lang="da-DK"/>
              <a:t>Third level</a:t>
            </a:r>
          </a:p>
          <a:p>
            <a:pPr lvl="3"/>
            <a:r>
              <a:rPr lang="da-DK" err="1"/>
              <a:t>Fourth</a:t>
            </a:r>
            <a:r>
              <a:rPr lang="da-DK"/>
              <a:t> level</a:t>
            </a:r>
          </a:p>
          <a:p>
            <a:pPr lvl="4"/>
            <a:r>
              <a:rPr lang="da-DK"/>
              <a:t>Fifth level</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20. december 2024</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3084748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9" y="2080800"/>
            <a:ext cx="4569189" cy="4053600"/>
          </a:xfrm>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11" name="Content Placeholder 10">
            <a:extLst>
              <a:ext uri="{FF2B5EF4-FFF2-40B4-BE49-F238E27FC236}">
                <a16:creationId xmlns:a16="http://schemas.microsoft.com/office/drawing/2014/main" id="{706FDC26-E8B8-4D7C-B745-43969B4F1E5A}"/>
              </a:ext>
            </a:extLst>
          </p:cNvPr>
          <p:cNvSpPr>
            <a:spLocks noGrp="1"/>
          </p:cNvSpPr>
          <p:nvPr>
            <p:ph sz="quarter" idx="14" hasCustomPrompt="1"/>
          </p:nvPr>
        </p:nvSpPr>
        <p:spPr>
          <a:xfrm>
            <a:off x="6275388" y="2084400"/>
            <a:ext cx="5556250" cy="4049700"/>
          </a:xfrm>
        </p:spPr>
        <p:txBody>
          <a:bodyPr/>
          <a:lstStyle>
            <a:lvl1pPr>
              <a:defRPr/>
            </a:lvl1pPr>
          </a:lstStyle>
          <a:p>
            <a:pPr lvl="0"/>
            <a:r>
              <a:rPr lang="da-DK"/>
              <a:t>Klik for at tilføje tekst</a:t>
            </a:r>
          </a:p>
          <a:p>
            <a:pPr lvl="1"/>
            <a:r>
              <a:rPr lang="da-DK"/>
              <a:t>Second level</a:t>
            </a:r>
          </a:p>
          <a:p>
            <a:pPr lvl="2"/>
            <a:r>
              <a:rPr lang="da-DK"/>
              <a:t>Third level</a:t>
            </a:r>
          </a:p>
          <a:p>
            <a:pPr lvl="3"/>
            <a:r>
              <a:rPr lang="da-DK" err="1"/>
              <a:t>Fourth</a:t>
            </a:r>
            <a:r>
              <a:rPr lang="da-DK"/>
              <a:t> level</a:t>
            </a:r>
          </a:p>
          <a:p>
            <a:pPr lvl="4"/>
            <a:r>
              <a:rPr lang="da-DK"/>
              <a:t>Fifth level</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20. december 2024</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1156441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8" y="2080800"/>
            <a:ext cx="6541200" cy="4053600"/>
          </a:xfrm>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6" name="Picture Placeholder 5">
            <a:extLst>
              <a:ext uri="{FF2B5EF4-FFF2-40B4-BE49-F238E27FC236}">
                <a16:creationId xmlns:a16="http://schemas.microsoft.com/office/drawing/2014/main" id="{18C53645-E97D-4EC5-A3B9-9F3D1D18D4DB}"/>
              </a:ext>
            </a:extLst>
          </p:cNvPr>
          <p:cNvSpPr>
            <a:spLocks noGrp="1"/>
          </p:cNvSpPr>
          <p:nvPr>
            <p:ph type="pic" sz="quarter" idx="14" hasCustomPrompt="1"/>
          </p:nvPr>
        </p:nvSpPr>
        <p:spPr>
          <a:xfrm>
            <a:off x="8121600" y="2080800"/>
            <a:ext cx="3344400" cy="4052887"/>
          </a:xfrm>
          <a:solidFill>
            <a:schemeClr val="bg1">
              <a:lumMod val="95000"/>
            </a:schemeClr>
          </a:solidFill>
        </p:spPr>
        <p:txBody>
          <a:bodyPr tIns="72000"/>
          <a:lstStyle>
            <a:lvl1pPr algn="ctr">
              <a:buNone/>
              <a:defRPr sz="1400"/>
            </a:lvl1pPr>
          </a:lstStyle>
          <a:p>
            <a:r>
              <a:rPr lang="da-DK"/>
              <a:t>Klik på ikonet for at tilføje billede</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20. december 2024</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38986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8" y="2080800"/>
            <a:ext cx="5547600" cy="4053600"/>
          </a:xfrm>
        </p:spPr>
        <p:txBody>
          <a:bodyPr/>
          <a:lstStyle>
            <a:lvl1pPr>
              <a:defRPr/>
            </a:lvl1pPr>
          </a:lstStyle>
          <a:p>
            <a:pPr lvl="0"/>
            <a:r>
              <a:rPr lang="da-DK" noProof="0"/>
              <a:t>Klik for at tilføje tekst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p:txBody>
      </p:sp>
      <p:sp>
        <p:nvSpPr>
          <p:cNvPr id="11" name="Content Placeholder 10">
            <a:extLst>
              <a:ext uri="{FF2B5EF4-FFF2-40B4-BE49-F238E27FC236}">
                <a16:creationId xmlns:a16="http://schemas.microsoft.com/office/drawing/2014/main" id="{706FDC26-E8B8-4D7C-B745-43969B4F1E5A}"/>
              </a:ext>
            </a:extLst>
          </p:cNvPr>
          <p:cNvSpPr>
            <a:spLocks noGrp="1"/>
          </p:cNvSpPr>
          <p:nvPr>
            <p:ph sz="quarter" idx="14" hasCustomPrompt="1"/>
          </p:nvPr>
        </p:nvSpPr>
        <p:spPr>
          <a:xfrm>
            <a:off x="6275388" y="2084400"/>
            <a:ext cx="2606400" cy="4039200"/>
          </a:xfrm>
        </p:spPr>
        <p:txBody>
          <a:bodyPr/>
          <a:lstStyle>
            <a:lvl1pPr>
              <a:defRPr/>
            </a:lvl1pPr>
          </a:lstStyle>
          <a:p>
            <a:pPr lvl="0"/>
            <a:r>
              <a:rPr lang="da-DK"/>
              <a:t>Klik for at tilføje tekst</a:t>
            </a:r>
          </a:p>
          <a:p>
            <a:pPr lvl="1"/>
            <a:r>
              <a:rPr lang="da-DK"/>
              <a:t>Second level</a:t>
            </a:r>
          </a:p>
          <a:p>
            <a:pPr lvl="2"/>
            <a:r>
              <a:rPr lang="da-DK"/>
              <a:t>Third level</a:t>
            </a:r>
          </a:p>
          <a:p>
            <a:pPr lvl="3"/>
            <a:r>
              <a:rPr lang="da-DK" err="1"/>
              <a:t>Fourth</a:t>
            </a:r>
            <a:r>
              <a:rPr lang="da-DK"/>
              <a:t> level</a:t>
            </a:r>
          </a:p>
          <a:p>
            <a:pPr lvl="4"/>
            <a:r>
              <a:rPr lang="da-DK"/>
              <a:t>Fifth level</a:t>
            </a:r>
          </a:p>
        </p:txBody>
      </p:sp>
      <p:sp>
        <p:nvSpPr>
          <p:cNvPr id="6" name="Content Placeholder 5">
            <a:extLst>
              <a:ext uri="{FF2B5EF4-FFF2-40B4-BE49-F238E27FC236}">
                <a16:creationId xmlns:a16="http://schemas.microsoft.com/office/drawing/2014/main" id="{5CEE0A99-CA3B-459F-96C9-96E52727F6B1}"/>
              </a:ext>
            </a:extLst>
          </p:cNvPr>
          <p:cNvSpPr>
            <a:spLocks noGrp="1"/>
          </p:cNvSpPr>
          <p:nvPr>
            <p:ph sz="quarter" idx="15" hasCustomPrompt="1"/>
          </p:nvPr>
        </p:nvSpPr>
        <p:spPr>
          <a:xfrm>
            <a:off x="9232900" y="2095200"/>
            <a:ext cx="2606400" cy="4039200"/>
          </a:xfrm>
        </p:spPr>
        <p:txBody>
          <a:bodyPr/>
          <a:lstStyle>
            <a:lvl1pPr>
              <a:defRPr/>
            </a:lvl1pPr>
          </a:lstStyle>
          <a:p>
            <a:pPr lvl="0"/>
            <a:r>
              <a:rPr lang="da-DK"/>
              <a:t>Klik for at tilføje tekst</a:t>
            </a:r>
          </a:p>
          <a:p>
            <a:pPr lvl="1"/>
            <a:r>
              <a:rPr lang="da-DK"/>
              <a:t>Second level</a:t>
            </a:r>
          </a:p>
          <a:p>
            <a:pPr lvl="2"/>
            <a:r>
              <a:rPr lang="da-DK"/>
              <a:t>Third level</a:t>
            </a:r>
          </a:p>
          <a:p>
            <a:pPr lvl="3"/>
            <a:r>
              <a:rPr lang="da-DK" err="1"/>
              <a:t>Fourth</a:t>
            </a:r>
            <a:r>
              <a:rPr lang="da-DK"/>
              <a:t> level</a:t>
            </a:r>
          </a:p>
          <a:p>
            <a:pPr lvl="4"/>
            <a:r>
              <a:rPr lang="da-DK"/>
              <a:t>Fifth level</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20. december 2024</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611003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 To indho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A6004-F704-4FF4-BBE0-B8B9C7E2190C}"/>
              </a:ext>
            </a:extLst>
          </p:cNvPr>
          <p:cNvSpPr/>
          <p:nvPr userDrawn="1"/>
        </p:nvSpPr>
        <p:spPr bwMode="ltGray">
          <a:xfrm>
            <a:off x="0" y="0"/>
            <a:ext cx="6096000" cy="6858000"/>
          </a:xfrm>
          <a:prstGeom prst="rect">
            <a:avLst/>
          </a:prstGeom>
          <a:solidFill>
            <a:srgbClr val="8C142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0" name="Rectangle 9">
            <a:extLst>
              <a:ext uri="{FF2B5EF4-FFF2-40B4-BE49-F238E27FC236}">
                <a16:creationId xmlns:a16="http://schemas.microsoft.com/office/drawing/2014/main" id="{387492CE-ED5A-40E9-82FB-0D8950A47307}"/>
              </a:ext>
            </a:extLst>
          </p:cNvPr>
          <p:cNvSpPr/>
          <p:nvPr userDrawn="1"/>
        </p:nvSpPr>
        <p:spPr>
          <a:xfrm>
            <a:off x="6096000" y="0"/>
            <a:ext cx="6096000" cy="68580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360000" y="824400"/>
            <a:ext cx="5378400" cy="5313600"/>
          </a:xfrm>
        </p:spPr>
        <p:txBody>
          <a:bodyPr anchor="ctr" anchorCtr="0"/>
          <a:lstStyle>
            <a:lvl1pPr algn="ctr">
              <a:defRPr sz="4000"/>
            </a:lvl1pPr>
          </a:lstStyle>
          <a:p>
            <a:r>
              <a:rPr lang="da-DK" noProof="0"/>
              <a:t>Klik for at tilføje tekst</a:t>
            </a:r>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6453600" y="823912"/>
            <a:ext cx="5378038" cy="5314087"/>
          </a:xfrm>
        </p:spPr>
        <p:txBody>
          <a:bodyPr anchor="ctr"/>
          <a:lstStyle>
            <a:lvl1pPr marL="0" indent="0" algn="ctr">
              <a:lnSpc>
                <a:spcPct val="83000"/>
              </a:lnSpc>
              <a:spcAft>
                <a:spcPts val="0"/>
              </a:spcAft>
              <a:buNone/>
              <a:defRPr lang="en-US" sz="4000" kern="1200" smtClean="0">
                <a:solidFill>
                  <a:schemeClr val="tx1"/>
                </a:solidFill>
                <a:latin typeface="+mj-lt"/>
                <a:ea typeface="+mj-ea"/>
                <a:cs typeface="+mj-cs"/>
              </a:defRPr>
            </a:lvl1pPr>
          </a:lstStyle>
          <a:p>
            <a:pPr lvl="0"/>
            <a:r>
              <a:rPr lang="da-DK"/>
              <a:t>Klik for at tilføje 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20. december 2024</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pic>
        <p:nvPicPr>
          <p:cNvPr id="6" name="Graphic 5">
            <a:extLst>
              <a:ext uri="{FF2B5EF4-FFF2-40B4-BE49-F238E27FC236}">
                <a16:creationId xmlns:a16="http://schemas.microsoft.com/office/drawing/2014/main" id="{8AA1EA1E-B1FC-4C29-9DD1-01C48B0749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278388303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 To indho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A6004-F704-4FF4-BBE0-B8B9C7E2190C}"/>
              </a:ext>
            </a:extLst>
          </p:cNvPr>
          <p:cNvSpPr/>
          <p:nvPr userDrawn="1"/>
        </p:nvSpPr>
        <p:spPr>
          <a:xfrm>
            <a:off x="0" y="0"/>
            <a:ext cx="6096000" cy="6858000"/>
          </a:xfrm>
          <a:prstGeom prst="rect">
            <a:avLst/>
          </a:prstGeom>
          <a:solidFill>
            <a:srgbClr val="FFD7D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1"/>
              </a:solidFill>
            </a:endParaRPr>
          </a:p>
        </p:txBody>
      </p:sp>
      <p:sp>
        <p:nvSpPr>
          <p:cNvPr id="10" name="Rectangle 9">
            <a:extLst>
              <a:ext uri="{FF2B5EF4-FFF2-40B4-BE49-F238E27FC236}">
                <a16:creationId xmlns:a16="http://schemas.microsoft.com/office/drawing/2014/main" id="{387492CE-ED5A-40E9-82FB-0D8950A47307}"/>
              </a:ext>
            </a:extLst>
          </p:cNvPr>
          <p:cNvSpPr/>
          <p:nvPr userDrawn="1"/>
        </p:nvSpPr>
        <p:spPr bwMode="ltGray">
          <a:xfrm>
            <a:off x="6096000" y="0"/>
            <a:ext cx="6096000" cy="6858000"/>
          </a:xfrm>
          <a:prstGeom prst="rect">
            <a:avLst/>
          </a:prstGeom>
          <a:solidFill>
            <a:srgbClr val="8C142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1"/>
              </a:solidFill>
            </a:endParaRPr>
          </a:p>
        </p:txBody>
      </p:sp>
      <p:sp>
        <p:nvSpPr>
          <p:cNvPr id="2" name="Title 1"/>
          <p:cNvSpPr>
            <a:spLocks noGrp="1"/>
          </p:cNvSpPr>
          <p:nvPr>
            <p:ph type="title" hasCustomPrompt="1"/>
          </p:nvPr>
        </p:nvSpPr>
        <p:spPr>
          <a:xfrm>
            <a:off x="360000" y="824400"/>
            <a:ext cx="5378400" cy="5313600"/>
          </a:xfrm>
        </p:spPr>
        <p:txBody>
          <a:bodyPr anchor="ctr" anchorCtr="0"/>
          <a:lstStyle>
            <a:lvl1pPr algn="ctr">
              <a:defRPr sz="8000">
                <a:solidFill>
                  <a:srgbClr val="FF4B4B"/>
                </a:solidFill>
              </a:defRPr>
            </a:lvl1pPr>
          </a:lstStyle>
          <a:p>
            <a:r>
              <a:rPr lang="da-DK" noProof="0"/>
              <a:t>Klik for at tilføje tekst</a:t>
            </a:r>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6453600" y="823912"/>
            <a:ext cx="5378038" cy="5314087"/>
          </a:xfrm>
        </p:spPr>
        <p:txBody>
          <a:bodyPr anchor="ctr"/>
          <a:lstStyle>
            <a:lvl1pPr marL="0" indent="0" algn="ctr">
              <a:lnSpc>
                <a:spcPct val="83000"/>
              </a:lnSpc>
              <a:spcAft>
                <a:spcPts val="0"/>
              </a:spcAft>
              <a:buNone/>
              <a:defRPr lang="en-US" sz="8000" kern="1200" smtClean="0">
                <a:solidFill>
                  <a:srgbClr val="FF4B4B"/>
                </a:solidFill>
                <a:latin typeface="+mj-lt"/>
                <a:ea typeface="+mj-ea"/>
                <a:cs typeface="+mj-cs"/>
              </a:defRPr>
            </a:lvl1pPr>
          </a:lstStyle>
          <a:p>
            <a:pPr lvl="0"/>
            <a:r>
              <a:rPr lang="da-DK"/>
              <a:t>Klik for at tilføje 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rgbClr val="FF4B4B"/>
                </a:solidFill>
              </a:defRPr>
            </a:lvl1pPr>
          </a:lstStyle>
          <a:p>
            <a:fld id="{6862F9A3-A717-469D-92E6-118D5CB7A0D2}" type="datetime2">
              <a:rPr lang="da-DK" smtClean="0"/>
              <a:pPr/>
              <a:t>20. december 2024</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rgbClr val="FF4B4B"/>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rgbClr val="FF4B4B"/>
                </a:solidFill>
              </a:defRPr>
            </a:lvl1pPr>
          </a:lstStyle>
          <a:p>
            <a:fld id="{23AA811B-2EBD-4900-905E-5BE206449611}" type="slidenum">
              <a:rPr lang="da-DK" smtClean="0"/>
              <a:pPr/>
              <a:t>‹nr.›</a:t>
            </a:fld>
            <a:endParaRPr lang="da-DK"/>
          </a:p>
        </p:txBody>
      </p:sp>
      <p:pic>
        <p:nvPicPr>
          <p:cNvPr id="3" name="Graphic 2">
            <a:extLst>
              <a:ext uri="{FF2B5EF4-FFF2-40B4-BE49-F238E27FC236}">
                <a16:creationId xmlns:a16="http://schemas.microsoft.com/office/drawing/2014/main" id="{A64EBBD6-D964-456C-8830-5507110410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3339774172"/>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 To indho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A6004-F704-4FF4-BBE0-B8B9C7E2190C}"/>
              </a:ext>
            </a:extLst>
          </p:cNvPr>
          <p:cNvSpPr/>
          <p:nvPr userDrawn="1"/>
        </p:nvSpPr>
        <p:spPr>
          <a:xfrm>
            <a:off x="0" y="0"/>
            <a:ext cx="6096000" cy="68580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bg1"/>
              </a:solidFill>
            </a:endParaRPr>
          </a:p>
        </p:txBody>
      </p:sp>
      <p:sp>
        <p:nvSpPr>
          <p:cNvPr id="10" name="Rectangle 9">
            <a:extLst>
              <a:ext uri="{FF2B5EF4-FFF2-40B4-BE49-F238E27FC236}">
                <a16:creationId xmlns:a16="http://schemas.microsoft.com/office/drawing/2014/main" id="{387492CE-ED5A-40E9-82FB-0D8950A47307}"/>
              </a:ext>
            </a:extLst>
          </p:cNvPr>
          <p:cNvSpPr/>
          <p:nvPr userDrawn="1"/>
        </p:nvSpPr>
        <p:spPr>
          <a:xfrm>
            <a:off x="6096000" y="0"/>
            <a:ext cx="6096000" cy="68580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bg1"/>
              </a:solidFill>
            </a:endParaRPr>
          </a:p>
        </p:txBody>
      </p:sp>
      <p:sp>
        <p:nvSpPr>
          <p:cNvPr id="2" name="Title 1"/>
          <p:cNvSpPr>
            <a:spLocks noGrp="1"/>
          </p:cNvSpPr>
          <p:nvPr>
            <p:ph type="title" hasCustomPrompt="1"/>
          </p:nvPr>
        </p:nvSpPr>
        <p:spPr>
          <a:xfrm>
            <a:off x="360000" y="824400"/>
            <a:ext cx="5378400" cy="5313600"/>
          </a:xfrm>
        </p:spPr>
        <p:txBody>
          <a:bodyPr anchor="ctr" anchorCtr="0"/>
          <a:lstStyle>
            <a:lvl1pPr algn="ctr">
              <a:defRPr sz="8000">
                <a:solidFill>
                  <a:schemeClr val="bg1"/>
                </a:solidFill>
              </a:defRPr>
            </a:lvl1pPr>
          </a:lstStyle>
          <a:p>
            <a:r>
              <a:rPr lang="da-DK" noProof="0"/>
              <a:t>Klik for at tilføje 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chemeClr val="bg1"/>
                </a:solidFill>
              </a:defRPr>
            </a:lvl1pPr>
          </a:lstStyle>
          <a:p>
            <a:fld id="{6862F9A3-A717-469D-92E6-118D5CB7A0D2}" type="datetime2">
              <a:rPr lang="da-DK" smtClean="0"/>
              <a:pPr/>
              <a:t>20. december 2024</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chemeClr val="bg1"/>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da-DK" smtClean="0"/>
              <a:pPr/>
              <a:t>‹nr.›</a:t>
            </a:fld>
            <a:endParaRPr lang="da-DK"/>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6453600" y="823912"/>
            <a:ext cx="5378038" cy="5314087"/>
          </a:xfrm>
        </p:spPr>
        <p:txBody>
          <a:bodyPr anchor="ctr"/>
          <a:lstStyle>
            <a:lvl1pPr marL="0" indent="0" algn="ctr">
              <a:lnSpc>
                <a:spcPct val="83000"/>
              </a:lnSpc>
              <a:spcAft>
                <a:spcPts val="0"/>
              </a:spcAft>
              <a:buNone/>
              <a:defRPr lang="en-US" sz="8000" kern="1200" smtClean="0">
                <a:solidFill>
                  <a:schemeClr val="bg1"/>
                </a:solidFill>
                <a:latin typeface="+mj-lt"/>
                <a:ea typeface="+mj-ea"/>
                <a:cs typeface="+mj-cs"/>
              </a:defRPr>
            </a:lvl1pPr>
          </a:lstStyle>
          <a:p>
            <a:pPr lvl="0"/>
            <a:r>
              <a:rPr lang="da-DK"/>
              <a:t>Klik for at tilføje tekst</a:t>
            </a:r>
          </a:p>
        </p:txBody>
      </p:sp>
      <p:pic>
        <p:nvPicPr>
          <p:cNvPr id="3" name="Logo">
            <a:extLst>
              <a:ext uri="{FF2B5EF4-FFF2-40B4-BE49-F238E27FC236}">
                <a16:creationId xmlns:a16="http://schemas.microsoft.com/office/drawing/2014/main" id="{7B17BB56-EDA6-4715-850C-617B8EECEE0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7328" y="355788"/>
            <a:ext cx="108553" cy="217488"/>
          </a:xfrm>
          <a:prstGeom prst="rect">
            <a:avLst/>
          </a:prstGeom>
        </p:spPr>
      </p:pic>
    </p:spTree>
    <p:extLst>
      <p:ext uri="{BB962C8B-B14F-4D97-AF65-F5344CB8AC3E}">
        <p14:creationId xmlns:p14="http://schemas.microsoft.com/office/powerpoint/2010/main" val="427121634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1. Cover Billede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4533900" cy="6876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0" y="2311399"/>
            <a:ext cx="7586663" cy="4565461"/>
          </a:xfrm>
          <a:solidFill>
            <a:srgbClr val="FF785F"/>
          </a:solidFill>
        </p:spPr>
        <p:txBody>
          <a:bodyPr lIns="540000" tIns="540000" rIns="540000" bIns="540000" anchor="ctr" anchorCtr="0"/>
          <a:lstStyle>
            <a:lvl1pPr algn="l">
              <a:defRPr sz="4000"/>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4CEE0F2-B3B6-4D09-B7B6-541DAA206A45}" type="datetime2">
              <a:rPr lang="da-DK" smtClean="0"/>
              <a:t>20. december 2024</a:t>
            </a:fld>
            <a:endParaRPr lang="da-DK" sz="110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blipFill>
            <a:blip r:embed="rId2"/>
            <a:srcRect/>
            <a:stretch>
              <a:fillRect l="-17069" r="-17069"/>
            </a:stretch>
          </a:blip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3598443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ta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6917AD-7576-4D38-B533-FA0F1C3E1C78}"/>
              </a:ext>
            </a:extLst>
          </p:cNvPr>
          <p:cNvSpPr/>
          <p:nvPr userDrawn="1"/>
        </p:nvSpPr>
        <p:spPr bwMode="ltGray">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 name="Title 1"/>
          <p:cNvSpPr>
            <a:spLocks noGrp="1"/>
          </p:cNvSpPr>
          <p:nvPr>
            <p:ph type="title" hasCustomPrompt="1"/>
          </p:nvPr>
        </p:nvSpPr>
        <p:spPr>
          <a:xfrm>
            <a:off x="1346400" y="1647824"/>
            <a:ext cx="9504000" cy="720000"/>
          </a:xfrm>
        </p:spPr>
        <p:txBody>
          <a:bodyPr anchor="t" anchorCtr="0"/>
          <a:lstStyle>
            <a:lvl1pPr algn="ctr">
              <a:defRPr sz="2800">
                <a:solidFill>
                  <a:schemeClr val="tx1"/>
                </a:solidFill>
              </a:defRPr>
            </a:lvl1pPr>
          </a:lstStyle>
          <a:p>
            <a:r>
              <a:rPr lang="da-DK" noProof="0"/>
              <a:t>Klik for at tilføje citat titel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chemeClr val="tx1"/>
                </a:solidFill>
              </a:defRPr>
            </a:lvl1pPr>
          </a:lstStyle>
          <a:p>
            <a:fld id="{6862F9A3-A717-469D-92E6-118D5CB7A0D2}" type="datetime2">
              <a:rPr lang="da-DK" smtClean="0"/>
              <a:pPr/>
              <a:t>20. december 2024</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chemeClr val="tx1"/>
                </a:solidFill>
              </a:defRPr>
            </a:lvl1pPr>
          </a:lstStyle>
          <a:p>
            <a:endParaRPr lang="da-DK">
              <a:solidFill>
                <a:schemeClr val="tx1"/>
              </a:solidFill>
            </a:endParaRP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da-DK" smtClean="0"/>
              <a:pPr/>
              <a:t>‹nr.›</a:t>
            </a:fld>
            <a:endParaRPr lang="da-DK"/>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1344613" y="2367824"/>
            <a:ext cx="9501187" cy="3257999"/>
          </a:xfrm>
        </p:spPr>
        <p:txBody>
          <a:bodyPr anchor="t"/>
          <a:lstStyle>
            <a:lvl1pPr marL="0" indent="0" algn="ctr">
              <a:buFont typeface="Arial" panose="020B0604020202020204" pitchFamily="34" charset="0"/>
              <a:buChar char="​"/>
              <a:defRPr lang="en-US" sz="6000" kern="1200" smtClean="0">
                <a:solidFill>
                  <a:schemeClr val="tx1"/>
                </a:solidFill>
                <a:latin typeface="+mj-lt"/>
                <a:ea typeface="+mj-ea"/>
                <a:cs typeface="+mj-cs"/>
              </a:defRPr>
            </a:lvl1pPr>
            <a:lvl2pPr marL="0" indent="0" algn="ctr">
              <a:spcBef>
                <a:spcPts val="600"/>
              </a:spcBef>
              <a:buFont typeface="Arial" panose="020B0604020202020204" pitchFamily="34" charset="0"/>
              <a:buChar char="​"/>
              <a:defRPr sz="1000" b="1">
                <a:latin typeface="+mj-lt"/>
              </a:defRPr>
            </a:lvl2pPr>
            <a:lvl3pPr>
              <a:defRPr lang="en-US" sz="6000" kern="1200" dirty="0" smtClean="0">
                <a:solidFill>
                  <a:schemeClr val="tx1"/>
                </a:solidFill>
                <a:latin typeface="+mj-lt"/>
                <a:ea typeface="+mj-ea"/>
                <a:cs typeface="+mj-cs"/>
              </a:defRPr>
            </a:lvl3pPr>
            <a:lvl4pPr>
              <a:defRPr lang="en-US" sz="1000" b="1" kern="1200" dirty="0">
                <a:solidFill>
                  <a:schemeClr val="tx1"/>
                </a:solidFill>
                <a:latin typeface="+mj-lt"/>
                <a:ea typeface="+mn-ea"/>
                <a:cs typeface="+mn-cs"/>
              </a:defRPr>
            </a:lvl4pPr>
          </a:lstStyle>
          <a:p>
            <a:pPr lvl="0"/>
            <a:r>
              <a:rPr lang="da-DK"/>
              <a:t>Klik for at tilføje citat, </a:t>
            </a:r>
          </a:p>
        </p:txBody>
      </p:sp>
      <p:pic>
        <p:nvPicPr>
          <p:cNvPr id="5" name="Graphic 4">
            <a:extLst>
              <a:ext uri="{FF2B5EF4-FFF2-40B4-BE49-F238E27FC236}">
                <a16:creationId xmlns:a16="http://schemas.microsoft.com/office/drawing/2014/main" id="{51A09545-FE22-484B-8CC3-FFD082A3C5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
        <p:nvSpPr>
          <p:cNvPr id="11" name="Text Placeholder 10">
            <a:extLst>
              <a:ext uri="{FF2B5EF4-FFF2-40B4-BE49-F238E27FC236}">
                <a16:creationId xmlns:a16="http://schemas.microsoft.com/office/drawing/2014/main" id="{67E462C2-5642-4259-9121-3B9AF65D800E}"/>
              </a:ext>
            </a:extLst>
          </p:cNvPr>
          <p:cNvSpPr>
            <a:spLocks noGrp="1"/>
          </p:cNvSpPr>
          <p:nvPr>
            <p:ph type="body" sz="quarter" idx="14" hasCustomPrompt="1"/>
          </p:nvPr>
        </p:nvSpPr>
        <p:spPr>
          <a:xfrm>
            <a:off x="1341438" y="5204624"/>
            <a:ext cx="9504362" cy="421200"/>
          </a:xfrm>
        </p:spPr>
        <p:txBody>
          <a:bodyPr anchor="b"/>
          <a:lstStyle>
            <a:lvl1pPr algn="ctr">
              <a:buNone/>
              <a:defRPr sz="1000" b="1">
                <a:latin typeface="+mj-lt"/>
              </a:defRPr>
            </a:lvl1pPr>
          </a:lstStyle>
          <a:p>
            <a:pPr lvl="0"/>
            <a:r>
              <a:rPr lang="da-DK"/>
              <a:t>Tilføj navn</a:t>
            </a:r>
          </a:p>
        </p:txBody>
      </p:sp>
    </p:spTree>
    <p:extLst>
      <p:ext uri="{BB962C8B-B14F-4D97-AF65-F5344CB8AC3E}">
        <p14:creationId xmlns:p14="http://schemas.microsoft.com/office/powerpoint/2010/main" val="144978249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6917AD-7576-4D38-B533-FA0F1C3E1C78}"/>
              </a:ext>
            </a:extLst>
          </p:cNvPr>
          <p:cNvSpPr/>
          <p:nvPr userDrawn="1"/>
        </p:nvSpPr>
        <p:spPr bwMode="ltGray">
          <a:xfrm>
            <a:off x="0" y="0"/>
            <a:ext cx="12192000" cy="68580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5"/>
              </a:solidFill>
            </a:endParaRPr>
          </a:p>
        </p:txBody>
      </p:sp>
      <p:sp>
        <p:nvSpPr>
          <p:cNvPr id="2" name="Title 1"/>
          <p:cNvSpPr>
            <a:spLocks noGrp="1"/>
          </p:cNvSpPr>
          <p:nvPr>
            <p:ph type="title" hasCustomPrompt="1"/>
          </p:nvPr>
        </p:nvSpPr>
        <p:spPr>
          <a:xfrm>
            <a:off x="360000" y="2404800"/>
            <a:ext cx="11471638" cy="2160000"/>
          </a:xfrm>
        </p:spPr>
        <p:txBody>
          <a:bodyPr anchor="t" anchorCtr="0"/>
          <a:lstStyle>
            <a:lvl1pPr algn="r">
              <a:defRPr sz="19900">
                <a:solidFill>
                  <a:srgbClr val="8C142D"/>
                </a:solidFill>
              </a:defRPr>
            </a:lvl1pPr>
          </a:lstStyle>
          <a:p>
            <a:r>
              <a:rPr lang="da-DK" noProof="0"/>
              <a:t>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rgbClr val="8C142D"/>
                </a:solidFill>
              </a:defRPr>
            </a:lvl1pPr>
          </a:lstStyle>
          <a:p>
            <a:fld id="{6862F9A3-A717-469D-92E6-118D5CB7A0D2}" type="datetime2">
              <a:rPr lang="da-DK" smtClean="0"/>
              <a:pPr/>
              <a:t>20. december 2024</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rgbClr val="8C142D"/>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rgbClr val="8C142D"/>
                </a:solidFill>
              </a:defRPr>
            </a:lvl1pPr>
          </a:lstStyle>
          <a:p>
            <a:fld id="{23AA811B-2EBD-4900-905E-5BE206449611}" type="slidenum">
              <a:rPr lang="da-DK" smtClean="0"/>
              <a:pPr/>
              <a:t>‹nr.›</a:t>
            </a:fld>
            <a:endParaRPr lang="da-DK"/>
          </a:p>
        </p:txBody>
      </p:sp>
      <p:pic>
        <p:nvPicPr>
          <p:cNvPr id="4" name="Logo">
            <a:extLst>
              <a:ext uri="{FF2B5EF4-FFF2-40B4-BE49-F238E27FC236}">
                <a16:creationId xmlns:a16="http://schemas.microsoft.com/office/drawing/2014/main" id="{A318BE7F-2D76-4ADC-A579-89F5C0E148E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7328" y="355788"/>
            <a:ext cx="108553" cy="217488"/>
          </a:xfrm>
          <a:prstGeom prst="rect">
            <a:avLst/>
          </a:prstGeom>
        </p:spPr>
      </p:pic>
    </p:spTree>
    <p:extLst>
      <p:ext uri="{BB962C8B-B14F-4D97-AF65-F5344CB8AC3E}">
        <p14:creationId xmlns:p14="http://schemas.microsoft.com/office/powerpoint/2010/main" val="310466254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tro">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6917AD-7576-4D38-B533-FA0F1C3E1C78}"/>
              </a:ext>
            </a:extLst>
          </p:cNvPr>
          <p:cNvSpPr/>
          <p:nvPr userDrawn="1"/>
        </p:nvSpPr>
        <p:spPr bwMode="ltGray">
          <a:xfrm>
            <a:off x="0" y="0"/>
            <a:ext cx="12192000" cy="6858000"/>
          </a:xfrm>
          <a:prstGeom prst="rect">
            <a:avLst/>
          </a:prstGeom>
          <a:solidFill>
            <a:srgbClr val="FFD7D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1"/>
              </a:solidFill>
            </a:endParaRPr>
          </a:p>
        </p:txBody>
      </p:sp>
      <p:sp>
        <p:nvSpPr>
          <p:cNvPr id="2" name="Title 1"/>
          <p:cNvSpPr>
            <a:spLocks noGrp="1"/>
          </p:cNvSpPr>
          <p:nvPr>
            <p:ph type="title" hasCustomPrompt="1"/>
          </p:nvPr>
        </p:nvSpPr>
        <p:spPr>
          <a:xfrm>
            <a:off x="360000" y="2404800"/>
            <a:ext cx="11468874" cy="2160000"/>
          </a:xfrm>
        </p:spPr>
        <p:txBody>
          <a:bodyPr anchor="t" anchorCtr="0"/>
          <a:lstStyle>
            <a:lvl1pPr algn="l">
              <a:defRPr sz="19900">
                <a:solidFill>
                  <a:srgbClr val="FF4B4B"/>
                </a:solidFill>
              </a:defRPr>
            </a:lvl1pPr>
          </a:lstStyle>
          <a:p>
            <a:r>
              <a:rPr lang="da-DK" noProof="0"/>
              <a:t>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rgbClr val="FF4B4B"/>
                </a:solidFill>
              </a:defRPr>
            </a:lvl1pPr>
          </a:lstStyle>
          <a:p>
            <a:fld id="{6862F9A3-A717-469D-92E6-118D5CB7A0D2}" type="datetime2">
              <a:rPr lang="da-DK" smtClean="0"/>
              <a:pPr/>
              <a:t>20. december 2024</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rgbClr val="FF4B4B"/>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rgbClr val="FF4B4B"/>
                </a:solidFill>
              </a:defRPr>
            </a:lvl1pPr>
          </a:lstStyle>
          <a:p>
            <a:fld id="{23AA811B-2EBD-4900-905E-5BE206449611}" type="slidenum">
              <a:rPr lang="da-DK" smtClean="0"/>
              <a:pPr/>
              <a:t>‹nr.›</a:t>
            </a:fld>
            <a:endParaRPr lang="da-DK"/>
          </a:p>
        </p:txBody>
      </p:sp>
      <p:pic>
        <p:nvPicPr>
          <p:cNvPr id="4" name="Logo">
            <a:extLst>
              <a:ext uri="{FF2B5EF4-FFF2-40B4-BE49-F238E27FC236}">
                <a16:creationId xmlns:a16="http://schemas.microsoft.com/office/drawing/2014/main" id="{989FE538-7768-4465-9681-7A35D49845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7328" y="355788"/>
            <a:ext cx="108553" cy="217488"/>
          </a:xfrm>
          <a:prstGeom prst="rect">
            <a:avLst/>
          </a:prstGeom>
        </p:spPr>
      </p:pic>
    </p:spTree>
    <p:extLst>
      <p:ext uri="{BB962C8B-B14F-4D97-AF65-F5344CB8AC3E}">
        <p14:creationId xmlns:p14="http://schemas.microsoft.com/office/powerpoint/2010/main" val="12660815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a:t>Klik for at tilføje titel</a:t>
            </a:r>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41BB9019-1ED5-4A9C-B492-6580C4D9CEC7}" type="datetime2">
              <a:rPr lang="da-DK" smtClean="0"/>
              <a:t>20. december 2024</a:t>
            </a:fld>
            <a:endParaRPr lang="da-DK"/>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da-DK"/>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3450888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518F144-C552-47DE-B37E-F764CB8D02BC}"/>
              </a:ext>
            </a:extLst>
          </p:cNvPr>
          <p:cNvSpPr>
            <a:spLocks noGrp="1"/>
          </p:cNvSpPr>
          <p:nvPr>
            <p:ph type="dt" sz="half" idx="10"/>
          </p:nvPr>
        </p:nvSpPr>
        <p:spPr/>
        <p:txBody>
          <a:bodyPr/>
          <a:lstStyle/>
          <a:p>
            <a:fld id="{89D4A92E-7F40-4061-A703-D676480E5126}" type="datetime2">
              <a:rPr lang="da-DK" smtClean="0"/>
              <a:t>20. december 2024</a:t>
            </a:fld>
            <a:endParaRPr lang="da-DK"/>
          </a:p>
        </p:txBody>
      </p:sp>
      <p:sp>
        <p:nvSpPr>
          <p:cNvPr id="6" name="Footer Placeholder 5">
            <a:extLst>
              <a:ext uri="{FF2B5EF4-FFF2-40B4-BE49-F238E27FC236}">
                <a16:creationId xmlns:a16="http://schemas.microsoft.com/office/drawing/2014/main" id="{8959BE18-6820-417E-88D1-C143F846218B}"/>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F8EC8840-13BA-406D-AE15-E96701F6DEC6}"/>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2843948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ugerguide  ">
    <p:spTree>
      <p:nvGrpSpPr>
        <p:cNvPr id="1" name=""/>
        <p:cNvGrpSpPr/>
        <p:nvPr/>
      </p:nvGrpSpPr>
      <p:grpSpPr>
        <a:xfrm>
          <a:off x="0" y="0"/>
          <a:ext cx="0" cy="0"/>
          <a:chOff x="0" y="0"/>
          <a:chExt cx="0" cy="0"/>
        </a:xfrm>
      </p:grpSpPr>
      <p:sp>
        <p:nvSpPr>
          <p:cNvPr id="9" name="Fast overskrift"/>
          <p:cNvSpPr txBox="1"/>
          <p:nvPr userDrawn="1"/>
        </p:nvSpPr>
        <p:spPr>
          <a:xfrm>
            <a:off x="358776" y="448713"/>
            <a:ext cx="11290298" cy="650171"/>
          </a:xfrm>
          <a:prstGeom prst="rect">
            <a:avLst/>
          </a:prstGeom>
          <a:noFill/>
        </p:spPr>
        <p:txBody>
          <a:bodyPr wrap="square" lIns="0" tIns="0" rIns="0" bIns="0" rtlCol="0" anchor="t" anchorCtr="0">
            <a:noAutofit/>
          </a:bodyPr>
          <a:lstStyle/>
          <a:p>
            <a:r>
              <a:rPr lang="da-DK" sz="3200" b="0" noProof="1">
                <a:solidFill>
                  <a:schemeClr val="tx1"/>
                </a:solidFill>
                <a:latin typeface="+mj-lt"/>
                <a:cs typeface="Arial" panose="020B0604020202020204" pitchFamily="34" charset="0"/>
              </a:rPr>
              <a:t>TIPS &amp; TRICKS - DIN BRUGERGUIDE</a:t>
            </a:r>
          </a:p>
        </p:txBody>
      </p:sp>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358776" y="1614980"/>
            <a:ext cx="244891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TYPOGRAFIER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det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endParaRPr lang="da-DK" sz="900" b="1" noProof="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sætte korrekt bullet igen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1600" b="1" noProof="1">
                <a:solidFill>
                  <a:schemeClr val="tx1"/>
                </a:solidFill>
                <a:latin typeface="+mn-lt"/>
                <a:cs typeface="Arial" panose="020B0604020202020204" pitchFamily="34" charset="0"/>
              </a:rPr>
            </a:br>
            <a:r>
              <a:rPr lang="da-DK" sz="1600">
                <a:latin typeface="+mn-lt"/>
                <a:cs typeface="Arial" panose="020B0604020202020204" pitchFamily="34" charset="0"/>
              </a:rPr>
              <a:t>SLIDES &amp; LAYOUTS</a:t>
            </a:r>
            <a:br>
              <a:rPr lang="da-DK" altLang="da-DK" sz="1600" b="1"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for at få vist en dropdown menu af </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mulige slides layout</a:t>
            </a:r>
            <a:endParaRPr lang="da-DK" altLang="da-DK" sz="900" b="0" noProof="1">
              <a:solidFill>
                <a:schemeClr val="tx1"/>
              </a:solidFill>
              <a:latin typeface="+mn-lt"/>
              <a:cs typeface="Arial" panose="020B0604020202020204" pitchFamily="34" charset="0"/>
            </a:endParaRP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4319833" y="1614980"/>
            <a:ext cx="2448911"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200"/>
              </a:spcBef>
              <a:spcAft>
                <a:spcPts val="600"/>
              </a:spcAft>
              <a:buFont typeface="+mj-lt"/>
              <a:buNone/>
              <a:defRPr/>
            </a:pPr>
            <a:r>
              <a:rPr lang="da-DK" sz="900" b="1" noProof="1">
                <a:solidFill>
                  <a:schemeClr val="tx1"/>
                </a:solidFill>
                <a:latin typeface="+mn-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BILLEDER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På slides med billedpladsholder,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ikonet og vælg </a:t>
            </a:r>
            <a:r>
              <a:rPr lang="da-DK" altLang="da-DK" sz="900" b="1" noProof="1">
                <a:solidFill>
                  <a:schemeClr val="tx1"/>
                </a:solidFill>
                <a:latin typeface="+mn-lt"/>
                <a:cs typeface="Arial" panose="020B0604020202020204" pitchFamily="34" charset="0"/>
              </a:rPr>
              <a:t>Indsæt</a:t>
            </a: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du trækker i billedets hjørner</a:t>
            </a:r>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indsætter et nyt, kan billedet lægge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eaLnBrk="1" hangingPunct="1">
              <a:spcAft>
                <a:spcPts val="600"/>
              </a:spcAft>
              <a:defRPr/>
            </a:pPr>
            <a:endParaRPr lang="da-DK" altLang="da-DK" sz="900"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8280891" y="1614980"/>
            <a:ext cx="2448911"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SIDEHOVED &amp; -FOD</a:t>
            </a:r>
            <a:endParaRPr lang="da-DK" altLang="da-DK" sz="16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Gør dette som</a:t>
            </a:r>
            <a:r>
              <a:rPr lang="da-DK" altLang="da-DK" sz="900" b="0" baseline="0" noProof="1">
                <a:solidFill>
                  <a:schemeClr val="tx1"/>
                </a:solidFill>
                <a:latin typeface="+mn-lt"/>
                <a:cs typeface="Arial" panose="020B0604020202020204" pitchFamily="34" charset="0"/>
              </a:rPr>
              <a:t> det sidste i din præsentation, så ændringerne slår igennem på alle slides</a:t>
            </a:r>
            <a:endParaRPr lang="da-DK" sz="9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Sidehoved og Sidefod</a:t>
            </a:r>
            <a:r>
              <a:rPr lang="da-DK" altLang="da-DK" sz="900" b="0" noProof="1">
                <a:solidFill>
                  <a:schemeClr val="tx1"/>
                </a:solidFill>
                <a:latin typeface="+mn-lt"/>
                <a:cs typeface="Arial" panose="020B0604020202020204" pitchFamily="34" charset="0"/>
              </a:rPr>
              <a:t> i fanen </a:t>
            </a:r>
            <a:r>
              <a:rPr lang="da-DK" altLang="da-DK" sz="900" b="1" noProof="1">
                <a:solidFill>
                  <a:schemeClr val="tx1"/>
                </a:solidFill>
                <a:latin typeface="+mn-lt"/>
                <a:cs typeface="Arial" panose="020B0604020202020204" pitchFamily="34" charset="0"/>
              </a:rPr>
              <a:t>Indsæt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Anvend på alle </a:t>
            </a:r>
            <a:r>
              <a:rPr lang="da-DK" altLang="da-DK" sz="900" b="0" noProof="1">
                <a:solidFill>
                  <a:schemeClr val="tx1"/>
                </a:solidFill>
                <a:latin typeface="+mn-lt"/>
                <a:cs typeface="Arial" panose="020B0604020202020204" pitchFamily="34" charset="0"/>
              </a:rPr>
              <a:t>eller </a:t>
            </a:r>
            <a:r>
              <a:rPr lang="da-DK" altLang="da-DK" sz="900" b="1" noProof="1">
                <a:solidFill>
                  <a:schemeClr val="tx1"/>
                </a:solidFill>
                <a:latin typeface="+mn-lt"/>
                <a:cs typeface="Arial" panose="020B0604020202020204" pitchFamily="34" charset="0"/>
              </a:rPr>
              <a:t>Anvend</a:t>
            </a:r>
            <a:r>
              <a:rPr lang="da-DK" altLang="da-DK" sz="900" b="0" noProof="1">
                <a:solidFill>
                  <a:schemeClr val="tx1"/>
                </a:solidFill>
                <a:latin typeface="+mn-lt"/>
                <a:cs typeface="Arial" panose="020B0604020202020204" pitchFamily="34" charset="0"/>
              </a:rPr>
              <a:t> hvis det kun skal være på et enkelt slide</a:t>
            </a:r>
          </a:p>
          <a:p>
            <a:pPr eaLnBrk="1" hangingPunct="1">
              <a:spcAft>
                <a:spcPts val="600"/>
              </a:spcAft>
              <a:defRPr/>
            </a:pPr>
            <a:endParaRPr lang="da-DK" sz="900" b="0" noProof="1">
              <a:solidFill>
                <a:schemeClr val="tx1"/>
              </a:solidFill>
              <a:latin typeface="+mn-lt"/>
              <a:cs typeface="Arial" panose="020B0604020202020204" pitchFamily="34" charset="0"/>
            </a:endParaRPr>
          </a:p>
          <a:p>
            <a:pPr eaLnBrk="1" hangingPunct="1">
              <a:spcAft>
                <a:spcPts val="600"/>
              </a:spcAft>
              <a:defRPr/>
            </a:pPr>
            <a:r>
              <a:rPr lang="da-DK" sz="1600">
                <a:latin typeface="+mn-lt"/>
                <a:cs typeface="Arial" panose="020B0604020202020204" pitchFamily="34" charset="0"/>
              </a:rPr>
              <a:t>HJÆLPELINJER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br>
              <a:rPr lang="da-DK" altLang="da-DK" sz="900" b="1"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1600" b="0" noProof="1">
                <a:solidFill>
                  <a:schemeClr val="tx1"/>
                </a:solidFill>
                <a:latin typeface="+mn-lt"/>
                <a:cs typeface="Arial" panose="020B0604020202020204" pitchFamily="34" charset="0"/>
              </a:rPr>
              <a:t>COPY/PASTE INDHOLD</a:t>
            </a:r>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p:txBody>
      </p:sp>
      <p:pic>
        <p:nvPicPr>
          <p:cNvPr id="31" name="Picture 30">
            <a:extLst>
              <a:ext uri="{FF2B5EF4-FFF2-40B4-BE49-F238E27FC236}">
                <a16:creationId xmlns:a16="http://schemas.microsoft.com/office/drawing/2014/main" id="{E7B73ADD-C9A2-4CC9-B9B1-829AB8120F3E}"/>
              </a:ext>
            </a:extLst>
          </p:cNvPr>
          <p:cNvPicPr>
            <a:picLocks noChangeAspect="1"/>
          </p:cNvPicPr>
          <p:nvPr userDrawn="1"/>
        </p:nvPicPr>
        <p:blipFill>
          <a:blip r:embed="rId2"/>
          <a:stretch>
            <a:fillRect/>
          </a:stretch>
        </p:blipFill>
        <p:spPr>
          <a:xfrm>
            <a:off x="2678655" y="3630765"/>
            <a:ext cx="257143" cy="285714"/>
          </a:xfrm>
          <a:prstGeom prst="rect">
            <a:avLst/>
          </a:prstGeom>
        </p:spPr>
      </p:pic>
      <p:pic>
        <p:nvPicPr>
          <p:cNvPr id="32" name="Picture 31">
            <a:extLst>
              <a:ext uri="{FF2B5EF4-FFF2-40B4-BE49-F238E27FC236}">
                <a16:creationId xmlns:a16="http://schemas.microsoft.com/office/drawing/2014/main" id="{94E7EF11-FB06-4FF3-89B6-C9C7B40D4DAE}"/>
              </a:ext>
            </a:extLst>
          </p:cNvPr>
          <p:cNvPicPr>
            <a:picLocks noChangeAspect="1"/>
          </p:cNvPicPr>
          <p:nvPr userDrawn="1"/>
        </p:nvPicPr>
        <p:blipFill rotWithShape="1">
          <a:blip r:embed="rId3"/>
          <a:srcRect l="3901" t="45142" r="62601" b="9046"/>
          <a:stretch/>
        </p:blipFill>
        <p:spPr>
          <a:xfrm>
            <a:off x="6452640" y="3147788"/>
            <a:ext cx="341204" cy="321707"/>
          </a:xfrm>
          <a:prstGeom prst="rect">
            <a:avLst/>
          </a:prstGeom>
        </p:spPr>
      </p:pic>
      <p:pic>
        <p:nvPicPr>
          <p:cNvPr id="33" name="Billede 1">
            <a:extLst>
              <a:ext uri="{FF2B5EF4-FFF2-40B4-BE49-F238E27FC236}">
                <a16:creationId xmlns:a16="http://schemas.microsoft.com/office/drawing/2014/main" id="{58944A03-80A9-4768-89E7-4E910EFFBC28}"/>
              </a:ext>
            </a:extLst>
          </p:cNvPr>
          <p:cNvPicPr>
            <a:picLocks noChangeAspect="1"/>
          </p:cNvPicPr>
          <p:nvPr userDrawn="1"/>
        </p:nvPicPr>
        <p:blipFill>
          <a:blip r:embed="rId4"/>
          <a:stretch>
            <a:fillRect/>
          </a:stretch>
        </p:blipFill>
        <p:spPr>
          <a:xfrm>
            <a:off x="2684102" y="4525372"/>
            <a:ext cx="308589" cy="528030"/>
          </a:xfrm>
          <a:prstGeom prst="rect">
            <a:avLst/>
          </a:prstGeom>
        </p:spPr>
      </p:pic>
      <p:pic>
        <p:nvPicPr>
          <p:cNvPr id="35" name="Billede 4">
            <a:extLst>
              <a:ext uri="{FF2B5EF4-FFF2-40B4-BE49-F238E27FC236}">
                <a16:creationId xmlns:a16="http://schemas.microsoft.com/office/drawing/2014/main" id="{51BFC2D6-78F9-4DE9-9EA2-2262FCDF4EAF}"/>
              </a:ext>
            </a:extLst>
          </p:cNvPr>
          <p:cNvPicPr>
            <a:picLocks noChangeAspect="1"/>
          </p:cNvPicPr>
          <p:nvPr userDrawn="1"/>
        </p:nvPicPr>
        <p:blipFill rotWithShape="1">
          <a:blip r:embed="rId5"/>
          <a:srcRect l="3031"/>
          <a:stretch/>
        </p:blipFill>
        <p:spPr>
          <a:xfrm>
            <a:off x="6525054" y="2041703"/>
            <a:ext cx="496606" cy="172842"/>
          </a:xfrm>
          <a:prstGeom prst="rect">
            <a:avLst/>
          </a:prstGeom>
        </p:spPr>
      </p:pic>
      <p:pic>
        <p:nvPicPr>
          <p:cNvPr id="36" name="Billede 5">
            <a:extLst>
              <a:ext uri="{FF2B5EF4-FFF2-40B4-BE49-F238E27FC236}">
                <a16:creationId xmlns:a16="http://schemas.microsoft.com/office/drawing/2014/main" id="{EBC4A3E5-1D15-4741-BFC6-17ACF4D5CD3D}"/>
              </a:ext>
            </a:extLst>
          </p:cNvPr>
          <p:cNvPicPr>
            <a:picLocks noChangeAspect="1"/>
          </p:cNvPicPr>
          <p:nvPr userDrawn="1"/>
        </p:nvPicPr>
        <p:blipFill>
          <a:blip r:embed="rId6"/>
          <a:stretch>
            <a:fillRect/>
          </a:stretch>
        </p:blipFill>
        <p:spPr>
          <a:xfrm>
            <a:off x="6528784" y="3829283"/>
            <a:ext cx="366043" cy="480431"/>
          </a:xfrm>
          <a:prstGeom prst="rect">
            <a:avLst/>
          </a:prstGeom>
        </p:spPr>
      </p:pic>
      <p:pic>
        <p:nvPicPr>
          <p:cNvPr id="37" name="Picture 36">
            <a:extLst>
              <a:ext uri="{FF2B5EF4-FFF2-40B4-BE49-F238E27FC236}">
                <a16:creationId xmlns:a16="http://schemas.microsoft.com/office/drawing/2014/main" id="{6C19287C-813E-4966-89A1-64D6247DEA84}"/>
              </a:ext>
            </a:extLst>
          </p:cNvPr>
          <p:cNvPicPr>
            <a:picLocks noChangeAspect="1"/>
          </p:cNvPicPr>
          <p:nvPr userDrawn="1"/>
        </p:nvPicPr>
        <p:blipFill>
          <a:blip r:embed="rId7"/>
          <a:stretch>
            <a:fillRect/>
          </a:stretch>
        </p:blipFill>
        <p:spPr>
          <a:xfrm>
            <a:off x="2679196" y="2863199"/>
            <a:ext cx="457143" cy="257143"/>
          </a:xfrm>
          <a:prstGeom prst="rect">
            <a:avLst/>
          </a:prstGeom>
        </p:spPr>
      </p:pic>
      <p:pic>
        <p:nvPicPr>
          <p:cNvPr id="38" name="Picture 37">
            <a:extLst>
              <a:ext uri="{FF2B5EF4-FFF2-40B4-BE49-F238E27FC236}">
                <a16:creationId xmlns:a16="http://schemas.microsoft.com/office/drawing/2014/main" id="{007658DD-99CF-4B02-82C0-E6D1C908CA1A}"/>
              </a:ext>
            </a:extLst>
          </p:cNvPr>
          <p:cNvPicPr>
            <a:picLocks noChangeAspect="1"/>
          </p:cNvPicPr>
          <p:nvPr userDrawn="1"/>
        </p:nvPicPr>
        <p:blipFill>
          <a:blip r:embed="rId8"/>
          <a:stretch>
            <a:fillRect/>
          </a:stretch>
        </p:blipFill>
        <p:spPr>
          <a:xfrm>
            <a:off x="2685076" y="5203140"/>
            <a:ext cx="475428" cy="176762"/>
          </a:xfrm>
          <a:prstGeom prst="rect">
            <a:avLst/>
          </a:prstGeom>
        </p:spPr>
      </p:pic>
      <p:pic>
        <p:nvPicPr>
          <p:cNvPr id="13" name="Billede 12">
            <a:extLst>
              <a:ext uri="{FF2B5EF4-FFF2-40B4-BE49-F238E27FC236}">
                <a16:creationId xmlns:a16="http://schemas.microsoft.com/office/drawing/2014/main" id="{35803521-009F-447D-8D16-21D9EADF441A}"/>
              </a:ext>
            </a:extLst>
          </p:cNvPr>
          <p:cNvPicPr>
            <a:picLocks noChangeAspect="1"/>
          </p:cNvPicPr>
          <p:nvPr userDrawn="1"/>
        </p:nvPicPr>
        <p:blipFill>
          <a:blip r:embed="rId9"/>
          <a:stretch>
            <a:fillRect/>
          </a:stretch>
        </p:blipFill>
        <p:spPr>
          <a:xfrm>
            <a:off x="10922014" y="2144296"/>
            <a:ext cx="440195" cy="543366"/>
          </a:xfrm>
          <a:prstGeom prst="rect">
            <a:avLst/>
          </a:prstGeom>
        </p:spPr>
      </p:pic>
    </p:spTree>
    <p:extLst>
      <p:ext uri="{BB962C8B-B14F-4D97-AF65-F5344CB8AC3E}">
        <p14:creationId xmlns:p14="http://schemas.microsoft.com/office/powerpoint/2010/main" val="3782225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blackWhite">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a:solidFill>
                  <a:schemeClr val="bg1"/>
                </a:solidFill>
              </a:rPr>
              <a:t>Hvis du ser andre </a:t>
            </a:r>
            <a:r>
              <a:rPr lang="da-DK" sz="4400" b="1" i="1" noProof="0">
                <a:solidFill>
                  <a:schemeClr val="bg1"/>
                </a:solidFill>
              </a:rPr>
              <a:t>layouts efter dette,</a:t>
            </a:r>
            <a:br>
              <a:rPr lang="da-DK" sz="4400" b="0" i="0" noProof="0">
                <a:solidFill>
                  <a:schemeClr val="bg1"/>
                </a:solidFill>
              </a:rPr>
            </a:br>
            <a:r>
              <a:rPr lang="da-DK" sz="4400" b="0" noProof="0">
                <a:solidFill>
                  <a:schemeClr val="bg1"/>
                </a:solidFill>
              </a:rPr>
              <a:t>brug dem ikke. Disse layouts </a:t>
            </a:r>
            <a:r>
              <a:rPr lang="da-DK" sz="4400" b="1" i="1" u="none" noProof="0">
                <a:solidFill>
                  <a:schemeClr val="bg1"/>
                </a:solidFill>
              </a:rPr>
              <a:t>tilhører ikke </a:t>
            </a:r>
            <a:r>
              <a:rPr lang="da-DK" sz="4400" b="0" i="0" u="none" noProof="0">
                <a:solidFill>
                  <a:schemeClr val="bg1"/>
                </a:solidFill>
              </a:rPr>
              <a:t>vores </a:t>
            </a:r>
            <a:r>
              <a:rPr lang="da-DK" sz="4400" b="0" i="0" u="none" noProof="1">
                <a:solidFill>
                  <a:schemeClr val="bg1"/>
                </a:solidFill>
              </a:rPr>
              <a:t>corporate</a:t>
            </a:r>
            <a:r>
              <a:rPr lang="da-DK" sz="4400" b="0" noProof="0">
                <a:solidFill>
                  <a:schemeClr val="bg1"/>
                </a:solidFill>
              </a:rPr>
              <a:t>skabelon.</a:t>
            </a:r>
            <a:br>
              <a:rPr lang="da-DK" sz="2800" b="0" noProof="0">
                <a:solidFill>
                  <a:schemeClr val="bg1"/>
                </a:solidFill>
              </a:rPr>
            </a:br>
            <a:br>
              <a:rPr lang="da-DK" sz="2800" b="0" noProof="0">
                <a:solidFill>
                  <a:schemeClr val="bg1"/>
                </a:solidFill>
              </a:rPr>
            </a:br>
            <a:endParaRPr lang="da-DK"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0">
                <a:solidFill>
                  <a:schemeClr val="bg1"/>
                </a:solidFill>
              </a:rPr>
              <a:t>Brug dem ikke </a:t>
            </a:r>
            <a:endParaRPr lang="da-DK" sz="10000" b="1" i="1" noProof="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a:solidFill>
                  <a:schemeClr val="bg1"/>
                </a:solidFill>
              </a:rPr>
              <a:t>Pga. PowerPoints standard Kopier/Indsæt funktionalitet 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a:solidFill>
                  <a:schemeClr val="bg1"/>
                </a:solidFill>
              </a:rPr>
              <a:t>OBS! Layouts efter dette kan indeholde potentiel fortrolig information.</a:t>
            </a:r>
            <a:br>
              <a:rPr lang="da-DK" sz="1800" b="0" noProof="0">
                <a:solidFill>
                  <a:schemeClr val="bg1"/>
                </a:solidFill>
              </a:rPr>
            </a:br>
            <a:endParaRPr lang="da-DK"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fld id="{D4ACB598-E5D2-4C68-8BB8-1371E9BA38CF}" type="datetime2">
              <a:rPr lang="da-DK" smtClean="0"/>
              <a:t>20. december 2024</a:t>
            </a:fld>
            <a:endParaRPr lang="da-DK"/>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endParaRPr lang="da-DK"/>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88662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2. Cover Billede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4533900" cy="6876861"/>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0" y="2311399"/>
            <a:ext cx="7586663" cy="4565461"/>
          </a:xfrm>
          <a:solidFill>
            <a:schemeClr val="accent1"/>
          </a:solidFill>
        </p:spPr>
        <p:txBody>
          <a:bodyPr lIns="540000" tIns="540000" rIns="540000" bIns="540000" anchor="ctr" anchorCtr="0"/>
          <a:lstStyle>
            <a:lvl1pPr algn="l">
              <a:defRPr sz="4000"/>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4CEE0F2-B3B6-4D09-B7B6-541DAA206A45}" type="datetime2">
              <a:rPr lang="da-DK" smtClean="0"/>
              <a:t>20. december 2024</a:t>
            </a:fld>
            <a:endParaRPr lang="da-DK" sz="110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blipFill>
            <a:blip r:embed="rId2"/>
            <a:stretch>
              <a:fillRect l="-17069" r="-17069"/>
            </a:stretch>
          </a:blip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4235629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3. Cover Billede 3">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4533900" cy="6876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0" y="2311399"/>
            <a:ext cx="7586663" cy="4565461"/>
          </a:xfrm>
          <a:solidFill>
            <a:srgbClr val="FF785F"/>
          </a:solidFill>
        </p:spPr>
        <p:txBody>
          <a:bodyPr lIns="540000" tIns="540000" rIns="540000" bIns="540000" anchor="ctr" anchorCtr="0"/>
          <a:lstStyle>
            <a:lvl1pPr algn="l">
              <a:defRPr sz="4000"/>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4CEE0F2-B3B6-4D09-B7B6-541DAA206A45}" type="datetime2">
              <a:rPr lang="da-DK" smtClean="0"/>
              <a:t>20. december 2024</a:t>
            </a:fld>
            <a:endParaRPr lang="da-DK" sz="110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4173977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 Cover">
    <p:bg>
      <p:bgPr>
        <a:solidFill>
          <a:srgbClr val="5A0014"/>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a:xfrm>
            <a:off x="0" y="0"/>
            <a:ext cx="4533900" cy="6876861"/>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bwMode="ltGray">
          <a:xfrm>
            <a:off x="0" y="2311399"/>
            <a:ext cx="7586663" cy="4565461"/>
          </a:xfrm>
          <a:solidFill>
            <a:srgbClr val="CD3246"/>
          </a:solidFill>
        </p:spPr>
        <p:txBody>
          <a:bodyPr lIns="540000" tIns="540000" rIns="540000" bIns="540000" anchor="ctr" anchorCtr="0"/>
          <a:lstStyle>
            <a:lvl1pPr algn="l">
              <a:defRPr sz="4000">
                <a:solidFill>
                  <a:schemeClr val="bg1"/>
                </a:solidFill>
              </a:defRPr>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bg1"/>
                </a:solidFill>
              </a:defRPr>
            </a:lvl1pPr>
          </a:lstStyle>
          <a:p>
            <a:fld id="{6299EFBE-0540-43A4-8078-FFD338FF20FF}" type="datetime2">
              <a:rPr lang="da-DK" smtClean="0"/>
              <a:t>20. december 2024</a:t>
            </a:fld>
            <a:endParaRPr lang="da-DK"/>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13" name="Picture Placeholder 12">
            <a:extLst>
              <a:ext uri="{FF2B5EF4-FFF2-40B4-BE49-F238E27FC236}">
                <a16:creationId xmlns:a16="http://schemas.microsoft.com/office/drawing/2014/main" id="{DCBCECA6-A12B-4D48-BD04-8AB4C2DAF052}"/>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solidFill>
            <a:srgbClr val="5A0014"/>
          </a:solidFill>
        </p:spPr>
        <p:txBody>
          <a:bodyPr wrap="square" tIns="72000">
            <a:noAutofit/>
          </a:bodyPr>
          <a:lstStyle>
            <a:lvl1pPr algn="ctr">
              <a:buNone/>
              <a:defRPr sz="1200"/>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188244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 Cover">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47F7C-7010-414C-88FE-A790DA2B2D7A}"/>
              </a:ext>
            </a:extLst>
          </p:cNvPr>
          <p:cNvSpPr/>
          <p:nvPr userDrawn="1"/>
        </p:nvSpPr>
        <p:spPr>
          <a:xfrm>
            <a:off x="6095998"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18" name="Rectangle 17">
            <a:extLst>
              <a:ext uri="{FF2B5EF4-FFF2-40B4-BE49-F238E27FC236}">
                <a16:creationId xmlns:a16="http://schemas.microsoft.com/office/drawing/2014/main" id="{0B281D2A-6103-4FE6-96B3-5B8EE4A56D80}"/>
              </a:ext>
            </a:extLst>
          </p:cNvPr>
          <p:cNvSpPr/>
          <p:nvPr userDrawn="1"/>
        </p:nvSpPr>
        <p:spPr>
          <a:xfrm>
            <a:off x="0" y="0"/>
            <a:ext cx="6096000" cy="6876861"/>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3" name="Rectangle 2">
            <a:extLst>
              <a:ext uri="{FF2B5EF4-FFF2-40B4-BE49-F238E27FC236}">
                <a16:creationId xmlns:a16="http://schemas.microsoft.com/office/drawing/2014/main" id="{DFDA108E-7ECA-4BBD-8782-FA264AD4F912}"/>
              </a:ext>
            </a:extLst>
          </p:cNvPr>
          <p:cNvSpPr/>
          <p:nvPr userDrawn="1"/>
        </p:nvSpPr>
        <p:spPr bwMode="ltGray">
          <a:xfrm>
            <a:off x="6095999" y="0"/>
            <a:ext cx="4442400" cy="51444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 name="Title 1"/>
          <p:cNvSpPr>
            <a:spLocks noGrp="1"/>
          </p:cNvSpPr>
          <p:nvPr>
            <p:ph type="ctrTitle" hasCustomPrompt="1"/>
          </p:nvPr>
        </p:nvSpPr>
        <p:spPr>
          <a:xfrm>
            <a:off x="2556000" y="2556000"/>
            <a:ext cx="7020000" cy="1800000"/>
          </a:xfrm>
          <a:noFill/>
        </p:spPr>
        <p:txBody>
          <a:bodyPr lIns="0" tIns="0" rIns="0" bIns="0" anchor="ctr" anchorCtr="0"/>
          <a:lstStyle>
            <a:lvl1pPr algn="l">
              <a:defRPr sz="4800">
                <a:solidFill>
                  <a:schemeClr val="tx1"/>
                </a:solidFill>
              </a:defRPr>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299EFBE-0540-43A4-8078-FFD338FF20FF}" type="datetime2">
              <a:rPr lang="da-DK" smtClean="0"/>
              <a:pPr/>
              <a:t>20. december 2024</a:t>
            </a:fld>
            <a:endParaRPr lang="da-DK"/>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sz="100">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da-DK" smtClean="0"/>
              <a:pPr/>
              <a:t>‹nr.›</a:t>
            </a:fld>
            <a:endParaRPr lang="da-DK"/>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41810759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 Cover">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47F7C-7010-414C-88FE-A790DA2B2D7A}"/>
              </a:ext>
            </a:extLst>
          </p:cNvPr>
          <p:cNvSpPr/>
          <p:nvPr userDrawn="1"/>
        </p:nvSpPr>
        <p:spPr>
          <a:xfrm>
            <a:off x="6095998" y="0"/>
            <a:ext cx="6096001" cy="6858000"/>
          </a:xfrm>
          <a:prstGeom prst="rect">
            <a:avLst/>
          </a:prstGeom>
          <a:solidFill>
            <a:srgbClr val="FFD7D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6096000" cy="6876861"/>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3" name="Rectangle 2">
            <a:extLst>
              <a:ext uri="{FF2B5EF4-FFF2-40B4-BE49-F238E27FC236}">
                <a16:creationId xmlns:a16="http://schemas.microsoft.com/office/drawing/2014/main" id="{DFDA108E-7ECA-4BBD-8782-FA264AD4F912}"/>
              </a:ext>
            </a:extLst>
          </p:cNvPr>
          <p:cNvSpPr/>
          <p:nvPr userDrawn="1"/>
        </p:nvSpPr>
        <p:spPr>
          <a:xfrm>
            <a:off x="6095999" y="0"/>
            <a:ext cx="4442400" cy="51444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 name="Title 1"/>
          <p:cNvSpPr>
            <a:spLocks noGrp="1"/>
          </p:cNvSpPr>
          <p:nvPr>
            <p:ph type="ctrTitle" hasCustomPrompt="1"/>
          </p:nvPr>
        </p:nvSpPr>
        <p:spPr>
          <a:xfrm>
            <a:off x="2556000" y="2556000"/>
            <a:ext cx="7020000" cy="1800000"/>
          </a:xfrm>
          <a:noFill/>
        </p:spPr>
        <p:txBody>
          <a:bodyPr lIns="0" tIns="0" rIns="0" bIns="0" anchor="ctr" anchorCtr="0"/>
          <a:lstStyle>
            <a:lvl1pPr algn="l">
              <a:defRPr sz="4800">
                <a:solidFill>
                  <a:schemeClr val="tx1"/>
                </a:solidFill>
              </a:defRPr>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299EFBE-0540-43A4-8078-FFD338FF20FF}" type="datetime2">
              <a:rPr lang="da-DK" smtClean="0"/>
              <a:pPr/>
              <a:t>20. december 2024</a:t>
            </a:fld>
            <a:endParaRPr lang="da-DK"/>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sz="100">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da-DK" smtClean="0"/>
              <a:pPr/>
              <a:t>‹nr.›</a:t>
            </a:fld>
            <a:endParaRPr lang="da-DK"/>
          </a:p>
        </p:txBody>
      </p:sp>
      <p:pic>
        <p:nvPicPr>
          <p:cNvPr id="5" name="Graphic 4">
            <a:extLst>
              <a:ext uri="{FF2B5EF4-FFF2-40B4-BE49-F238E27FC236}">
                <a16:creationId xmlns:a16="http://schemas.microsoft.com/office/drawing/2014/main" id="{B6682465-5332-479A-9938-F489C593FB9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299346087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 Agenda">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FA0BDC-3908-4C9E-B1D9-D7A9C65D3162}"/>
              </a:ext>
            </a:extLst>
          </p:cNvPr>
          <p:cNvSpPr/>
          <p:nvPr userDrawn="1"/>
        </p:nvSpPr>
        <p:spPr bwMode="ltGray">
          <a:xfrm>
            <a:off x="-7976" y="0"/>
            <a:ext cx="12199976" cy="68580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 name="Rectangle 2">
            <a:extLst>
              <a:ext uri="{FF2B5EF4-FFF2-40B4-BE49-F238E27FC236}">
                <a16:creationId xmlns:a16="http://schemas.microsoft.com/office/drawing/2014/main" id="{3DD9EB4E-A015-4AFF-BEA0-F4B505EDD43F}"/>
              </a:ext>
            </a:extLst>
          </p:cNvPr>
          <p:cNvSpPr/>
          <p:nvPr userDrawn="1"/>
        </p:nvSpPr>
        <p:spPr>
          <a:xfrm>
            <a:off x="3016800" y="1742400"/>
            <a:ext cx="9180000" cy="5115600"/>
          </a:xfrm>
          <a:prstGeom prst="rect">
            <a:avLst/>
          </a:prstGeom>
          <a:solidFill>
            <a:srgbClr val="FF785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20000" y="2304000"/>
            <a:ext cx="2124000" cy="2160000"/>
          </a:xfrm>
        </p:spPr>
        <p:txBody>
          <a:bodyPr/>
          <a:lstStyle>
            <a:lvl1pPr>
              <a:defRPr sz="2800"/>
            </a:lvl1pPr>
          </a:lstStyle>
          <a:p>
            <a:r>
              <a:rPr lang="da-DK" noProof="0"/>
              <a:t>Klik for at tilføje agenda titel</a:t>
            </a:r>
          </a:p>
        </p:txBody>
      </p:sp>
      <p:sp>
        <p:nvSpPr>
          <p:cNvPr id="7" name="Text Placeholder 2"/>
          <p:cNvSpPr>
            <a:spLocks noGrp="1"/>
          </p:cNvSpPr>
          <p:nvPr>
            <p:ph type="body" sz="quarter" idx="13" hasCustomPrompt="1"/>
          </p:nvPr>
        </p:nvSpPr>
        <p:spPr>
          <a:xfrm>
            <a:off x="4165200" y="2304000"/>
            <a:ext cx="7242200" cy="4193638"/>
          </a:xfrm>
        </p:spPr>
        <p:txBody>
          <a:bodyPr/>
          <a:lstStyle>
            <a:lvl1pPr marL="0" indent="0">
              <a:lnSpc>
                <a:spcPts val="2400"/>
              </a:lnSpc>
              <a:spcBef>
                <a:spcPts val="0"/>
              </a:spcBef>
              <a:spcAft>
                <a:spcPts val="0"/>
              </a:spcAft>
              <a:buFont typeface="Arial" panose="020B0604020202020204" pitchFamily="34" charset="0"/>
              <a:buChar char="​"/>
              <a:defRPr sz="2000"/>
            </a:lvl1pPr>
            <a:lvl2pPr marL="0" indent="0">
              <a:lnSpc>
                <a:spcPts val="2400"/>
              </a:lnSpc>
              <a:spcBef>
                <a:spcPts val="0"/>
              </a:spcBef>
              <a:spcAft>
                <a:spcPts val="0"/>
              </a:spcAft>
              <a:buFont typeface="Arial" panose="020B0604020202020204" pitchFamily="34" charset="0"/>
              <a:buChar char="​"/>
              <a:defRPr sz="2000" b="1"/>
            </a:lvl2pPr>
            <a:lvl3pPr marL="0" indent="0">
              <a:lnSpc>
                <a:spcPts val="2400"/>
              </a:lnSpc>
              <a:spcBef>
                <a:spcPts val="0"/>
              </a:spcBef>
              <a:spcAft>
                <a:spcPts val="0"/>
              </a:spcAft>
              <a:buFont typeface="Arial" panose="020B0604020202020204" pitchFamily="34" charset="0"/>
              <a:buChar char="​"/>
              <a:defRPr sz="2000"/>
            </a:lvl3pPr>
            <a:lvl4pPr marL="0" indent="0">
              <a:lnSpc>
                <a:spcPts val="2400"/>
              </a:lnSpc>
              <a:spcBef>
                <a:spcPts val="0"/>
              </a:spcBef>
              <a:spcAft>
                <a:spcPts val="0"/>
              </a:spcAft>
              <a:buFont typeface="Arial" panose="020B0604020202020204" pitchFamily="34" charset="0"/>
              <a:buChar char="​"/>
              <a:defRPr sz="2000"/>
            </a:lvl4pPr>
            <a:lvl5pPr marL="0" indent="0">
              <a:lnSpc>
                <a:spcPts val="2400"/>
              </a:lnSpc>
              <a:spcBef>
                <a:spcPts val="0"/>
              </a:spcBef>
              <a:spcAft>
                <a:spcPts val="0"/>
              </a:spcAft>
              <a:buFont typeface="Arial" panose="020B0604020202020204" pitchFamily="34" charset="0"/>
              <a:buChar char="​"/>
              <a:defRPr sz="2000"/>
            </a:lvl5pPr>
            <a:lvl6pPr marL="0" indent="0">
              <a:lnSpc>
                <a:spcPts val="2400"/>
              </a:lnSpc>
              <a:spcBef>
                <a:spcPts val="0"/>
              </a:spcBef>
              <a:spcAft>
                <a:spcPts val="0"/>
              </a:spcAft>
              <a:buFont typeface="Arial" panose="020B0604020202020204" pitchFamily="34" charset="0"/>
              <a:buChar char="​"/>
              <a:defRPr sz="2000"/>
            </a:lvl6pPr>
            <a:lvl7pPr marL="0" indent="0">
              <a:lnSpc>
                <a:spcPts val="2400"/>
              </a:lnSpc>
              <a:spcBef>
                <a:spcPts val="0"/>
              </a:spcBef>
              <a:spcAft>
                <a:spcPts val="0"/>
              </a:spcAft>
              <a:buFont typeface="Arial" panose="020B0604020202020204" pitchFamily="34" charset="0"/>
              <a:buChar char="​"/>
              <a:defRPr sz="2000"/>
            </a:lvl7pPr>
            <a:lvl8pPr marL="0" indent="0">
              <a:lnSpc>
                <a:spcPts val="2400"/>
              </a:lnSpc>
              <a:spcBef>
                <a:spcPts val="0"/>
              </a:spcBef>
              <a:spcAft>
                <a:spcPts val="0"/>
              </a:spcAft>
              <a:buFont typeface="Arial" panose="020B0604020202020204" pitchFamily="34" charset="0"/>
              <a:buChar char="​"/>
              <a:defRPr sz="2000"/>
            </a:lvl8pPr>
            <a:lvl9pPr marL="0" indent="0">
              <a:lnSpc>
                <a:spcPts val="2400"/>
              </a:lnSpc>
              <a:spcBef>
                <a:spcPts val="0"/>
              </a:spcBef>
              <a:spcAft>
                <a:spcPts val="0"/>
              </a:spcAft>
              <a:buFont typeface="Arial" panose="020B0604020202020204" pitchFamily="34" charset="0"/>
              <a:buChar char="​"/>
              <a:defRPr sz="2000"/>
            </a:lvl9pPr>
          </a:lstStyle>
          <a:p>
            <a:pPr lvl="0"/>
            <a:r>
              <a:rPr lang="da-DK" noProof="0"/>
              <a:t>Agenda punkt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a:p>
            <a:pPr lvl="5"/>
            <a:r>
              <a:rPr lang="da-DK" noProof="0"/>
              <a:t>6</a:t>
            </a:r>
          </a:p>
          <a:p>
            <a:pPr lvl="6"/>
            <a:r>
              <a:rPr lang="da-DK" noProof="0"/>
              <a:t>7</a:t>
            </a:r>
          </a:p>
          <a:p>
            <a:pPr lvl="7"/>
            <a:r>
              <a:rPr lang="da-DK" noProof="0"/>
              <a:t>8</a:t>
            </a:r>
          </a:p>
          <a:p>
            <a:pPr lvl="8"/>
            <a:r>
              <a:rPr lang="da-DK" noProof="0"/>
              <a:t>9</a:t>
            </a:r>
          </a:p>
        </p:txBody>
      </p:sp>
      <p:sp>
        <p:nvSpPr>
          <p:cNvPr id="13" name="Text Placeholder 2">
            <a:extLst>
              <a:ext uri="{FF2B5EF4-FFF2-40B4-BE49-F238E27FC236}">
                <a16:creationId xmlns:a16="http://schemas.microsoft.com/office/drawing/2014/main" id="{1D1154C4-EE1C-47D1-ABA8-8A53BA5DFA39}"/>
              </a:ext>
            </a:extLst>
          </p:cNvPr>
          <p:cNvSpPr>
            <a:spLocks noGrp="1"/>
          </p:cNvSpPr>
          <p:nvPr>
            <p:ph type="body" sz="quarter" idx="17" hasCustomPrompt="1"/>
          </p:nvPr>
        </p:nvSpPr>
        <p:spPr>
          <a:xfrm>
            <a:off x="3600000" y="2307600"/>
            <a:ext cx="565200" cy="4190038"/>
          </a:xfrm>
        </p:spPr>
        <p:txBody>
          <a:bodyPr/>
          <a:lstStyle>
            <a:lvl1pPr marL="0" indent="0">
              <a:lnSpc>
                <a:spcPts val="2400"/>
              </a:lnSpc>
              <a:spcBef>
                <a:spcPts val="0"/>
              </a:spcBef>
              <a:spcAft>
                <a:spcPts val="0"/>
              </a:spcAft>
              <a:buFont typeface="Arial" panose="020B0604020202020204" pitchFamily="34" charset="0"/>
              <a:buChar char="​"/>
              <a:defRPr sz="2000"/>
            </a:lvl1pPr>
            <a:lvl2pPr marL="0" indent="0">
              <a:lnSpc>
                <a:spcPts val="2400"/>
              </a:lnSpc>
              <a:spcBef>
                <a:spcPts val="0"/>
              </a:spcBef>
              <a:spcAft>
                <a:spcPts val="0"/>
              </a:spcAft>
              <a:buFont typeface="Arial" panose="020B0604020202020204" pitchFamily="34" charset="0"/>
              <a:buChar char="​"/>
              <a:defRPr sz="2000" b="1"/>
            </a:lvl2pPr>
            <a:lvl3pPr marL="0" indent="0">
              <a:lnSpc>
                <a:spcPts val="2400"/>
              </a:lnSpc>
              <a:spcBef>
                <a:spcPts val="0"/>
              </a:spcBef>
              <a:spcAft>
                <a:spcPts val="0"/>
              </a:spcAft>
              <a:buFont typeface="Arial" panose="020B0604020202020204" pitchFamily="34" charset="0"/>
              <a:buChar char="​"/>
              <a:defRPr sz="2000"/>
            </a:lvl3pPr>
            <a:lvl4pPr marL="0" indent="0">
              <a:lnSpc>
                <a:spcPts val="2400"/>
              </a:lnSpc>
              <a:spcBef>
                <a:spcPts val="0"/>
              </a:spcBef>
              <a:spcAft>
                <a:spcPts val="0"/>
              </a:spcAft>
              <a:buFont typeface="Arial" panose="020B0604020202020204" pitchFamily="34" charset="0"/>
              <a:buChar char="​"/>
              <a:defRPr sz="2000"/>
            </a:lvl4pPr>
            <a:lvl5pPr marL="0" indent="0">
              <a:lnSpc>
                <a:spcPts val="2400"/>
              </a:lnSpc>
              <a:spcBef>
                <a:spcPts val="0"/>
              </a:spcBef>
              <a:spcAft>
                <a:spcPts val="0"/>
              </a:spcAft>
              <a:buFont typeface="Arial" panose="020B0604020202020204" pitchFamily="34" charset="0"/>
              <a:buChar char="​"/>
              <a:defRPr sz="2000"/>
            </a:lvl5pPr>
            <a:lvl6pPr marL="0" indent="0">
              <a:lnSpc>
                <a:spcPts val="2400"/>
              </a:lnSpc>
              <a:spcBef>
                <a:spcPts val="0"/>
              </a:spcBef>
              <a:spcAft>
                <a:spcPts val="0"/>
              </a:spcAft>
              <a:buFont typeface="Arial" panose="020B0604020202020204" pitchFamily="34" charset="0"/>
              <a:buChar char="​"/>
              <a:defRPr sz="2000"/>
            </a:lvl6pPr>
            <a:lvl7pPr marL="0" indent="0">
              <a:lnSpc>
                <a:spcPts val="2400"/>
              </a:lnSpc>
              <a:spcBef>
                <a:spcPts val="0"/>
              </a:spcBef>
              <a:spcAft>
                <a:spcPts val="0"/>
              </a:spcAft>
              <a:buFont typeface="Arial" panose="020B0604020202020204" pitchFamily="34" charset="0"/>
              <a:buChar char="​"/>
              <a:defRPr sz="2000"/>
            </a:lvl7pPr>
            <a:lvl8pPr marL="0" indent="0">
              <a:lnSpc>
                <a:spcPts val="2400"/>
              </a:lnSpc>
              <a:spcBef>
                <a:spcPts val="0"/>
              </a:spcBef>
              <a:spcAft>
                <a:spcPts val="0"/>
              </a:spcAft>
              <a:buFont typeface="Arial" panose="020B0604020202020204" pitchFamily="34" charset="0"/>
              <a:buChar char="​"/>
              <a:defRPr sz="2000"/>
            </a:lvl8pPr>
            <a:lvl9pPr marL="0" indent="0">
              <a:lnSpc>
                <a:spcPts val="2400"/>
              </a:lnSpc>
              <a:spcBef>
                <a:spcPts val="0"/>
              </a:spcBef>
              <a:spcAft>
                <a:spcPts val="0"/>
              </a:spcAft>
              <a:buFont typeface="Arial" panose="020B0604020202020204" pitchFamily="34" charset="0"/>
              <a:buChar char="​"/>
              <a:defRPr sz="2000"/>
            </a:lvl9pPr>
          </a:lstStyle>
          <a:p>
            <a:pPr lvl="0"/>
            <a:r>
              <a:rPr lang="da-DK" noProof="0"/>
              <a:t>01</a:t>
            </a:r>
          </a:p>
          <a:p>
            <a:pPr lvl="1"/>
            <a:r>
              <a:rPr lang="da-DK" noProof="0"/>
              <a:t>02</a:t>
            </a:r>
          </a:p>
          <a:p>
            <a:pPr lvl="2"/>
            <a:r>
              <a:rPr lang="da-DK" noProof="0"/>
              <a:t>03</a:t>
            </a:r>
          </a:p>
          <a:p>
            <a:pPr lvl="3"/>
            <a:r>
              <a:rPr lang="da-DK" noProof="0"/>
              <a:t>04</a:t>
            </a:r>
          </a:p>
          <a:p>
            <a:pPr lvl="4"/>
            <a:r>
              <a:rPr lang="da-DK" noProof="0"/>
              <a:t>05</a:t>
            </a:r>
          </a:p>
          <a:p>
            <a:pPr lvl="5"/>
            <a:r>
              <a:rPr lang="da-DK" noProof="0"/>
              <a:t>6</a:t>
            </a:r>
          </a:p>
          <a:p>
            <a:pPr lvl="6"/>
            <a:r>
              <a:rPr lang="da-DK" noProof="0"/>
              <a:t>7</a:t>
            </a:r>
          </a:p>
          <a:p>
            <a:pPr lvl="7"/>
            <a:r>
              <a:rPr lang="da-DK" noProof="0"/>
              <a:t>8</a:t>
            </a:r>
          </a:p>
          <a:p>
            <a:pPr lvl="8"/>
            <a:r>
              <a:rPr lang="da-DK" noProof="0"/>
              <a:t>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p>
            <a:fld id="{57BD9BE3-55A6-4080-9CE1-C7E3894959B5}" type="datetime2">
              <a:rPr lang="da-DK" smtClean="0"/>
              <a:t>20. december 2024</a:t>
            </a:fld>
            <a:endParaRPr lang="da-DK"/>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p>
            <a:endParaRPr lang="da-DK"/>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p>
            <a:fld id="{23AA811B-2EBD-4900-905E-5BE206449611}" type="slidenum">
              <a:rPr lang="da-DK" smtClean="0"/>
              <a:t>‹nr.›</a:t>
            </a:fld>
            <a:endParaRPr lang="da-DK"/>
          </a:p>
        </p:txBody>
      </p:sp>
      <p:pic>
        <p:nvPicPr>
          <p:cNvPr id="4" name="Graphic 3">
            <a:extLst>
              <a:ext uri="{FF2B5EF4-FFF2-40B4-BE49-F238E27FC236}">
                <a16:creationId xmlns:a16="http://schemas.microsoft.com/office/drawing/2014/main" id="{A2B1ECAC-BDA9-456C-9A35-6478E24464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219831753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 Agenda">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FA0BDC-3908-4C9E-B1D9-D7A9C65D3162}"/>
              </a:ext>
            </a:extLst>
          </p:cNvPr>
          <p:cNvSpPr/>
          <p:nvPr userDrawn="1"/>
        </p:nvSpPr>
        <p:spPr bwMode="ltGray">
          <a:xfrm>
            <a:off x="-7976" y="0"/>
            <a:ext cx="12199976" cy="6858000"/>
          </a:xfrm>
          <a:prstGeom prst="rect">
            <a:avLst/>
          </a:prstGeom>
          <a:solidFill>
            <a:srgbClr val="8C142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 name="Rectangle 2">
            <a:extLst>
              <a:ext uri="{FF2B5EF4-FFF2-40B4-BE49-F238E27FC236}">
                <a16:creationId xmlns:a16="http://schemas.microsoft.com/office/drawing/2014/main" id="{3DD9EB4E-A015-4AFF-BEA0-F4B505EDD43F}"/>
              </a:ext>
            </a:extLst>
          </p:cNvPr>
          <p:cNvSpPr/>
          <p:nvPr userDrawn="1"/>
        </p:nvSpPr>
        <p:spPr>
          <a:xfrm>
            <a:off x="3016800" y="1742400"/>
            <a:ext cx="9180000" cy="51156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20000" y="2304000"/>
            <a:ext cx="2124000" cy="2160000"/>
          </a:xfrm>
        </p:spPr>
        <p:txBody>
          <a:bodyPr/>
          <a:lstStyle>
            <a:lvl1pPr>
              <a:defRPr sz="2800"/>
            </a:lvl1pPr>
          </a:lstStyle>
          <a:p>
            <a:r>
              <a:rPr lang="da-DK" noProof="0"/>
              <a:t>Klik for at tilføje agenda titel</a:t>
            </a:r>
          </a:p>
        </p:txBody>
      </p:sp>
      <p:sp>
        <p:nvSpPr>
          <p:cNvPr id="7" name="Text Placeholder 2"/>
          <p:cNvSpPr>
            <a:spLocks noGrp="1"/>
          </p:cNvSpPr>
          <p:nvPr>
            <p:ph type="body" sz="quarter" idx="13" hasCustomPrompt="1"/>
          </p:nvPr>
        </p:nvSpPr>
        <p:spPr>
          <a:xfrm>
            <a:off x="4165200" y="2304000"/>
            <a:ext cx="7242200" cy="4193638"/>
          </a:xfrm>
        </p:spPr>
        <p:txBody>
          <a:bodyPr/>
          <a:lstStyle>
            <a:lvl1pPr marL="0" indent="0">
              <a:lnSpc>
                <a:spcPts val="2400"/>
              </a:lnSpc>
              <a:spcBef>
                <a:spcPts val="0"/>
              </a:spcBef>
              <a:spcAft>
                <a:spcPts val="0"/>
              </a:spcAft>
              <a:buFont typeface="Arial" panose="020B0604020202020204" pitchFamily="34" charset="0"/>
              <a:buChar char="​"/>
              <a:defRPr sz="2000"/>
            </a:lvl1pPr>
            <a:lvl2pPr marL="0" indent="0">
              <a:lnSpc>
                <a:spcPts val="2400"/>
              </a:lnSpc>
              <a:spcBef>
                <a:spcPts val="0"/>
              </a:spcBef>
              <a:spcAft>
                <a:spcPts val="0"/>
              </a:spcAft>
              <a:buFont typeface="Arial" panose="020B0604020202020204" pitchFamily="34" charset="0"/>
              <a:buChar char="​"/>
              <a:defRPr sz="2000" b="1"/>
            </a:lvl2pPr>
            <a:lvl3pPr marL="0" indent="0">
              <a:lnSpc>
                <a:spcPts val="2400"/>
              </a:lnSpc>
              <a:spcBef>
                <a:spcPts val="0"/>
              </a:spcBef>
              <a:spcAft>
                <a:spcPts val="0"/>
              </a:spcAft>
              <a:buFont typeface="Arial" panose="020B0604020202020204" pitchFamily="34" charset="0"/>
              <a:buChar char="​"/>
              <a:defRPr sz="2000"/>
            </a:lvl3pPr>
            <a:lvl4pPr marL="0" indent="0">
              <a:lnSpc>
                <a:spcPts val="2400"/>
              </a:lnSpc>
              <a:spcBef>
                <a:spcPts val="0"/>
              </a:spcBef>
              <a:spcAft>
                <a:spcPts val="0"/>
              </a:spcAft>
              <a:buFont typeface="Arial" panose="020B0604020202020204" pitchFamily="34" charset="0"/>
              <a:buChar char="​"/>
              <a:defRPr sz="2000"/>
            </a:lvl4pPr>
            <a:lvl5pPr marL="0" indent="0">
              <a:lnSpc>
                <a:spcPts val="2400"/>
              </a:lnSpc>
              <a:spcBef>
                <a:spcPts val="0"/>
              </a:spcBef>
              <a:spcAft>
                <a:spcPts val="0"/>
              </a:spcAft>
              <a:buFont typeface="Arial" panose="020B0604020202020204" pitchFamily="34" charset="0"/>
              <a:buChar char="​"/>
              <a:defRPr sz="2000"/>
            </a:lvl5pPr>
            <a:lvl6pPr marL="0" indent="0">
              <a:lnSpc>
                <a:spcPts val="2400"/>
              </a:lnSpc>
              <a:spcBef>
                <a:spcPts val="0"/>
              </a:spcBef>
              <a:spcAft>
                <a:spcPts val="0"/>
              </a:spcAft>
              <a:buFont typeface="Arial" panose="020B0604020202020204" pitchFamily="34" charset="0"/>
              <a:buChar char="​"/>
              <a:defRPr sz="2000"/>
            </a:lvl6pPr>
            <a:lvl7pPr marL="0" indent="0">
              <a:lnSpc>
                <a:spcPts val="2400"/>
              </a:lnSpc>
              <a:spcBef>
                <a:spcPts val="0"/>
              </a:spcBef>
              <a:spcAft>
                <a:spcPts val="0"/>
              </a:spcAft>
              <a:buFont typeface="Arial" panose="020B0604020202020204" pitchFamily="34" charset="0"/>
              <a:buChar char="​"/>
              <a:defRPr sz="2000"/>
            </a:lvl7pPr>
            <a:lvl8pPr marL="0" indent="0">
              <a:lnSpc>
                <a:spcPts val="2400"/>
              </a:lnSpc>
              <a:spcBef>
                <a:spcPts val="0"/>
              </a:spcBef>
              <a:spcAft>
                <a:spcPts val="0"/>
              </a:spcAft>
              <a:buFont typeface="Arial" panose="020B0604020202020204" pitchFamily="34" charset="0"/>
              <a:buChar char="​"/>
              <a:defRPr sz="2000"/>
            </a:lvl8pPr>
            <a:lvl9pPr marL="0" indent="0">
              <a:lnSpc>
                <a:spcPts val="2400"/>
              </a:lnSpc>
              <a:spcBef>
                <a:spcPts val="0"/>
              </a:spcBef>
              <a:spcAft>
                <a:spcPts val="0"/>
              </a:spcAft>
              <a:buFont typeface="Arial" panose="020B0604020202020204" pitchFamily="34" charset="0"/>
              <a:buChar char="​"/>
              <a:defRPr sz="2000"/>
            </a:lvl9pPr>
          </a:lstStyle>
          <a:p>
            <a:pPr lvl="0"/>
            <a:r>
              <a:rPr lang="da-DK" noProof="0"/>
              <a:t>Agenda punkt</a:t>
            </a:r>
          </a:p>
          <a:p>
            <a:pPr lvl="1"/>
            <a:r>
              <a:rPr lang="da-DK" noProof="0"/>
              <a:t>Second level</a:t>
            </a:r>
          </a:p>
          <a:p>
            <a:pPr lvl="2"/>
            <a:r>
              <a:rPr lang="da-DK" noProof="0"/>
              <a:t>Third level</a:t>
            </a:r>
          </a:p>
          <a:p>
            <a:pPr lvl="3"/>
            <a:r>
              <a:rPr lang="da-DK" noProof="0" err="1"/>
              <a:t>Fourth</a:t>
            </a:r>
            <a:r>
              <a:rPr lang="da-DK" noProof="0"/>
              <a:t> level</a:t>
            </a:r>
          </a:p>
          <a:p>
            <a:pPr lvl="4"/>
            <a:r>
              <a:rPr lang="da-DK" noProof="0"/>
              <a:t>Fifth level</a:t>
            </a:r>
          </a:p>
          <a:p>
            <a:pPr lvl="5"/>
            <a:r>
              <a:rPr lang="da-DK" noProof="0"/>
              <a:t>6</a:t>
            </a:r>
          </a:p>
          <a:p>
            <a:pPr lvl="6"/>
            <a:r>
              <a:rPr lang="da-DK" noProof="0"/>
              <a:t>7</a:t>
            </a:r>
          </a:p>
          <a:p>
            <a:pPr lvl="7"/>
            <a:r>
              <a:rPr lang="da-DK" noProof="0"/>
              <a:t>8</a:t>
            </a:r>
          </a:p>
          <a:p>
            <a:pPr lvl="8"/>
            <a:r>
              <a:rPr lang="da-DK" noProof="0"/>
              <a:t>9</a:t>
            </a:r>
          </a:p>
        </p:txBody>
      </p:sp>
      <p:sp>
        <p:nvSpPr>
          <p:cNvPr id="13" name="Text Placeholder 2">
            <a:extLst>
              <a:ext uri="{FF2B5EF4-FFF2-40B4-BE49-F238E27FC236}">
                <a16:creationId xmlns:a16="http://schemas.microsoft.com/office/drawing/2014/main" id="{1D1154C4-EE1C-47D1-ABA8-8A53BA5DFA39}"/>
              </a:ext>
            </a:extLst>
          </p:cNvPr>
          <p:cNvSpPr>
            <a:spLocks noGrp="1"/>
          </p:cNvSpPr>
          <p:nvPr>
            <p:ph type="body" sz="quarter" idx="17" hasCustomPrompt="1"/>
          </p:nvPr>
        </p:nvSpPr>
        <p:spPr>
          <a:xfrm>
            <a:off x="3600000" y="2307600"/>
            <a:ext cx="565200" cy="4190038"/>
          </a:xfrm>
        </p:spPr>
        <p:txBody>
          <a:bodyPr/>
          <a:lstStyle>
            <a:lvl1pPr marL="0" indent="0">
              <a:lnSpc>
                <a:spcPts val="2400"/>
              </a:lnSpc>
              <a:spcBef>
                <a:spcPts val="0"/>
              </a:spcBef>
              <a:spcAft>
                <a:spcPts val="0"/>
              </a:spcAft>
              <a:buFont typeface="Arial" panose="020B0604020202020204" pitchFamily="34" charset="0"/>
              <a:buChar char="​"/>
              <a:defRPr sz="2000"/>
            </a:lvl1pPr>
            <a:lvl2pPr marL="0" indent="0">
              <a:lnSpc>
                <a:spcPts val="2400"/>
              </a:lnSpc>
              <a:spcBef>
                <a:spcPts val="0"/>
              </a:spcBef>
              <a:spcAft>
                <a:spcPts val="0"/>
              </a:spcAft>
              <a:buFont typeface="Arial" panose="020B0604020202020204" pitchFamily="34" charset="0"/>
              <a:buChar char="​"/>
              <a:defRPr sz="2000" b="1"/>
            </a:lvl2pPr>
            <a:lvl3pPr marL="0" indent="0">
              <a:lnSpc>
                <a:spcPts val="2400"/>
              </a:lnSpc>
              <a:spcBef>
                <a:spcPts val="0"/>
              </a:spcBef>
              <a:spcAft>
                <a:spcPts val="0"/>
              </a:spcAft>
              <a:buFont typeface="Arial" panose="020B0604020202020204" pitchFamily="34" charset="0"/>
              <a:buChar char="​"/>
              <a:defRPr sz="2000"/>
            </a:lvl3pPr>
            <a:lvl4pPr marL="0" indent="0">
              <a:lnSpc>
                <a:spcPts val="2400"/>
              </a:lnSpc>
              <a:spcBef>
                <a:spcPts val="0"/>
              </a:spcBef>
              <a:spcAft>
                <a:spcPts val="0"/>
              </a:spcAft>
              <a:buFont typeface="Arial" panose="020B0604020202020204" pitchFamily="34" charset="0"/>
              <a:buChar char="​"/>
              <a:defRPr sz="2000"/>
            </a:lvl4pPr>
            <a:lvl5pPr marL="0" indent="0">
              <a:lnSpc>
                <a:spcPts val="2400"/>
              </a:lnSpc>
              <a:spcBef>
                <a:spcPts val="0"/>
              </a:spcBef>
              <a:spcAft>
                <a:spcPts val="0"/>
              </a:spcAft>
              <a:buFont typeface="Arial" panose="020B0604020202020204" pitchFamily="34" charset="0"/>
              <a:buChar char="​"/>
              <a:defRPr sz="2000"/>
            </a:lvl5pPr>
            <a:lvl6pPr marL="0" indent="0">
              <a:lnSpc>
                <a:spcPts val="2400"/>
              </a:lnSpc>
              <a:spcBef>
                <a:spcPts val="0"/>
              </a:spcBef>
              <a:spcAft>
                <a:spcPts val="0"/>
              </a:spcAft>
              <a:buFont typeface="Arial" panose="020B0604020202020204" pitchFamily="34" charset="0"/>
              <a:buChar char="​"/>
              <a:defRPr sz="2000"/>
            </a:lvl6pPr>
            <a:lvl7pPr marL="0" indent="0">
              <a:lnSpc>
                <a:spcPts val="2400"/>
              </a:lnSpc>
              <a:spcBef>
                <a:spcPts val="0"/>
              </a:spcBef>
              <a:spcAft>
                <a:spcPts val="0"/>
              </a:spcAft>
              <a:buFont typeface="Arial" panose="020B0604020202020204" pitchFamily="34" charset="0"/>
              <a:buChar char="​"/>
              <a:defRPr sz="2000"/>
            </a:lvl7pPr>
            <a:lvl8pPr marL="0" indent="0">
              <a:lnSpc>
                <a:spcPts val="2400"/>
              </a:lnSpc>
              <a:spcBef>
                <a:spcPts val="0"/>
              </a:spcBef>
              <a:spcAft>
                <a:spcPts val="0"/>
              </a:spcAft>
              <a:buFont typeface="Arial" panose="020B0604020202020204" pitchFamily="34" charset="0"/>
              <a:buChar char="​"/>
              <a:defRPr sz="2000"/>
            </a:lvl8pPr>
            <a:lvl9pPr marL="0" indent="0">
              <a:lnSpc>
                <a:spcPts val="2400"/>
              </a:lnSpc>
              <a:spcBef>
                <a:spcPts val="0"/>
              </a:spcBef>
              <a:spcAft>
                <a:spcPts val="0"/>
              </a:spcAft>
              <a:buFont typeface="Arial" panose="020B0604020202020204" pitchFamily="34" charset="0"/>
              <a:buChar char="​"/>
              <a:defRPr sz="2000"/>
            </a:lvl9pPr>
          </a:lstStyle>
          <a:p>
            <a:pPr lvl="0"/>
            <a:r>
              <a:rPr lang="da-DK" noProof="0"/>
              <a:t>01</a:t>
            </a:r>
          </a:p>
          <a:p>
            <a:pPr lvl="1"/>
            <a:r>
              <a:rPr lang="da-DK" noProof="0"/>
              <a:t>02</a:t>
            </a:r>
          </a:p>
          <a:p>
            <a:pPr lvl="2"/>
            <a:r>
              <a:rPr lang="da-DK" noProof="0"/>
              <a:t>03</a:t>
            </a:r>
          </a:p>
          <a:p>
            <a:pPr lvl="3"/>
            <a:r>
              <a:rPr lang="da-DK" noProof="0"/>
              <a:t>04</a:t>
            </a:r>
          </a:p>
          <a:p>
            <a:pPr lvl="4"/>
            <a:r>
              <a:rPr lang="da-DK" noProof="0"/>
              <a:t>05</a:t>
            </a:r>
          </a:p>
          <a:p>
            <a:pPr lvl="5"/>
            <a:r>
              <a:rPr lang="da-DK" noProof="0"/>
              <a:t>6</a:t>
            </a:r>
          </a:p>
          <a:p>
            <a:pPr lvl="6"/>
            <a:r>
              <a:rPr lang="da-DK" noProof="0"/>
              <a:t>7</a:t>
            </a:r>
          </a:p>
          <a:p>
            <a:pPr lvl="7"/>
            <a:r>
              <a:rPr lang="da-DK" noProof="0"/>
              <a:t>8</a:t>
            </a:r>
          </a:p>
          <a:p>
            <a:pPr lvl="8"/>
            <a:r>
              <a:rPr lang="da-DK" noProof="0"/>
              <a:t>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p>
            <a:fld id="{57BD9BE3-55A6-4080-9CE1-C7E3894959B5}" type="datetime2">
              <a:rPr lang="da-DK" smtClean="0"/>
              <a:t>20. december 2024</a:t>
            </a:fld>
            <a:endParaRPr lang="da-DK"/>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p>
            <a:endParaRPr lang="da-DK"/>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p>
            <a:fld id="{23AA811B-2EBD-4900-905E-5BE206449611}" type="slidenum">
              <a:rPr lang="da-DK" smtClean="0"/>
              <a:t>‹nr.›</a:t>
            </a:fld>
            <a:endParaRPr lang="da-DK"/>
          </a:p>
        </p:txBody>
      </p:sp>
      <p:pic>
        <p:nvPicPr>
          <p:cNvPr id="4" name="Graphic 3">
            <a:extLst>
              <a:ext uri="{FF2B5EF4-FFF2-40B4-BE49-F238E27FC236}">
                <a16:creationId xmlns:a16="http://schemas.microsoft.com/office/drawing/2014/main" id="{A2B1ECAC-BDA9-456C-9A35-6478E24464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280889856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12.xml"/><Relationship Id="rId21" Type="http://schemas.openxmlformats.org/officeDocument/2006/relationships/slideLayout" Target="../slideLayouts/slideLayout21.xml"/><Relationship Id="rId34" Type="http://schemas.openxmlformats.org/officeDocument/2006/relationships/tags" Target="../tags/tag7.xml"/><Relationship Id="rId42" Type="http://schemas.openxmlformats.org/officeDocument/2006/relationships/tags" Target="../tags/tag15.xml"/><Relationship Id="rId47" Type="http://schemas.openxmlformats.org/officeDocument/2006/relationships/tags" Target="../tags/tag20.xml"/><Relationship Id="rId50" Type="http://schemas.openxmlformats.org/officeDocument/2006/relationships/tags" Target="../tags/tag2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tags" Target="../tags/tag2.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5.xml"/><Relationship Id="rId37" Type="http://schemas.openxmlformats.org/officeDocument/2006/relationships/tags" Target="../tags/tag10.xml"/><Relationship Id="rId40" Type="http://schemas.openxmlformats.org/officeDocument/2006/relationships/tags" Target="../tags/tag13.xml"/><Relationship Id="rId45" Type="http://schemas.openxmlformats.org/officeDocument/2006/relationships/tags" Target="../tags/tag1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36" Type="http://schemas.openxmlformats.org/officeDocument/2006/relationships/tags" Target="../tags/tag9.xml"/><Relationship Id="rId49" Type="http://schemas.openxmlformats.org/officeDocument/2006/relationships/tags" Target="../tags/tag2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4.xml"/><Relationship Id="rId44" Type="http://schemas.openxmlformats.org/officeDocument/2006/relationships/tags" Target="../tags/tag17.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tags" Target="../tags/tag3.xml"/><Relationship Id="rId35" Type="http://schemas.openxmlformats.org/officeDocument/2006/relationships/tags" Target="../tags/tag8.xml"/><Relationship Id="rId43" Type="http://schemas.openxmlformats.org/officeDocument/2006/relationships/tags" Target="../tags/tag16.xml"/><Relationship Id="rId48" Type="http://schemas.openxmlformats.org/officeDocument/2006/relationships/tags" Target="../tags/tag21.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6.xml"/><Relationship Id="rId38" Type="http://schemas.openxmlformats.org/officeDocument/2006/relationships/tags" Target="../tags/tag11.xml"/><Relationship Id="rId46" Type="http://schemas.openxmlformats.org/officeDocument/2006/relationships/tags" Target="../tags/tag19.xml"/><Relationship Id="rId20" Type="http://schemas.openxmlformats.org/officeDocument/2006/relationships/slideLayout" Target="../slideLayouts/slideLayout20.xml"/><Relationship Id="rId41" Type="http://schemas.openxmlformats.org/officeDocument/2006/relationships/tags" Target="../tags/tag14.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000" y="2080800"/>
            <a:ext cx="11473200" cy="4053600"/>
          </a:xfrm>
          <a:prstGeom prst="rect">
            <a:avLst/>
          </a:prstGeom>
        </p:spPr>
        <p:txBody>
          <a:bodyPr vert="horz" lIns="0" tIns="0" rIns="0" bIns="0" rtlCol="0">
            <a:noAutofit/>
          </a:bodyPr>
          <a:lstStyle/>
          <a:p>
            <a:pPr lvl="0"/>
            <a:r>
              <a:rPr lang="da-DK" noProof="0"/>
              <a:t>Level 1</a:t>
            </a:r>
          </a:p>
          <a:p>
            <a:pPr lvl="1"/>
            <a:r>
              <a:rPr lang="da-DK" noProof="0"/>
              <a:t>Level 2</a:t>
            </a:r>
          </a:p>
          <a:p>
            <a:pPr lvl="2"/>
            <a:r>
              <a:rPr lang="da-DK" noProof="0"/>
              <a:t>Level 3</a:t>
            </a:r>
          </a:p>
          <a:p>
            <a:pPr lvl="3"/>
            <a:r>
              <a:rPr lang="da-DK" noProof="0"/>
              <a:t>Level 4</a:t>
            </a:r>
          </a:p>
          <a:p>
            <a:pPr lvl="4"/>
            <a:r>
              <a:rPr lang="da-DK" noProof="0"/>
              <a:t>Level 5</a:t>
            </a:r>
          </a:p>
          <a:p>
            <a:pPr lvl="5"/>
            <a:r>
              <a:rPr lang="da-DK" noProof="0"/>
              <a:t>Level 6</a:t>
            </a:r>
          </a:p>
          <a:p>
            <a:pPr lvl="6"/>
            <a:r>
              <a:rPr lang="da-DK" noProof="0"/>
              <a:t>Level 7, Small Header</a:t>
            </a:r>
          </a:p>
          <a:p>
            <a:pPr lvl="7"/>
            <a:r>
              <a:rPr lang="da-DK" noProof="0"/>
              <a:t>Level 8, Small Body</a:t>
            </a:r>
          </a:p>
          <a:p>
            <a:pPr lvl="8"/>
            <a:r>
              <a:rPr lang="da-DK" noProof="0"/>
              <a:t>Level 9, </a:t>
            </a:r>
            <a:r>
              <a:rPr lang="da-DK" noProof="0" err="1"/>
              <a:t>Infographic</a:t>
            </a:r>
            <a:endParaRPr lang="da-DK" noProof="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60000" y="802800"/>
            <a:ext cx="11473200" cy="1278000"/>
          </a:xfrm>
          <a:prstGeom prst="rect">
            <a:avLst/>
          </a:prstGeom>
        </p:spPr>
        <p:txBody>
          <a:bodyPr vert="horz" lIns="0" tIns="0" rIns="0" bIns="0" rtlCol="0" anchor="t" anchorCtr="0">
            <a:noAutofit/>
          </a:bodyPr>
          <a:lstStyle/>
          <a:p>
            <a:r>
              <a:rPr lang="da-DK"/>
              <a:t>Klik for at redigere titeltypografien i masteren</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358775" y="360000"/>
            <a:ext cx="985838" cy="108000"/>
          </a:xfrm>
          <a:prstGeom prst="rect">
            <a:avLst/>
          </a:prstGeom>
        </p:spPr>
        <p:txBody>
          <a:bodyPr vert="horz" lIns="0" tIns="0" rIns="0" bIns="0" rtlCol="0" anchor="ctr"/>
          <a:lstStyle>
            <a:lvl1pPr algn="l">
              <a:defRPr sz="600">
                <a:solidFill>
                  <a:schemeClr val="tx1"/>
                </a:solidFill>
              </a:defRPr>
            </a:lvl1pPr>
          </a:lstStyle>
          <a:p>
            <a:fld id="{CB606CCD-CC4E-47DA-A095-139436D9729C}" type="datetime2">
              <a:rPr lang="da-DK" smtClean="0"/>
              <a:t>20. december 2024</a:t>
            </a:fld>
            <a:endParaRPr lang="da-DK">
              <a:solidFill>
                <a:schemeClr val="tx1"/>
              </a:solidFill>
            </a:endParaRPr>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1344613" y="360000"/>
            <a:ext cx="1612900" cy="108000"/>
          </a:xfrm>
          <a:prstGeom prst="rect">
            <a:avLst/>
          </a:prstGeom>
        </p:spPr>
        <p:txBody>
          <a:bodyPr vert="horz" lIns="0" tIns="0" rIns="0" bIns="0" rtlCol="0" anchor="ctr"/>
          <a:lstStyle>
            <a:lvl1pPr algn="l">
              <a:defRPr sz="600">
                <a:solidFill>
                  <a:schemeClr val="tx1"/>
                </a:solidFill>
              </a:defRPr>
            </a:lvl1pPr>
          </a:lstStyle>
          <a:p>
            <a:pPr algn="l"/>
            <a:endParaRPr lang="da-DK"/>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482438" y="6389638"/>
            <a:ext cx="349200" cy="108000"/>
          </a:xfrm>
          <a:prstGeom prst="rect">
            <a:avLst/>
          </a:prstGeom>
        </p:spPr>
        <p:txBody>
          <a:bodyPr vert="horz" lIns="0" tIns="0" rIns="0" bIns="0" rtlCol="0" anchor="ctr"/>
          <a:lstStyle>
            <a:lvl1pPr algn="r">
              <a:defRPr sz="600">
                <a:solidFill>
                  <a:schemeClr val="tx1"/>
                </a:solidFill>
              </a:defRPr>
            </a:lvl1pPr>
          </a:lstStyle>
          <a:p>
            <a:fld id="{23AA811B-2EBD-4900-905E-5BE206449611}" type="slidenum">
              <a:rPr lang="da-DK" smtClean="0"/>
              <a:pPr/>
              <a:t>‹nr.›</a:t>
            </a:fld>
            <a:endParaRPr lang="da-DK"/>
          </a:p>
        </p:txBody>
      </p:sp>
      <p:pic>
        <p:nvPicPr>
          <p:cNvPr id="57" name="Logo">
            <a:extLst>
              <a:ext uri="{FF2B5EF4-FFF2-40B4-BE49-F238E27FC236}">
                <a16:creationId xmlns:a16="http://schemas.microsoft.com/office/drawing/2014/main" id="{B3F0A4F3-C4FE-47A6-804C-29AB35D358FB}"/>
              </a:ext>
            </a:extLst>
          </p:cNvPr>
          <p:cNvPicPr>
            <a:picLocks noChangeAspect="1"/>
          </p:cNvPicPr>
          <p:nvPr userDrawn="1"/>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1727328" y="355788"/>
            <a:ext cx="108553" cy="217488"/>
          </a:xfrm>
          <a:prstGeom prst="rect">
            <a:avLst/>
          </a:prstGeom>
        </p:spPr>
      </p:pic>
      <p:sp>
        <p:nvSpPr>
          <p:cNvPr id="32" name="[WorkArea]" descr="&lt;?xml version=&quot;1.0&quot; encoding=&quot;utf-16&quot;?&gt;&#10;&lt;GridTheme xmlns:xsi=&quot;http://www.w3.org/2001/XMLSchema-instance&quot; xmlns:xsd=&quot;http://www.w3.org/2001/XMLSchema&quot;&gt;&#10;  &lt;GuideLines /&gt;&#10;  &lt;SubGrids&gt;&#10;    &lt;SubGrid&gt;&#10;      &lt;Left&gt;28.3467712&lt;/Left&gt;&#10;      &lt;Top&gt;28.3464565&lt;/Top&gt;&#10;      &lt;Width&gt;49.2910233&lt;/Width&gt;&#10;      &lt;Height&gt;483.3071&lt;/Height&gt;&#10;    &lt;/SubGrid&gt;&#10;    &lt;SubGrid&gt;&#10;      &lt;Left&gt;77.6377945&lt;/Left&gt;&#10;      &lt;Top&gt;28.3464565&lt;/Top&gt;&#10;      &lt;Width&gt;28.3464565&lt;/Width&gt;&#10;      &lt;Height&gt;483.3071&lt;/Height&gt;&#10;    &lt;/SubGrid&gt;&#10;    &lt;SubGrid&gt;&#10;      &lt;Left&gt;105.984253&lt;/Left&gt;&#10;      &lt;Top&gt;28.3464565&lt;/Top&gt;&#10;      &lt;Width&gt;49.29134&lt;/Width&gt;&#10;      &lt;Height&gt;483.3071&lt;/Height&gt;&#10;    &lt;/SubGrid&gt;&#10;    &lt;SubGrid&gt;&#10;      &lt;Left&gt;155.275589&lt;/Left&gt;&#10;      &lt;Top&gt;28.3464565&lt;/Top&gt;&#10;      &lt;Width&gt;28.3464565&lt;/Width&gt;&#10;      &lt;Height&gt;483.3071&lt;/Height&gt;&#10;    &lt;/SubGrid&gt;&#10;    &lt;SubGrid&gt;&#10;      &lt;Left&gt;183.62204&lt;/Left&gt;&#10;      &lt;Top&gt;28.3464565&lt;/Top&gt;&#10;      &lt;Width&gt;49.29134&lt;/Width&gt;&#10;      &lt;Height&gt;483.3071&lt;/Height&gt;&#10;    &lt;/SubGrid&gt;&#10;    &lt;SubGrid&gt;&#10;      &lt;Left&gt;232.913391&lt;/Left&gt;&#10;      &lt;Top&gt;28.3464565&lt;/Top&gt;&#10;      &lt;Width&gt;28.3464565&lt;/Width&gt;&#10;      &lt;Height&gt;483.3071&lt;/Height&gt;&#10;    &lt;/SubGrid&gt;&#10;    &lt;SubGrid&gt;&#10;      &lt;Left&gt;261.259857&lt;/Left&gt;&#10;      &lt;Top&gt;28.3464565&lt;/Top&gt;&#10;      &lt;Width&gt;49.29134&lt;/Width&gt;&#10;      &lt;Height&gt;483.3071&lt;/Height&gt;&#10;    &lt;/SubGrid&gt;&#10;    &lt;SubGrid&gt;&#10;      &lt;Left&gt;310.551178&lt;/Left&gt;&#10;      &lt;Top&gt;28.3464565&lt;/Top&gt;&#10;      &lt;Width&gt;28.3464565&lt;/Width&gt;&#10;      &lt;Height&gt;483.3071&lt;/Height&gt;&#10;    &lt;/SubGrid&gt;&#10;    &lt;SubGrid&gt;&#10;      &lt;Left&gt;338.897644&lt;/Left&gt;&#10;      &lt;Top&gt;28.3464565&lt;/Top&gt;&#10;      &lt;Width&gt;49.29134&lt;/Width&gt;&#10;      &lt;Height&gt;483.3071&lt;/Height&gt;&#10;    &lt;/SubGrid&gt;&#10;    &lt;SubGrid&gt;&#10;      &lt;Left&gt;388.188965&lt;/Left&gt;&#10;      &lt;Top&gt;28.3464565&lt;/Top&gt;&#10;      &lt;Width&gt;28.3464565&lt;/Width&gt;&#10;      &lt;Height&gt;483.3071&lt;/Height&gt;&#10;    &lt;/SubGrid&gt;&#10;    &lt;SubGrid&gt;&#10;      &lt;Left&gt;416.535431&lt;/Left&gt;&#10;      &lt;Top&gt;28.3464565&lt;/Top&gt;&#10;      &lt;Width&gt;49.29134&lt;/Width&gt;&#10;      &lt;Height&gt;483.3071&lt;/Height&gt;&#10;    &lt;/SubGrid&gt;&#10;    &lt;SubGrid&gt;&#10;      &lt;Left&gt;465.826782&lt;/Left&gt;&#10;      &lt;Top&gt;28.3464565&lt;/Top&gt;&#10;      &lt;Width&gt;28.3464565&lt;/Width&gt;&#10;      &lt;Height&gt;483.3071&lt;/Height&gt;&#10;    &lt;/SubGrid&gt;&#10;    &lt;SubGrid&gt;&#10;      &lt;Left&gt;494.173218&lt;/Left&gt;&#10;      &lt;Top&gt;28.3464565&lt;/Top&gt;&#10;      &lt;Width&gt;49.29134&lt;/Width&gt;&#10;      &lt;Height&gt;483.3071&lt;/Height&gt;&#10;    &lt;/SubGrid&gt;&#10;    &lt;SubGrid&gt;&#10;      &lt;Left&gt;543.464539&lt;/Left&gt;&#10;      &lt;Top&gt;28.3464565&lt;/Top&gt;&#10;      &lt;Width&gt;28.3463783&lt;/Width&gt;&#10;      &lt;Height&gt;483.3071&lt;/Height&gt;&#10;    &lt;/SubGrid&gt;&#10;    &lt;SubGrid&gt;&#10;      &lt;Left&gt;571.811035&lt;/Left&gt;&#10;      &lt;Top&gt;28.3464565&lt;/Top&gt;&#10;      &lt;Width&gt;49.29134&lt;/Width&gt;&#10;      &lt;Height&gt;483.3071&lt;/Height&gt;&#10;    &lt;/SubGrid&gt;&#10;    &lt;SubGrid&gt;&#10;      &lt;Left&gt;621.102356&lt;/Left&gt;&#10;      &lt;Top&gt;28.3464565&lt;/Top&gt;&#10;      &lt;Width&gt;28.3464565&lt;/Width&gt;&#10;      &lt;Height&gt;483.3071&lt;/Height&gt;&#10;    &lt;/SubGrid&gt;&#10;    &lt;SubGrid&gt;&#10;      &lt;Left&gt;649.4488&lt;/Left&gt;&#10;      &lt;Top&gt;28.3464565&lt;/Top&gt;&#10;      &lt;Width&gt;49.29126&lt;/Width&gt;&#10;      &lt;Height&gt;483.3071&lt;/Height&gt;&#10;    &lt;/SubGrid&gt;&#10;    &lt;SubGrid&gt;&#10;      &lt;Left&gt;698.7402&lt;/Left&gt;&#10;      &lt;Top&gt;28.3464565&lt;/Top&gt;&#10;      &lt;Width&gt;28.3464565&lt;/Width&gt;&#10;      &lt;Height&gt;483.3071&lt;/Height&gt;&#10;    &lt;/SubGrid&gt;&#10;    &lt;SubGrid&gt;&#10;      &lt;Left&gt;727.0866&lt;/Left&gt;&#10;      &lt;Top&gt;28.3464565&lt;/Top&gt;&#10;      &lt;Width&gt;49.29134&lt;/Width&gt;&#10;      &lt;Height&gt;483.3071&lt;/Height&gt;&#10;    &lt;/SubGrid&gt;&#10;    &lt;SubGrid&gt;&#10;      &lt;Left&gt;776.3779&lt;/Left&gt;&#10;      &lt;Top&gt;28.3464565&lt;/Top&gt;&#10;      &lt;Width&gt;28.3463783&lt;/Width&gt;&#10;      &lt;Height&gt;483.3071&lt;/Height&gt;&#10;    &lt;/SubGrid&gt;&#10;    &lt;SubGrid&gt;&#10;      &lt;Left&gt;804.7244&lt;/Left&gt;&#10;      &lt;Top&gt;28.3464565&lt;/Top&gt;&#10;      &lt;Width&gt;49.29134&lt;/Width&gt;&#10;      &lt;Height&gt;483.3071&lt;/Height&gt;&#10;    &lt;/SubGrid&gt;&#10;    &lt;SubGrid&gt;&#10;      &lt;Left&gt;854.015747&lt;/Left&gt;&#10;      &lt;Top&gt;28.3464565&lt;/Top&gt;&#10;      &lt;Width&gt;28.3464565&lt;/Width&gt;&#10;      &lt;Height&gt;483.3071&lt;/Height&gt;&#10;    &lt;/SubGrid&gt;&#10;    &lt;SubGrid&gt;&#10;      &lt;Left&gt;882.3622&lt;/Left&gt;&#10;      &lt;Top&gt;28.3464565&lt;/Top&gt;&#10;      &lt;Width&gt;49.29126&lt;/Width&gt;&#10;      &lt;Height&gt;483.3071&lt;/Height&gt;&#10;    &lt;/SubGrid&gt;&#10;  &lt;/SubGrids&gt;&#10;  &lt;WorkArea&gt;&#10;    &lt;Top&gt;28.3464565&lt;/Top&gt;&#10;    &lt;Left&gt;28.3467712&lt;/Left&gt;&#10;    &lt;Width&gt;903.306763&lt;/Width&gt;&#10;    &lt;Height&gt;483.3071&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A943CBC3-1311-49A2-9FE5-39EB05D223BF}"/>
              </a:ext>
            </a:extLst>
          </p:cNvPr>
          <p:cNvSpPr/>
          <p:nvPr userDrawn="1"/>
        </p:nvSpPr>
        <p:spPr>
          <a:xfrm>
            <a:off x="360004" y="360000"/>
            <a:ext cx="11471996"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3" name="Rectangle 32" hidden="1">
            <a:extLst>
              <a:ext uri="{FF2B5EF4-FFF2-40B4-BE49-F238E27FC236}">
                <a16:creationId xmlns:a16="http://schemas.microsoft.com/office/drawing/2014/main" id="{71C94564-454B-4781-A580-7843A7B05A9A}"/>
              </a:ext>
            </a:extLst>
          </p:cNvPr>
          <p:cNvSpPr/>
          <p:nvPr userDrawn="1">
            <p:custDataLst>
              <p:tags r:id="rId28"/>
            </p:custDataLst>
          </p:nvPr>
        </p:nvSpPr>
        <p:spPr>
          <a:xfrm>
            <a:off x="360004" y="360000"/>
            <a:ext cx="625996"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4" name="Rectangle 33" hidden="1">
            <a:extLst>
              <a:ext uri="{FF2B5EF4-FFF2-40B4-BE49-F238E27FC236}">
                <a16:creationId xmlns:a16="http://schemas.microsoft.com/office/drawing/2014/main" id="{F7CFB1F1-5965-4A6A-8967-B953091D36EF}"/>
              </a:ext>
            </a:extLst>
          </p:cNvPr>
          <p:cNvSpPr/>
          <p:nvPr userDrawn="1">
            <p:custDataLst>
              <p:tags r:id="rId29"/>
            </p:custDataLst>
          </p:nvPr>
        </p:nvSpPr>
        <p:spPr>
          <a:xfrm>
            <a:off x="986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5" name="Rectangle 34" hidden="1">
            <a:extLst>
              <a:ext uri="{FF2B5EF4-FFF2-40B4-BE49-F238E27FC236}">
                <a16:creationId xmlns:a16="http://schemas.microsoft.com/office/drawing/2014/main" id="{991965B4-6561-42A5-9595-858E838C1F01}"/>
              </a:ext>
            </a:extLst>
          </p:cNvPr>
          <p:cNvSpPr/>
          <p:nvPr userDrawn="1">
            <p:custDataLst>
              <p:tags r:id="rId30"/>
            </p:custDataLst>
          </p:nvPr>
        </p:nvSpPr>
        <p:spPr>
          <a:xfrm>
            <a:off x="1346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6" name="Rectangle 35" hidden="1">
            <a:extLst>
              <a:ext uri="{FF2B5EF4-FFF2-40B4-BE49-F238E27FC236}">
                <a16:creationId xmlns:a16="http://schemas.microsoft.com/office/drawing/2014/main" id="{9C5B6794-60F4-4582-9141-4ACF49903584}"/>
              </a:ext>
            </a:extLst>
          </p:cNvPr>
          <p:cNvSpPr/>
          <p:nvPr userDrawn="1">
            <p:custDataLst>
              <p:tags r:id="rId31"/>
            </p:custDataLst>
          </p:nvPr>
        </p:nvSpPr>
        <p:spPr>
          <a:xfrm>
            <a:off x="1972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7" name="Rectangle 36" hidden="1">
            <a:extLst>
              <a:ext uri="{FF2B5EF4-FFF2-40B4-BE49-F238E27FC236}">
                <a16:creationId xmlns:a16="http://schemas.microsoft.com/office/drawing/2014/main" id="{78C7F55F-D518-404A-9901-C75E03997B9F}"/>
              </a:ext>
            </a:extLst>
          </p:cNvPr>
          <p:cNvSpPr/>
          <p:nvPr userDrawn="1">
            <p:custDataLst>
              <p:tags r:id="rId32"/>
            </p:custDataLst>
          </p:nvPr>
        </p:nvSpPr>
        <p:spPr>
          <a:xfrm>
            <a:off x="2332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8" name="Rectangle 37" hidden="1">
            <a:extLst>
              <a:ext uri="{FF2B5EF4-FFF2-40B4-BE49-F238E27FC236}">
                <a16:creationId xmlns:a16="http://schemas.microsoft.com/office/drawing/2014/main" id="{3E33D35D-5258-42E6-A80B-0502B4C3F97B}"/>
              </a:ext>
            </a:extLst>
          </p:cNvPr>
          <p:cNvSpPr/>
          <p:nvPr userDrawn="1">
            <p:custDataLst>
              <p:tags r:id="rId33"/>
            </p:custDataLst>
          </p:nvPr>
        </p:nvSpPr>
        <p:spPr>
          <a:xfrm>
            <a:off x="2958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9" name="Rectangle 38" hidden="1">
            <a:extLst>
              <a:ext uri="{FF2B5EF4-FFF2-40B4-BE49-F238E27FC236}">
                <a16:creationId xmlns:a16="http://schemas.microsoft.com/office/drawing/2014/main" id="{FEAE639E-C5AE-4B0A-A7E0-F6A5B0E0A334}"/>
              </a:ext>
            </a:extLst>
          </p:cNvPr>
          <p:cNvSpPr/>
          <p:nvPr userDrawn="1">
            <p:custDataLst>
              <p:tags r:id="rId34"/>
            </p:custDataLst>
          </p:nvPr>
        </p:nvSpPr>
        <p:spPr>
          <a:xfrm>
            <a:off x="3318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0" name="Rectangle 39" hidden="1">
            <a:extLst>
              <a:ext uri="{FF2B5EF4-FFF2-40B4-BE49-F238E27FC236}">
                <a16:creationId xmlns:a16="http://schemas.microsoft.com/office/drawing/2014/main" id="{8E434181-D8A6-4ACD-9781-D820F738EACD}"/>
              </a:ext>
            </a:extLst>
          </p:cNvPr>
          <p:cNvSpPr/>
          <p:nvPr userDrawn="1">
            <p:custDataLst>
              <p:tags r:id="rId35"/>
            </p:custDataLst>
          </p:nvPr>
        </p:nvSpPr>
        <p:spPr>
          <a:xfrm>
            <a:off x="3944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1" name="Rectangle 40" hidden="1">
            <a:extLst>
              <a:ext uri="{FF2B5EF4-FFF2-40B4-BE49-F238E27FC236}">
                <a16:creationId xmlns:a16="http://schemas.microsoft.com/office/drawing/2014/main" id="{127B2E2A-52D9-49F4-9D86-BAF6CE3CF539}"/>
              </a:ext>
            </a:extLst>
          </p:cNvPr>
          <p:cNvSpPr/>
          <p:nvPr userDrawn="1">
            <p:custDataLst>
              <p:tags r:id="rId36"/>
            </p:custDataLst>
          </p:nvPr>
        </p:nvSpPr>
        <p:spPr>
          <a:xfrm>
            <a:off x="4304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2" name="Rectangle 41" hidden="1">
            <a:extLst>
              <a:ext uri="{FF2B5EF4-FFF2-40B4-BE49-F238E27FC236}">
                <a16:creationId xmlns:a16="http://schemas.microsoft.com/office/drawing/2014/main" id="{0DA620EB-8B0B-436B-9121-3251E2FB9FAB}"/>
              </a:ext>
            </a:extLst>
          </p:cNvPr>
          <p:cNvSpPr/>
          <p:nvPr userDrawn="1">
            <p:custDataLst>
              <p:tags r:id="rId37"/>
            </p:custDataLst>
          </p:nvPr>
        </p:nvSpPr>
        <p:spPr>
          <a:xfrm>
            <a:off x="4930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3" name="Rectangle 42" hidden="1">
            <a:extLst>
              <a:ext uri="{FF2B5EF4-FFF2-40B4-BE49-F238E27FC236}">
                <a16:creationId xmlns:a16="http://schemas.microsoft.com/office/drawing/2014/main" id="{2D5A9CA0-56EF-4AD2-B5E5-FE3098EB6596}"/>
              </a:ext>
            </a:extLst>
          </p:cNvPr>
          <p:cNvSpPr/>
          <p:nvPr userDrawn="1">
            <p:custDataLst>
              <p:tags r:id="rId38"/>
            </p:custDataLst>
          </p:nvPr>
        </p:nvSpPr>
        <p:spPr>
          <a:xfrm>
            <a:off x="5290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4" name="Rectangle 43" hidden="1">
            <a:extLst>
              <a:ext uri="{FF2B5EF4-FFF2-40B4-BE49-F238E27FC236}">
                <a16:creationId xmlns:a16="http://schemas.microsoft.com/office/drawing/2014/main" id="{E3322AFB-C3F8-4584-B354-26E6FC8FC0F8}"/>
              </a:ext>
            </a:extLst>
          </p:cNvPr>
          <p:cNvSpPr/>
          <p:nvPr userDrawn="1">
            <p:custDataLst>
              <p:tags r:id="rId39"/>
            </p:custDataLst>
          </p:nvPr>
        </p:nvSpPr>
        <p:spPr>
          <a:xfrm>
            <a:off x="5916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5" name="Rectangle 44" hidden="1">
            <a:extLst>
              <a:ext uri="{FF2B5EF4-FFF2-40B4-BE49-F238E27FC236}">
                <a16:creationId xmlns:a16="http://schemas.microsoft.com/office/drawing/2014/main" id="{F101F44C-AF82-4C50-8361-E1E8CDAED7CB}"/>
              </a:ext>
            </a:extLst>
          </p:cNvPr>
          <p:cNvSpPr/>
          <p:nvPr userDrawn="1">
            <p:custDataLst>
              <p:tags r:id="rId40"/>
            </p:custDataLst>
          </p:nvPr>
        </p:nvSpPr>
        <p:spPr>
          <a:xfrm>
            <a:off x="6276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6" name="Rectangle 45" hidden="1">
            <a:extLst>
              <a:ext uri="{FF2B5EF4-FFF2-40B4-BE49-F238E27FC236}">
                <a16:creationId xmlns:a16="http://schemas.microsoft.com/office/drawing/2014/main" id="{99F06B9D-0AB7-4B76-B8AD-02FD5467F2DA}"/>
              </a:ext>
            </a:extLst>
          </p:cNvPr>
          <p:cNvSpPr/>
          <p:nvPr userDrawn="1">
            <p:custDataLst>
              <p:tags r:id="rId41"/>
            </p:custDataLst>
          </p:nvPr>
        </p:nvSpPr>
        <p:spPr>
          <a:xfrm>
            <a:off x="6902000" y="360000"/>
            <a:ext cx="359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7" name="Rectangle 46" hidden="1">
            <a:extLst>
              <a:ext uri="{FF2B5EF4-FFF2-40B4-BE49-F238E27FC236}">
                <a16:creationId xmlns:a16="http://schemas.microsoft.com/office/drawing/2014/main" id="{B79CBA20-7292-4EB7-8DB5-E8B4BAB62244}"/>
              </a:ext>
            </a:extLst>
          </p:cNvPr>
          <p:cNvSpPr/>
          <p:nvPr userDrawn="1">
            <p:custDataLst>
              <p:tags r:id="rId42"/>
            </p:custDataLst>
          </p:nvPr>
        </p:nvSpPr>
        <p:spPr>
          <a:xfrm>
            <a:off x="7262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8" name="Rectangle 47" hidden="1">
            <a:extLst>
              <a:ext uri="{FF2B5EF4-FFF2-40B4-BE49-F238E27FC236}">
                <a16:creationId xmlns:a16="http://schemas.microsoft.com/office/drawing/2014/main" id="{DD782FC1-3CF3-43A1-AB40-EA754E9CAECC}"/>
              </a:ext>
            </a:extLst>
          </p:cNvPr>
          <p:cNvSpPr/>
          <p:nvPr userDrawn="1">
            <p:custDataLst>
              <p:tags r:id="rId43"/>
            </p:custDataLst>
          </p:nvPr>
        </p:nvSpPr>
        <p:spPr>
          <a:xfrm>
            <a:off x="7888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9" name="Rectangle 48" hidden="1">
            <a:extLst>
              <a:ext uri="{FF2B5EF4-FFF2-40B4-BE49-F238E27FC236}">
                <a16:creationId xmlns:a16="http://schemas.microsoft.com/office/drawing/2014/main" id="{2086F463-A740-402E-9E1D-2A4A22D913E0}"/>
              </a:ext>
            </a:extLst>
          </p:cNvPr>
          <p:cNvSpPr/>
          <p:nvPr userDrawn="1">
            <p:custDataLst>
              <p:tags r:id="rId44"/>
            </p:custDataLst>
          </p:nvPr>
        </p:nvSpPr>
        <p:spPr>
          <a:xfrm>
            <a:off x="8248000" y="360000"/>
            <a:ext cx="625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0" name="Rectangle 49" hidden="1">
            <a:extLst>
              <a:ext uri="{FF2B5EF4-FFF2-40B4-BE49-F238E27FC236}">
                <a16:creationId xmlns:a16="http://schemas.microsoft.com/office/drawing/2014/main" id="{F370992A-92C7-4116-BC4C-9BADCB286F34}"/>
              </a:ext>
            </a:extLst>
          </p:cNvPr>
          <p:cNvSpPr/>
          <p:nvPr userDrawn="1">
            <p:custDataLst>
              <p:tags r:id="rId45"/>
            </p:custDataLst>
          </p:nvPr>
        </p:nvSpPr>
        <p:spPr>
          <a:xfrm>
            <a:off x="8874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1" name="Rectangle 50" hidden="1">
            <a:extLst>
              <a:ext uri="{FF2B5EF4-FFF2-40B4-BE49-F238E27FC236}">
                <a16:creationId xmlns:a16="http://schemas.microsoft.com/office/drawing/2014/main" id="{CF687FB8-6B1C-4D06-BD6F-1EE2F18345A8}"/>
              </a:ext>
            </a:extLst>
          </p:cNvPr>
          <p:cNvSpPr/>
          <p:nvPr userDrawn="1">
            <p:custDataLst>
              <p:tags r:id="rId46"/>
            </p:custDataLst>
          </p:nvPr>
        </p:nvSpPr>
        <p:spPr>
          <a:xfrm>
            <a:off x="9234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2" name="Rectangle 51" hidden="1">
            <a:extLst>
              <a:ext uri="{FF2B5EF4-FFF2-40B4-BE49-F238E27FC236}">
                <a16:creationId xmlns:a16="http://schemas.microsoft.com/office/drawing/2014/main" id="{8336EFA1-FACB-4BF7-9108-BEDA9F7D9FFA}"/>
              </a:ext>
            </a:extLst>
          </p:cNvPr>
          <p:cNvSpPr/>
          <p:nvPr userDrawn="1">
            <p:custDataLst>
              <p:tags r:id="rId47"/>
            </p:custDataLst>
          </p:nvPr>
        </p:nvSpPr>
        <p:spPr>
          <a:xfrm>
            <a:off x="9860000" y="360000"/>
            <a:ext cx="359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3" name="Rectangle 52" hidden="1">
            <a:extLst>
              <a:ext uri="{FF2B5EF4-FFF2-40B4-BE49-F238E27FC236}">
                <a16:creationId xmlns:a16="http://schemas.microsoft.com/office/drawing/2014/main" id="{7B05886B-7440-432D-BBAA-6255EDBC3023}"/>
              </a:ext>
            </a:extLst>
          </p:cNvPr>
          <p:cNvSpPr/>
          <p:nvPr userDrawn="1">
            <p:custDataLst>
              <p:tags r:id="rId48"/>
            </p:custDataLst>
          </p:nvPr>
        </p:nvSpPr>
        <p:spPr>
          <a:xfrm>
            <a:off x="10220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4" name="Rectangle 53" hidden="1">
            <a:extLst>
              <a:ext uri="{FF2B5EF4-FFF2-40B4-BE49-F238E27FC236}">
                <a16:creationId xmlns:a16="http://schemas.microsoft.com/office/drawing/2014/main" id="{6373290E-6A23-48F4-9DB8-E1A332CAF61A}"/>
              </a:ext>
            </a:extLst>
          </p:cNvPr>
          <p:cNvSpPr/>
          <p:nvPr userDrawn="1">
            <p:custDataLst>
              <p:tags r:id="rId49"/>
            </p:custDataLst>
          </p:nvPr>
        </p:nvSpPr>
        <p:spPr>
          <a:xfrm>
            <a:off x="10846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5" name="Rectangle 54" hidden="1">
            <a:extLst>
              <a:ext uri="{FF2B5EF4-FFF2-40B4-BE49-F238E27FC236}">
                <a16:creationId xmlns:a16="http://schemas.microsoft.com/office/drawing/2014/main" id="{8E2359D7-F7DF-429E-B906-D1EA9B877410}"/>
              </a:ext>
            </a:extLst>
          </p:cNvPr>
          <p:cNvSpPr/>
          <p:nvPr userDrawn="1">
            <p:custDataLst>
              <p:tags r:id="rId50"/>
            </p:custDataLst>
          </p:nvPr>
        </p:nvSpPr>
        <p:spPr>
          <a:xfrm>
            <a:off x="11206000" y="360000"/>
            <a:ext cx="625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78" r:id="rId2"/>
    <p:sldLayoutId id="2147483779" r:id="rId3"/>
    <p:sldLayoutId id="2147483780" r:id="rId4"/>
    <p:sldLayoutId id="2147483763" r:id="rId5"/>
    <p:sldLayoutId id="2147483764" r:id="rId6"/>
    <p:sldLayoutId id="2147483765" r:id="rId7"/>
    <p:sldLayoutId id="2147483737" r:id="rId8"/>
    <p:sldLayoutId id="2147483766" r:id="rId9"/>
    <p:sldLayoutId id="2147483731" r:id="rId10"/>
    <p:sldLayoutId id="2147483767" r:id="rId11"/>
    <p:sldLayoutId id="2147483732"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43" r:id="rId23"/>
    <p:sldLayoutId id="2147483744" r:id="rId24"/>
    <p:sldLayoutId id="2147483759" r:id="rId25"/>
    <p:sldLayoutId id="2147483753" r:id="rId26"/>
  </p:sldLayoutIdLst>
  <p:hf hdr="0"/>
  <p:txStyles>
    <p:titleStyle>
      <a:lvl1pPr algn="l" defTabSz="914400" rtl="0" eaLnBrk="1" latinLnBrk="0" hangingPunct="1">
        <a:lnSpc>
          <a:spcPct val="83000"/>
        </a:lnSpc>
        <a:spcBef>
          <a:spcPct val="0"/>
        </a:spcBef>
        <a:buNone/>
        <a:defRPr sz="36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Arial" panose="020B0604020202020204" pitchFamily="34" charset="0"/>
        <a:buChar char="​"/>
        <a:defRPr sz="1600" b="1" kern="1200">
          <a:solidFill>
            <a:schemeClr val="tx1"/>
          </a:solidFill>
          <a:latin typeface="+mj-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Arial" panose="020B0604020202020204" pitchFamily="34" charset="0"/>
        <a:buChar char="​"/>
        <a:defRPr sz="1000" b="1" kern="1200" baseline="0">
          <a:solidFill>
            <a:schemeClr val="tx1"/>
          </a:solidFill>
          <a:latin typeface="+mj-lt"/>
          <a:ea typeface="+mn-ea"/>
          <a:cs typeface="+mn-cs"/>
        </a:defRPr>
      </a:lvl7pPr>
      <a:lvl8pPr marL="0" indent="0" algn="l" defTabSz="914400" rtl="0" eaLnBrk="1" latinLnBrk="0" hangingPunct="1">
        <a:lnSpc>
          <a:spcPct val="12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0"/>
        </a:spcBef>
        <a:spcAft>
          <a:spcPts val="0"/>
        </a:spcAft>
        <a:buFont typeface="Arial" panose="020B0604020202020204" pitchFamily="34" charset="0"/>
        <a:buChar char="​"/>
        <a:defRPr sz="60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53" userDrawn="1">
          <p15:clr>
            <a:srgbClr val="F26B43"/>
          </p15:clr>
        </p15:guide>
        <p15:guide id="2" pos="4347" userDrawn="1">
          <p15:clr>
            <a:srgbClr val="F26B43"/>
          </p15:clr>
        </p15:guide>
        <p15:guide id="3" orient="horz" pos="226" userDrawn="1">
          <p15:clr>
            <a:srgbClr val="F26B43"/>
          </p15:clr>
        </p15:guide>
        <p15:guide id="4" orient="horz" pos="4093" userDrawn="1">
          <p15:clr>
            <a:srgbClr val="F26B43"/>
          </p15:clr>
        </p15:guide>
        <p15:guide id="5" pos="6437" userDrawn="1">
          <p15:clr>
            <a:srgbClr val="F26B43"/>
          </p15:clr>
        </p15:guide>
        <p15:guide id="6" pos="6832" userDrawn="1">
          <p15:clr>
            <a:srgbClr val="F26B43"/>
          </p15:clr>
        </p15:guide>
        <p15:guide id="7" pos="2090" userDrawn="1">
          <p15:clr>
            <a:srgbClr val="F26B43"/>
          </p15:clr>
        </p15:guide>
        <p15:guide id="8" pos="2484" userDrawn="1">
          <p15:clr>
            <a:srgbClr val="F26B43"/>
          </p15:clr>
        </p15:guide>
        <p15:guide id="9" pos="847" userDrawn="1">
          <p15:clr>
            <a:srgbClr val="F26B43"/>
          </p15:clr>
        </p15:guide>
        <p15:guide id="10" pos="1242" userDrawn="1">
          <p15:clr>
            <a:srgbClr val="F26B43"/>
          </p15:clr>
        </p15:guide>
        <p15:guide id="11" pos="2711" userDrawn="1">
          <p15:clr>
            <a:srgbClr val="F26B43"/>
          </p15:clr>
        </p15:guide>
        <p15:guide id="12" pos="3105" userDrawn="1">
          <p15:clr>
            <a:srgbClr val="F26B43"/>
          </p15:clr>
        </p15:guide>
        <p15:guide id="13" pos="5195" userDrawn="1">
          <p15:clr>
            <a:srgbClr val="F26B43"/>
          </p15:clr>
        </p15:guide>
        <p15:guide id="14" pos="5589" userDrawn="1">
          <p15:clr>
            <a:srgbClr val="F26B43"/>
          </p15:clr>
        </p15:guide>
        <p15:guide id="15" pos="3332" userDrawn="1">
          <p15:clr>
            <a:srgbClr val="F26B43"/>
          </p15:clr>
        </p15:guide>
        <p15:guide id="16" pos="4574" userDrawn="1">
          <p15:clr>
            <a:srgbClr val="F26B43"/>
          </p15:clr>
        </p15:guide>
        <p15:guide id="17" pos="4968" userDrawn="1">
          <p15:clr>
            <a:srgbClr val="F26B43"/>
          </p15:clr>
        </p15:guide>
        <p15:guide id="18" pos="5816" userDrawn="1">
          <p15:clr>
            <a:srgbClr val="F26B43"/>
          </p15:clr>
        </p15:guide>
        <p15:guide id="19" pos="6211" userDrawn="1">
          <p15:clr>
            <a:srgbClr val="F26B43"/>
          </p15:clr>
        </p15:guide>
        <p15:guide id="20" pos="3726" userDrawn="1">
          <p15:clr>
            <a:srgbClr val="F26B43"/>
          </p15:clr>
        </p15:guide>
        <p15:guide id="21" pos="1468" userDrawn="1">
          <p15:clr>
            <a:srgbClr val="F26B43"/>
          </p15:clr>
        </p15:guide>
        <p15:guide id="22" pos="1863" userDrawn="1">
          <p15:clr>
            <a:srgbClr val="F26B43"/>
          </p15:clr>
        </p15:guide>
        <p15:guide id="23" pos="7058" userDrawn="1">
          <p15:clr>
            <a:srgbClr val="F26B43"/>
          </p15:clr>
        </p15:guide>
        <p15:guide id="24" pos="226" userDrawn="1">
          <p15:clr>
            <a:srgbClr val="F26B43"/>
          </p15:clr>
        </p15:guide>
        <p15:guide id="25" pos="621" userDrawn="1">
          <p15:clr>
            <a:srgbClr val="F26B43"/>
          </p15:clr>
        </p15:guide>
        <p15:guide id="26" pos="745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survey.dm.dk/LinkCollector?key=FTC7R947J5C2"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D27A-9629-A840-87B4-07C1DD8CE5EF}"/>
              </a:ext>
            </a:extLst>
          </p:cNvPr>
          <p:cNvSpPr>
            <a:spLocks noGrp="1"/>
          </p:cNvSpPr>
          <p:nvPr>
            <p:ph type="ctrTitle"/>
          </p:nvPr>
        </p:nvSpPr>
        <p:spPr/>
        <p:txBody>
          <a:bodyPr/>
          <a:lstStyle/>
          <a:p>
            <a:r>
              <a:rPr lang="da-DK"/>
              <a:t>OK26 – Et bæredygtigt arbejdsliv </a:t>
            </a:r>
            <a:br>
              <a:rPr lang="da-DK"/>
            </a:br>
            <a:r>
              <a:rPr lang="da-DK" sz="1600"/>
              <a:t>Deltag i debatten, så vi stiller de rigtige krav til overenskomstforhandlingerne</a:t>
            </a:r>
            <a:endParaRPr lang="en-DK"/>
          </a:p>
        </p:txBody>
      </p:sp>
      <p:sp>
        <p:nvSpPr>
          <p:cNvPr id="3" name="Date Placeholder 2">
            <a:extLst>
              <a:ext uri="{FF2B5EF4-FFF2-40B4-BE49-F238E27FC236}">
                <a16:creationId xmlns:a16="http://schemas.microsoft.com/office/drawing/2014/main" id="{FCB52F93-9448-D544-9FE6-04810E54407D}"/>
              </a:ext>
            </a:extLst>
          </p:cNvPr>
          <p:cNvSpPr>
            <a:spLocks noGrp="1"/>
          </p:cNvSpPr>
          <p:nvPr>
            <p:ph type="dt" sz="half" idx="10"/>
          </p:nvPr>
        </p:nvSpPr>
        <p:spPr/>
        <p:txBody>
          <a:bodyPr/>
          <a:lstStyle/>
          <a:p>
            <a:fld id="{64CEE0F2-B3B6-4D09-B7B6-541DAA206A45}" type="datetime2">
              <a:rPr lang="da-DK" smtClean="0"/>
              <a:t>20. december 2024</a:t>
            </a:fld>
            <a:endParaRPr lang="da-DK" sz="1100"/>
          </a:p>
        </p:txBody>
      </p:sp>
      <p:sp>
        <p:nvSpPr>
          <p:cNvPr id="4" name="Footer Placeholder 3">
            <a:extLst>
              <a:ext uri="{FF2B5EF4-FFF2-40B4-BE49-F238E27FC236}">
                <a16:creationId xmlns:a16="http://schemas.microsoft.com/office/drawing/2014/main" id="{11DE91BE-3BD5-B64D-9C8E-908030BBA740}"/>
              </a:ext>
            </a:extLst>
          </p:cNvPr>
          <p:cNvSpPr>
            <a:spLocks noGrp="1"/>
          </p:cNvSpPr>
          <p:nvPr>
            <p:ph type="ftr" sz="quarter" idx="11"/>
          </p:nvPr>
        </p:nvSpPr>
        <p:spPr/>
        <p:txBody>
          <a:bodyPr/>
          <a:lstStyle/>
          <a:p>
            <a:endParaRPr lang="da-DK">
              <a:noFill/>
            </a:endParaRPr>
          </a:p>
        </p:txBody>
      </p:sp>
      <p:sp>
        <p:nvSpPr>
          <p:cNvPr id="5" name="Slide Number Placeholder 4">
            <a:extLst>
              <a:ext uri="{FF2B5EF4-FFF2-40B4-BE49-F238E27FC236}">
                <a16:creationId xmlns:a16="http://schemas.microsoft.com/office/drawing/2014/main" id="{ADE64F31-D790-8E43-8B0F-AE9DC70BAC55}"/>
              </a:ext>
            </a:extLst>
          </p:cNvPr>
          <p:cNvSpPr>
            <a:spLocks noGrp="1"/>
          </p:cNvSpPr>
          <p:nvPr>
            <p:ph type="sldNum" sz="quarter" idx="12"/>
          </p:nvPr>
        </p:nvSpPr>
        <p:spPr/>
        <p:txBody>
          <a:bodyPr/>
          <a:lstStyle/>
          <a:p>
            <a:fld id="{23AA811B-2EBD-4900-905E-5BE206449611}" type="slidenum">
              <a:rPr lang="da-DK" smtClean="0"/>
              <a:pPr/>
              <a:t>1</a:t>
            </a:fld>
            <a:endParaRPr lang="da-DK"/>
          </a:p>
        </p:txBody>
      </p:sp>
      <p:pic>
        <p:nvPicPr>
          <p:cNvPr id="8" name="Pladsholder til billede 7" descr="Et billede, der indeholder person, mængde&#10;&#10;Automatisk genereret beskrivelse">
            <a:extLst>
              <a:ext uri="{FF2B5EF4-FFF2-40B4-BE49-F238E27FC236}">
                <a16:creationId xmlns:a16="http://schemas.microsoft.com/office/drawing/2014/main" id="{47D36884-450A-015B-0B7C-4F34C1AD1F1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546" t="-1528" r="15079" b="1528"/>
          <a:stretch/>
        </p:blipFill>
        <p:spPr>
          <a:xfrm>
            <a:off x="4533900" y="0"/>
            <a:ext cx="7651073" cy="6858006"/>
          </a:xfrm>
        </p:spPr>
      </p:pic>
    </p:spTree>
    <p:extLst>
      <p:ext uri="{BB962C8B-B14F-4D97-AF65-F5344CB8AC3E}">
        <p14:creationId xmlns:p14="http://schemas.microsoft.com/office/powerpoint/2010/main" val="4212392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da-DK"/>
              <a:t>Kompetenceudvikling - spørgsmål til debat</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a:xfrm>
            <a:off x="360000" y="2080800"/>
            <a:ext cx="11473200" cy="4053600"/>
          </a:xfrm>
        </p:spPr>
        <p:txBody>
          <a:bodyPr vert="horz" lIns="0" tIns="0" rIns="0" bIns="0" rtlCol="0" anchor="t">
            <a:normAutofit/>
          </a:bodyPr>
          <a:lstStyle/>
          <a:p>
            <a:pPr marL="0" indent="0">
              <a:buNone/>
            </a:pPr>
            <a:r>
              <a:rPr lang="da-DK" sz="1800" b="1">
                <a:latin typeface="DM PowerPt"/>
              </a:rPr>
              <a:t>1. Kompetencefonde</a:t>
            </a:r>
            <a:r>
              <a:rPr lang="da-DK" sz="1800" b="1">
                <a:effectLst/>
                <a:latin typeface="DM PowerPt"/>
              </a:rPr>
              <a:t>, </a:t>
            </a:r>
            <a:r>
              <a:rPr lang="da-DK" sz="1800" b="1">
                <a:latin typeface="DM PowerPt"/>
              </a:rPr>
              <a:t>AI </a:t>
            </a:r>
            <a:r>
              <a:rPr lang="da-DK" sz="1800" b="1">
                <a:effectLst/>
                <a:latin typeface="DM PowerPt"/>
              </a:rPr>
              <a:t>og </a:t>
            </a:r>
            <a:r>
              <a:rPr lang="da-DK" sz="1800" b="1">
                <a:latin typeface="DM PowerPt"/>
              </a:rPr>
              <a:t>grøn omstilling</a:t>
            </a:r>
          </a:p>
          <a:p>
            <a:pPr marL="269875" indent="-269875"/>
            <a:r>
              <a:rPr lang="da-DK" sz="1200">
                <a:latin typeface="Avenir Next LT Pro"/>
              </a:rPr>
              <a:t>Hvad er vigtigst for dig eller jer i forbindelse med kompetenceudvikling?</a:t>
            </a:r>
            <a:endParaRPr lang="da-DK">
              <a:latin typeface="Avenir Next LT Pro"/>
            </a:endParaRPr>
          </a:p>
          <a:p>
            <a:pPr marL="269875" indent="-269875"/>
            <a:r>
              <a:rPr lang="da-DK" sz="1200">
                <a:latin typeface="Avenir Next LT Pro"/>
              </a:rPr>
              <a:t>Hvordan oplever I kompetencefondene?</a:t>
            </a:r>
            <a:endParaRPr lang="da-DK">
              <a:latin typeface="Avenir Next LT Pro"/>
            </a:endParaRPr>
          </a:p>
          <a:p>
            <a:pPr marL="269875" indent="-269875"/>
            <a:r>
              <a:rPr lang="da-DK" sz="1200">
                <a:latin typeface="Avenir Next LT Pro"/>
              </a:rPr>
              <a:t>Er det relevant at bruge overenskomstmidler til kompetenceudvikling?</a:t>
            </a:r>
            <a:endParaRPr lang="da-DK">
              <a:latin typeface="Avenir Next LT Pro"/>
            </a:endParaRPr>
          </a:p>
          <a:p>
            <a:pPr marL="0" indent="0">
              <a:buNone/>
            </a:pPr>
            <a:endParaRPr lang="da-DK" sz="1400" b="1">
              <a:effectLst/>
              <a:latin typeface="DM"/>
            </a:endParaRPr>
          </a:p>
          <a:p>
            <a:pPr marL="0" indent="0">
              <a:buNone/>
            </a:pPr>
            <a:r>
              <a:rPr lang="da-DK" sz="1800">
                <a:latin typeface="DM PowerPt"/>
              </a:rPr>
              <a:t>2. Prioritering af kompetenceudvikling</a:t>
            </a:r>
            <a:endParaRPr lang="da-DK" sz="1800" b="1"/>
          </a:p>
          <a:p>
            <a:pPr marL="269875" indent="-269875"/>
            <a:r>
              <a:rPr lang="da-DK" sz="1200">
                <a:latin typeface="Avenir Next LT Pro"/>
              </a:rPr>
              <a:t>Oplever du eller I udfordringer i forbindelse med jeres muligheder for at få kompetenceudvikling – og hvilke?</a:t>
            </a:r>
            <a:endParaRPr lang="da-DK">
              <a:latin typeface="Avenir Next LT Pro"/>
            </a:endParaRPr>
          </a:p>
          <a:p>
            <a:pPr marL="269875" indent="-269875"/>
            <a:r>
              <a:rPr lang="da-DK" sz="1200">
                <a:latin typeface="Avenir Next LT Pro"/>
              </a:rPr>
              <a:t>Savner du eller I nye muligheder for kompetenceudvikling</a:t>
            </a:r>
            <a:endParaRPr lang="da-DK">
              <a:latin typeface="Avenir Next LT Pro"/>
            </a:endParaRPr>
          </a:p>
          <a:p>
            <a:pPr marL="269875" indent="-269875"/>
            <a:endParaRPr lang="da-DK">
              <a:effectLst/>
            </a:endParaRPr>
          </a:p>
          <a:p>
            <a:pPr marL="0" indent="0">
              <a:spcAft>
                <a:spcPts val="1300"/>
              </a:spcAft>
              <a:buNone/>
            </a:pPr>
            <a:endParaRPr lang="da-DK" b="1">
              <a:effectLst/>
            </a:endParaRPr>
          </a:p>
          <a:p>
            <a:pPr marL="342900" indent="-342900">
              <a:buFont typeface="Arial" panose="05050102010706020507" pitchFamily="18" charset="2"/>
              <a:buChar char="•"/>
            </a:pPr>
            <a:endParaRPr lang="da-DK">
              <a:effectLst/>
            </a:endParaRPr>
          </a:p>
          <a:p>
            <a:pPr marL="0" indent="0">
              <a:spcAft>
                <a:spcPts val="1300"/>
              </a:spcAft>
              <a:buNone/>
            </a:pPr>
            <a:endParaRPr lang="da-DK">
              <a:effectLst/>
            </a:endParaRPr>
          </a:p>
          <a:p>
            <a:pPr marL="269875" indent="-269875"/>
            <a:endParaRPr lang="da-DK"/>
          </a:p>
          <a:p>
            <a:pPr marL="269875" indent="-269875"/>
            <a:endParaRPr lang="da-DK"/>
          </a:p>
        </p:txBody>
      </p:sp>
      <p:sp>
        <p:nvSpPr>
          <p:cNvPr id="22" name="Text Placeholder 3">
            <a:extLst>
              <a:ext uri="{FF2B5EF4-FFF2-40B4-BE49-F238E27FC236}">
                <a16:creationId xmlns:a16="http://schemas.microsoft.com/office/drawing/2014/main" id="{2CC1F1F1-A0B8-7727-85E8-EB393ABB0469}"/>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20. december 2024</a:t>
            </a:fld>
            <a:endParaRPr lang="da-DK"/>
          </a:p>
        </p:txBody>
      </p:sp>
      <p:sp>
        <p:nvSpPr>
          <p:cNvPr id="24" name="Footer Placeholder 5">
            <a:extLst>
              <a:ext uri="{FF2B5EF4-FFF2-40B4-BE49-F238E27FC236}">
                <a16:creationId xmlns:a16="http://schemas.microsoft.com/office/drawing/2014/main" id="{800DA2F2-8915-61BA-E695-6F2CE3799915}"/>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10</a:t>
            </a:fld>
            <a:endParaRPr lang="da-DK"/>
          </a:p>
        </p:txBody>
      </p:sp>
    </p:spTree>
    <p:extLst>
      <p:ext uri="{BB962C8B-B14F-4D97-AF65-F5344CB8AC3E}">
        <p14:creationId xmlns:p14="http://schemas.microsoft.com/office/powerpoint/2010/main" val="1021062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0934D8-834E-D98E-0DB1-E69834BC0A43}"/>
              </a:ext>
            </a:extLst>
          </p:cNvPr>
          <p:cNvSpPr>
            <a:spLocks noGrp="1"/>
          </p:cNvSpPr>
          <p:nvPr>
            <p:ph type="title"/>
          </p:nvPr>
        </p:nvSpPr>
        <p:spPr/>
        <p:txBody>
          <a:bodyPr/>
          <a:lstStyle/>
          <a:p>
            <a:r>
              <a:rPr lang="da-DK" sz="3200"/>
              <a:t>Prioritering af temaer OK26</a:t>
            </a:r>
            <a:br>
              <a:rPr lang="da-DK" sz="3200" dirty="0"/>
            </a:br>
            <a:r>
              <a:rPr lang="da-DK" sz="3200" dirty="0">
                <a:ea typeface="+mj-lt"/>
                <a:cs typeface="+mj-lt"/>
                <a:hlinkClick r:id="rId3"/>
              </a:rPr>
              <a:t>SurveyXact</a:t>
            </a:r>
            <a:endParaRPr lang="da-DK" sz="3200" dirty="0">
              <a:hlinkClick r:id="rId3"/>
            </a:endParaRPr>
          </a:p>
        </p:txBody>
      </p:sp>
      <p:sp>
        <p:nvSpPr>
          <p:cNvPr id="5" name="Pladsholder til dato 4">
            <a:extLst>
              <a:ext uri="{FF2B5EF4-FFF2-40B4-BE49-F238E27FC236}">
                <a16:creationId xmlns:a16="http://schemas.microsoft.com/office/drawing/2014/main" id="{9985221D-D031-F627-79D7-9217862B7B3A}"/>
              </a:ext>
            </a:extLst>
          </p:cNvPr>
          <p:cNvSpPr>
            <a:spLocks noGrp="1"/>
          </p:cNvSpPr>
          <p:nvPr>
            <p:ph type="dt" sz="half" idx="10"/>
          </p:nvPr>
        </p:nvSpPr>
        <p:spPr/>
        <p:txBody>
          <a:bodyPr/>
          <a:lstStyle/>
          <a:p>
            <a:fld id="{6862F9A3-A717-469D-92E6-118D5CB7A0D2}" type="datetime2">
              <a:rPr lang="da-DK" smtClean="0"/>
              <a:t>20. december 2024</a:t>
            </a:fld>
            <a:endParaRPr lang="da-DK"/>
          </a:p>
        </p:txBody>
      </p:sp>
      <p:sp>
        <p:nvSpPr>
          <p:cNvPr id="6" name="Pladsholder til sidefod 5">
            <a:extLst>
              <a:ext uri="{FF2B5EF4-FFF2-40B4-BE49-F238E27FC236}">
                <a16:creationId xmlns:a16="http://schemas.microsoft.com/office/drawing/2014/main" id="{E53ABE45-10EC-A346-D162-1CA318E2FDE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C65E0B0-0EE0-6EB7-F36F-67AECD52F5C8}"/>
              </a:ext>
            </a:extLst>
          </p:cNvPr>
          <p:cNvSpPr>
            <a:spLocks noGrp="1"/>
          </p:cNvSpPr>
          <p:nvPr>
            <p:ph type="sldNum" sz="quarter" idx="12"/>
          </p:nvPr>
        </p:nvSpPr>
        <p:spPr/>
        <p:txBody>
          <a:bodyPr/>
          <a:lstStyle/>
          <a:p>
            <a:fld id="{23AA811B-2EBD-4900-905E-5BE206449611}" type="slidenum">
              <a:rPr lang="da-DK" smtClean="0"/>
              <a:t>11</a:t>
            </a:fld>
            <a:endParaRPr lang="da-DK"/>
          </a:p>
        </p:txBody>
      </p:sp>
      <p:sp>
        <p:nvSpPr>
          <p:cNvPr id="4" name="Pladsholder til tekst 3">
            <a:extLst>
              <a:ext uri="{FF2B5EF4-FFF2-40B4-BE49-F238E27FC236}">
                <a16:creationId xmlns:a16="http://schemas.microsoft.com/office/drawing/2014/main" id="{D18EB5EA-9AA3-0A69-1BFA-0240D6EE553C}"/>
              </a:ext>
            </a:extLst>
          </p:cNvPr>
          <p:cNvSpPr>
            <a:spLocks noGrp="1"/>
          </p:cNvSpPr>
          <p:nvPr>
            <p:ph type="body" sz="quarter" idx="13"/>
          </p:nvPr>
        </p:nvSpPr>
        <p:spPr/>
        <p:txBody>
          <a:bodyPr/>
          <a:lstStyle/>
          <a:p>
            <a:pPr marL="285750" indent="-285750">
              <a:lnSpc>
                <a:spcPts val="1800"/>
              </a:lnSpc>
              <a:buFont typeface="Arial,Sans-Serif"/>
              <a:buChar char="•"/>
            </a:pPr>
            <a:r>
              <a:rPr lang="da-DK" sz="1800" dirty="0">
                <a:latin typeface="Avenir Next LT Pro"/>
              </a:rPr>
              <a:t>Balance mellem arbejdsliv og privatliv</a:t>
            </a:r>
            <a:br>
              <a:rPr lang="da-DK" sz="1800" dirty="0">
                <a:latin typeface="Avenir Next LT Pro"/>
              </a:rPr>
            </a:br>
            <a:endParaRPr lang="da-DK" sz="1800" dirty="0">
              <a:latin typeface="Avenir Next LT Pro"/>
            </a:endParaRPr>
          </a:p>
          <a:p>
            <a:pPr marL="285750" indent="-285750">
              <a:lnSpc>
                <a:spcPts val="1800"/>
              </a:lnSpc>
              <a:buFont typeface="Arial,Sans-Serif"/>
              <a:buChar char="•"/>
            </a:pPr>
            <a:r>
              <a:rPr lang="da-DK" sz="1800" dirty="0">
                <a:latin typeface="Avenir Next LT Pro"/>
              </a:rPr>
              <a:t>Lønudvikling</a:t>
            </a:r>
            <a:br>
              <a:rPr lang="da-DK" sz="1800" dirty="0">
                <a:latin typeface="Avenir Next LT Pro"/>
              </a:rPr>
            </a:br>
            <a:endParaRPr lang="en-US" sz="1800" dirty="0">
              <a:latin typeface="Avenir Next LT Pro"/>
            </a:endParaRPr>
          </a:p>
          <a:p>
            <a:pPr marL="285750" indent="-285750">
              <a:lnSpc>
                <a:spcPts val="1800"/>
              </a:lnSpc>
              <a:buFont typeface="Arial,Sans-Serif"/>
              <a:buChar char="•"/>
            </a:pPr>
            <a:r>
              <a:rPr lang="da-DK" sz="1800" dirty="0">
                <a:latin typeface="Avenir Next LT Pro"/>
              </a:rPr>
              <a:t>Indflydelse på eget arbejde</a:t>
            </a:r>
            <a:br>
              <a:rPr lang="da-DK" sz="1800" dirty="0">
                <a:latin typeface="Avenir Next LT Pro"/>
              </a:rPr>
            </a:br>
            <a:endParaRPr lang="da-DK" sz="1800" dirty="0">
              <a:latin typeface="Avenir Next LT Pro"/>
            </a:endParaRPr>
          </a:p>
          <a:p>
            <a:pPr marL="285750" indent="-285750">
              <a:lnSpc>
                <a:spcPts val="1800"/>
              </a:lnSpc>
              <a:buFont typeface="Arial,Sans-Serif"/>
              <a:buChar char="•"/>
            </a:pPr>
            <a:r>
              <a:rPr lang="da-DK" sz="1800" dirty="0">
                <a:latin typeface="Avenir Next LT Pro"/>
              </a:rPr>
              <a:t>Indflydelse og tryghed ved forandringer</a:t>
            </a:r>
            <a:br>
              <a:rPr lang="da-DK" sz="1800" dirty="0">
                <a:latin typeface="Avenir Next LT Pro"/>
              </a:rPr>
            </a:br>
            <a:endParaRPr lang="da-DK" sz="1800" dirty="0">
              <a:latin typeface="Avenir Next LT Pro"/>
            </a:endParaRPr>
          </a:p>
          <a:p>
            <a:pPr marL="285750" indent="-285750">
              <a:lnSpc>
                <a:spcPts val="1800"/>
              </a:lnSpc>
              <a:buFont typeface="Arial,Sans-Serif"/>
              <a:buChar char="•"/>
            </a:pPr>
            <a:r>
              <a:rPr lang="da-DK" sz="1800" dirty="0">
                <a:latin typeface="Avenir Next LT Pro"/>
              </a:rPr>
              <a:t>Fleksibilitet i arbejdslivet</a:t>
            </a:r>
            <a:br>
              <a:rPr lang="da-DK" sz="1800" dirty="0">
                <a:latin typeface="Avenir Next LT Pro"/>
              </a:rPr>
            </a:br>
            <a:endParaRPr lang="da-DK" sz="1800" dirty="0">
              <a:latin typeface="Avenir Next LT Pro"/>
            </a:endParaRPr>
          </a:p>
          <a:p>
            <a:pPr marL="285750" indent="-285750">
              <a:lnSpc>
                <a:spcPts val="1800"/>
              </a:lnSpc>
              <a:buFont typeface="Arial,Sans-Serif"/>
              <a:buChar char="•"/>
            </a:pPr>
            <a:r>
              <a:rPr lang="da-DK" sz="1800" dirty="0">
                <a:latin typeface="Avenir Next LT Pro"/>
              </a:rPr>
              <a:t>Vilkår i seniorarbejdslivet</a:t>
            </a:r>
            <a:br>
              <a:rPr lang="da-DK" sz="1800" dirty="0">
                <a:latin typeface="Avenir Next LT Pro"/>
              </a:rPr>
            </a:br>
            <a:endParaRPr lang="da-DK" sz="1800" dirty="0">
              <a:latin typeface="Avenir Next LT Pro"/>
            </a:endParaRPr>
          </a:p>
          <a:p>
            <a:pPr marL="285750" indent="-285750">
              <a:lnSpc>
                <a:spcPts val="1800"/>
              </a:lnSpc>
              <a:buFont typeface="Arial,Sans-Serif"/>
              <a:buChar char="•"/>
            </a:pPr>
            <a:r>
              <a:rPr lang="da-DK" sz="1800" dirty="0">
                <a:latin typeface="Avenir Next LT Pro"/>
              </a:rPr>
              <a:t>Kompetenceudvikling</a:t>
            </a:r>
            <a:br>
              <a:rPr lang="da-DK" sz="1800" dirty="0">
                <a:latin typeface="Avenir Next LT Pro"/>
              </a:rPr>
            </a:br>
            <a:endParaRPr lang="da-DK" sz="1800" dirty="0">
              <a:latin typeface="Avenir Next LT Pro"/>
            </a:endParaRPr>
          </a:p>
          <a:p>
            <a:pPr marL="285750" indent="-285750">
              <a:lnSpc>
                <a:spcPts val="1800"/>
              </a:lnSpc>
              <a:buFont typeface="Arial,Sans-Serif"/>
              <a:buChar char="•"/>
            </a:pPr>
            <a:r>
              <a:rPr lang="da-DK" sz="1800" dirty="0">
                <a:latin typeface="Avenir Next LT Pro"/>
              </a:rPr>
              <a:t>Arbejdsmiljø og trivsel</a:t>
            </a:r>
            <a:endParaRPr lang="da-DK" dirty="0"/>
          </a:p>
        </p:txBody>
      </p:sp>
      <p:graphicFrame>
        <p:nvGraphicFramePr>
          <p:cNvPr id="9" name="Pladsholder til indhold 8">
            <a:extLst>
              <a:ext uri="{FF2B5EF4-FFF2-40B4-BE49-F238E27FC236}">
                <a16:creationId xmlns:a16="http://schemas.microsoft.com/office/drawing/2014/main" id="{F2D05B51-4202-0652-F2DF-54FB98A88B58}"/>
              </a:ext>
            </a:extLst>
          </p:cNvPr>
          <p:cNvGraphicFramePr>
            <a:graphicFrameLocks noGrp="1"/>
          </p:cNvGraphicFramePr>
          <p:nvPr>
            <p:ph idx="4294967295"/>
            <p:extLst>
              <p:ext uri="{D42A27DB-BD31-4B8C-83A1-F6EECF244321}">
                <p14:modId xmlns:p14="http://schemas.microsoft.com/office/powerpoint/2010/main" val="1165080765"/>
              </p:ext>
            </p:extLst>
          </p:nvPr>
        </p:nvGraphicFramePr>
        <p:xfrm>
          <a:off x="719138" y="2081213"/>
          <a:ext cx="11472862" cy="320040"/>
        </p:xfrm>
        <a:graphic>
          <a:graphicData uri="http://schemas.openxmlformats.org/drawingml/2006/table">
            <a:tbl>
              <a:tblPr bandRow="1">
                <a:tableStyleId>{5C22544A-7EE6-4342-B048-85BDC9FD1C3A}</a:tableStyleId>
              </a:tblPr>
              <a:tblGrid>
                <a:gridCol w="11472862">
                  <a:extLst>
                    <a:ext uri="{9D8B030D-6E8A-4147-A177-3AD203B41FA5}">
                      <a16:colId xmlns:a16="http://schemas.microsoft.com/office/drawing/2014/main" val="2936614252"/>
                    </a:ext>
                  </a:extLst>
                </a:gridCol>
              </a:tblGrid>
              <a:tr h="0">
                <a:tc>
                  <a:txBody>
                    <a:bodyPr/>
                    <a:lstStyle/>
                    <a:p>
                      <a:pPr marL="285750" indent="-285750">
                        <a:lnSpc>
                          <a:spcPts val="1800"/>
                        </a:lnSpc>
                        <a:buFont typeface="Arial"/>
                        <a:buChar char="•"/>
                      </a:pPr>
                      <a:endParaRPr lang="da-DK" dirty="0">
                        <a:effectLst/>
                      </a:endParaRPr>
                    </a:p>
                  </a:txBody>
                  <a:tcPr anchor="ctr">
                    <a:lnL>
                      <a:noFill/>
                    </a:lnL>
                    <a:lnR>
                      <a:noFill/>
                    </a:lnR>
                    <a:lnT>
                      <a:noFill/>
                    </a:lnT>
                    <a:lnB>
                      <a:noFill/>
                    </a:lnB>
                    <a:noFill/>
                  </a:tcPr>
                </a:tc>
                <a:extLst>
                  <a:ext uri="{0D108BD9-81ED-4DB2-BD59-A6C34878D82A}">
                    <a16:rowId xmlns:a16="http://schemas.microsoft.com/office/drawing/2014/main" val="2670391365"/>
                  </a:ext>
                </a:extLst>
              </a:tr>
            </a:tbl>
          </a:graphicData>
        </a:graphic>
      </p:graphicFrame>
    </p:spTree>
    <p:extLst>
      <p:ext uri="{BB962C8B-B14F-4D97-AF65-F5344CB8AC3E}">
        <p14:creationId xmlns:p14="http://schemas.microsoft.com/office/powerpoint/2010/main" val="2158849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1346400" y="1647824"/>
            <a:ext cx="9504000" cy="720000"/>
          </a:xfrm>
        </p:spPr>
        <p:txBody>
          <a:bodyPr anchor="t">
            <a:normAutofit/>
          </a:bodyPr>
          <a:lstStyle/>
          <a:p>
            <a:pPr>
              <a:spcAft>
                <a:spcPts val="1300"/>
              </a:spcAft>
            </a:pPr>
            <a:r>
              <a:rPr lang="da-DK">
                <a:effectLst/>
              </a:rPr>
              <a:t>Tidsplan for indsamling og beslutning af krav til OK26 i DM</a:t>
            </a:r>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20. december 2024</a:t>
            </a:fld>
            <a:endParaRPr lang="da-DK"/>
          </a:p>
        </p:txBody>
      </p:sp>
      <p:sp>
        <p:nvSpPr>
          <p:cNvPr id="17" name="Footer Placeholder 3">
            <a:extLst>
              <a:ext uri="{FF2B5EF4-FFF2-40B4-BE49-F238E27FC236}">
                <a16:creationId xmlns:a16="http://schemas.microsoft.com/office/drawing/2014/main" id="{638EF0FA-07B6-9CB5-381C-27B6FCC426E7}"/>
              </a:ext>
            </a:extLst>
          </p:cNvPr>
          <p:cNvSpPr>
            <a:spLocks noGrp="1"/>
          </p:cNvSpPr>
          <p:nvPr>
            <p:ph type="ftr" sz="quarter" idx="11"/>
          </p:nvPr>
        </p:nvSpPr>
        <p:spPr>
          <a:xfrm>
            <a:off x="1344613" y="360000"/>
            <a:ext cx="1612900" cy="108000"/>
          </a:xfrm>
        </p:spPr>
        <p:txBody>
          <a:bodyPr/>
          <a:lstStyle/>
          <a:p>
            <a:endParaRPr lang="da-DK">
              <a:solidFill>
                <a:schemeClr val="tx1"/>
              </a:solidFill>
            </a:endParaRPr>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12</a:t>
            </a:fld>
            <a:endParaRPr lang="da-DK"/>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type="body" sz="quarter" idx="13"/>
          </p:nvPr>
        </p:nvSpPr>
        <p:spPr>
          <a:xfrm>
            <a:off x="1344613" y="2367824"/>
            <a:ext cx="9501187" cy="3257999"/>
          </a:xfrm>
        </p:spPr>
        <p:txBody>
          <a:bodyPr anchor="t">
            <a:normAutofit fontScale="92500" lnSpcReduction="20000"/>
          </a:bodyPr>
          <a:lstStyle/>
          <a:p>
            <a:pPr>
              <a:lnSpc>
                <a:spcPct val="90000"/>
              </a:lnSpc>
              <a:spcAft>
                <a:spcPts val="1300"/>
              </a:spcAft>
            </a:pPr>
            <a:endParaRPr lang="da-DK" sz="1500">
              <a:effectLst/>
            </a:endParaRPr>
          </a:p>
          <a:p>
            <a:pPr>
              <a:lnSpc>
                <a:spcPct val="90000"/>
              </a:lnSpc>
              <a:spcAft>
                <a:spcPts val="1300"/>
              </a:spcAft>
            </a:pPr>
            <a:r>
              <a:rPr lang="da-DK" sz="1500" err="1">
                <a:effectLst/>
              </a:rPr>
              <a:t>Kravsindsamling</a:t>
            </a:r>
            <a:r>
              <a:rPr lang="da-DK" sz="1500">
                <a:effectLst/>
              </a:rPr>
              <a:t>, drøftelse med medlemmer og tillidsrepræsentanter om temaer til OK26, uge 3 - 9 2025</a:t>
            </a:r>
          </a:p>
          <a:p>
            <a:pPr>
              <a:lnSpc>
                <a:spcPct val="90000"/>
              </a:lnSpc>
              <a:spcAft>
                <a:spcPts val="1300"/>
              </a:spcAft>
            </a:pPr>
            <a:endParaRPr lang="da-DK" sz="1500">
              <a:effectLst/>
            </a:endParaRPr>
          </a:p>
          <a:p>
            <a:pPr>
              <a:lnSpc>
                <a:spcPct val="90000"/>
              </a:lnSpc>
              <a:spcAft>
                <a:spcPts val="1300"/>
              </a:spcAft>
            </a:pPr>
            <a:r>
              <a:rPr lang="da-DK" sz="1500">
                <a:effectLst/>
              </a:rPr>
              <a:t>Behandling af temaer og krav i DM’s sektorbestyrelser, udvalg og relevante netværk, uge 11-14 2025</a:t>
            </a:r>
          </a:p>
          <a:p>
            <a:pPr>
              <a:lnSpc>
                <a:spcPct val="90000"/>
              </a:lnSpc>
              <a:spcAft>
                <a:spcPts val="1300"/>
              </a:spcAft>
            </a:pPr>
            <a:endParaRPr lang="da-DK" sz="1500">
              <a:effectLst/>
            </a:endParaRPr>
          </a:p>
          <a:p>
            <a:pPr>
              <a:lnSpc>
                <a:spcPct val="90000"/>
              </a:lnSpc>
              <a:spcAft>
                <a:spcPts val="1300"/>
              </a:spcAft>
            </a:pPr>
            <a:r>
              <a:rPr lang="da-DK" sz="1500">
                <a:effectLst/>
              </a:rPr>
              <a:t>Frist for indstilling af krav til Overenskomstudvalget, </a:t>
            </a:r>
            <a:r>
              <a:rPr lang="da-DK" sz="1500"/>
              <a:t>4</a:t>
            </a:r>
            <a:r>
              <a:rPr lang="da-DK" sz="1500">
                <a:effectLst/>
              </a:rPr>
              <a:t>. </a:t>
            </a:r>
            <a:r>
              <a:rPr lang="da-DK" sz="1500"/>
              <a:t>april 2025</a:t>
            </a:r>
            <a:endParaRPr lang="da-DK" sz="1500">
              <a:effectLst/>
            </a:endParaRPr>
          </a:p>
          <a:p>
            <a:pPr>
              <a:lnSpc>
                <a:spcPct val="90000"/>
              </a:lnSpc>
              <a:spcAft>
                <a:spcPts val="1300"/>
              </a:spcAft>
            </a:pPr>
            <a:endParaRPr lang="da-DK" sz="1500">
              <a:effectLst/>
            </a:endParaRPr>
          </a:p>
          <a:p>
            <a:pPr>
              <a:lnSpc>
                <a:spcPct val="90000"/>
              </a:lnSpc>
              <a:spcAft>
                <a:spcPts val="1300"/>
              </a:spcAft>
            </a:pPr>
            <a:r>
              <a:rPr lang="da-DK" sz="1500">
                <a:effectLst/>
              </a:rPr>
              <a:t>Overenskomstudvalget drøfter DM’s krav til OK26 </a:t>
            </a:r>
            <a:r>
              <a:rPr lang="da-DK" sz="1500"/>
              <a:t>15</a:t>
            </a:r>
            <a:r>
              <a:rPr lang="da-DK" sz="1500">
                <a:effectLst/>
              </a:rPr>
              <a:t>. maj og 4. juni 2025</a:t>
            </a:r>
          </a:p>
          <a:p>
            <a:pPr>
              <a:lnSpc>
                <a:spcPct val="90000"/>
              </a:lnSpc>
              <a:spcAft>
                <a:spcPts val="1300"/>
              </a:spcAft>
            </a:pPr>
            <a:endParaRPr lang="da-DK" sz="1500">
              <a:effectLst/>
            </a:endParaRPr>
          </a:p>
          <a:p>
            <a:pPr>
              <a:lnSpc>
                <a:spcPct val="90000"/>
              </a:lnSpc>
              <a:spcAft>
                <a:spcPts val="1300"/>
              </a:spcAft>
            </a:pPr>
            <a:r>
              <a:rPr lang="da-DK" sz="1500">
                <a:effectLst/>
              </a:rPr>
              <a:t>Hovedbestyrelsen godkender DM’s krav til OK26, hvorefter kravene sendes til Akademikerne (AC)</a:t>
            </a:r>
          </a:p>
          <a:p>
            <a:pPr>
              <a:lnSpc>
                <a:spcPct val="90000"/>
              </a:lnSpc>
            </a:pPr>
            <a:endParaRPr lang="da-DK" sz="1500"/>
          </a:p>
        </p:txBody>
      </p:sp>
    </p:spTree>
    <p:extLst>
      <p:ext uri="{BB962C8B-B14F-4D97-AF65-F5344CB8AC3E}">
        <p14:creationId xmlns:p14="http://schemas.microsoft.com/office/powerpoint/2010/main" val="1966737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da-DK" sz="3300"/>
              <a:t>Et bæredygtigt arbejdsliv - temaer</a:t>
            </a:r>
            <a:br>
              <a:rPr lang="da-DK" sz="3300"/>
            </a:br>
            <a:br>
              <a:rPr lang="da-DK" sz="3300"/>
            </a:br>
            <a:endParaRPr lang="da-DK" sz="3300"/>
          </a:p>
        </p:txBody>
      </p:sp>
      <p:pic>
        <p:nvPicPr>
          <p:cNvPr id="3" name="Billede 2" descr="Et billede, der indeholder person, indendørs, personer, gruppe&#10;&#10;Automatisk genereret beskrivelse">
            <a:extLst>
              <a:ext uri="{FF2B5EF4-FFF2-40B4-BE49-F238E27FC236}">
                <a16:creationId xmlns:a16="http://schemas.microsoft.com/office/drawing/2014/main" id="{DEC72DA2-8FBC-57E7-BFE6-5BF3BFB22B38}"/>
              </a:ext>
            </a:extLst>
          </p:cNvPr>
          <p:cNvPicPr>
            <a:picLocks noChangeAspect="1"/>
          </p:cNvPicPr>
          <p:nvPr/>
        </p:nvPicPr>
        <p:blipFill rotWithShape="1">
          <a:blip r:embed="rId3">
            <a:extLst>
              <a:ext uri="{28A0092B-C50C-407E-A947-70E740481C1C}">
                <a14:useLocalDpi xmlns:a14="http://schemas.microsoft.com/office/drawing/2010/main" val="0"/>
              </a:ext>
            </a:extLst>
          </a:blip>
          <a:srcRect l="9935" r="14824"/>
          <a:stretch/>
        </p:blipFill>
        <p:spPr>
          <a:xfrm>
            <a:off x="359999" y="2080800"/>
            <a:ext cx="4569189" cy="4053600"/>
          </a:xfrm>
          <a:prstGeom prst="rect">
            <a:avLst/>
          </a:prstGeom>
          <a:noFill/>
        </p:spPr>
      </p:pic>
      <p:sp>
        <p:nvSpPr>
          <p:cNvPr id="11" name="Content Placeholder 10">
            <a:extLst>
              <a:ext uri="{FF2B5EF4-FFF2-40B4-BE49-F238E27FC236}">
                <a16:creationId xmlns:a16="http://schemas.microsoft.com/office/drawing/2014/main" id="{FC7817D9-EDD5-4A4D-81E7-1BC15B131432}"/>
              </a:ext>
            </a:extLst>
          </p:cNvPr>
          <p:cNvSpPr>
            <a:spLocks noGrp="1"/>
          </p:cNvSpPr>
          <p:nvPr>
            <p:ph sz="quarter" idx="14"/>
          </p:nvPr>
        </p:nvSpPr>
        <p:spPr>
          <a:xfrm>
            <a:off x="6275388" y="2084400"/>
            <a:ext cx="5556250" cy="4049700"/>
          </a:xfrm>
        </p:spPr>
        <p:txBody>
          <a:bodyPr vert="horz" lIns="0" tIns="0" rIns="0" bIns="0" rtlCol="0" anchor="t">
            <a:normAutofit/>
          </a:bodyPr>
          <a:lstStyle/>
          <a:p>
            <a:pPr marL="269875" indent="-269875"/>
            <a:endParaRPr lang="da-DK"/>
          </a:p>
          <a:p>
            <a:pPr marL="269875" indent="-269875"/>
            <a:r>
              <a:rPr lang="da-DK" sz="2800" dirty="0"/>
              <a:t>Løn </a:t>
            </a:r>
          </a:p>
          <a:p>
            <a:pPr marL="269875" indent="-269875"/>
            <a:r>
              <a:rPr lang="da-DK" sz="2800" dirty="0"/>
              <a:t>Trivsel og fleksibilitet</a:t>
            </a:r>
          </a:p>
          <a:p>
            <a:pPr marL="269875" indent="-269875"/>
            <a:r>
              <a:rPr lang="da-DK" sz="2800" dirty="0"/>
              <a:t>Arbejdsliv og privatliv</a:t>
            </a:r>
            <a:endParaRPr lang="da-DK" dirty="0"/>
          </a:p>
          <a:p>
            <a:pPr marL="269875" indent="-269875"/>
            <a:r>
              <a:rPr lang="da-DK" sz="2800" dirty="0"/>
              <a:t>Kompetenceudvikling </a:t>
            </a:r>
          </a:p>
          <a:p>
            <a:pPr marL="269875" indent="-269875"/>
            <a:endParaRPr lang="da-DK"/>
          </a:p>
          <a:p>
            <a:pPr marL="269875" indent="-269875"/>
            <a:endParaRPr lang="da-DK"/>
          </a:p>
        </p:txBody>
      </p:sp>
      <p:sp>
        <p:nvSpPr>
          <p:cNvPr id="28" name="Text Placeholder 4">
            <a:extLst>
              <a:ext uri="{FF2B5EF4-FFF2-40B4-BE49-F238E27FC236}">
                <a16:creationId xmlns:a16="http://schemas.microsoft.com/office/drawing/2014/main" id="{ECD52F77-4260-C325-D731-7121183BDE9F}"/>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20. december 2024</a:t>
            </a:fld>
            <a:endParaRPr lang="da-DK"/>
          </a:p>
        </p:txBody>
      </p:sp>
      <p:sp>
        <p:nvSpPr>
          <p:cNvPr id="29" name="Footer Placeholder 6">
            <a:extLst>
              <a:ext uri="{FF2B5EF4-FFF2-40B4-BE49-F238E27FC236}">
                <a16:creationId xmlns:a16="http://schemas.microsoft.com/office/drawing/2014/main" id="{D6394AE0-3FD1-8DA0-C5F5-DA4D0296E438}"/>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2</a:t>
            </a:fld>
            <a:endParaRPr lang="da-DK"/>
          </a:p>
        </p:txBody>
      </p:sp>
    </p:spTree>
    <p:extLst>
      <p:ext uri="{BB962C8B-B14F-4D97-AF65-F5344CB8AC3E}">
        <p14:creationId xmlns:p14="http://schemas.microsoft.com/office/powerpoint/2010/main" val="1650390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da-DK"/>
              <a:t>Løn</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a:xfrm>
            <a:off x="359999" y="2080800"/>
            <a:ext cx="4918583" cy="4053600"/>
          </a:xfrm>
        </p:spPr>
        <p:txBody>
          <a:bodyPr vert="horz" lIns="0" tIns="0" rIns="0" bIns="0" rtlCol="0" anchor="t">
            <a:normAutofit/>
          </a:bodyPr>
          <a:lstStyle/>
          <a:p>
            <a:pPr marL="342900" lvl="0" indent="-342900">
              <a:spcAft>
                <a:spcPts val="1000"/>
              </a:spcAft>
              <a:buFont typeface="Wingdings" panose="05000000000000000000" pitchFamily="2" charset="2"/>
              <a:buChar char=""/>
            </a:pPr>
            <a:endParaRPr lang="da-DK" b="1"/>
          </a:p>
          <a:p>
            <a:pPr marL="269875" indent="-269875">
              <a:spcAft>
                <a:spcPts val="1000"/>
              </a:spcAft>
            </a:pPr>
            <a:r>
              <a:rPr lang="da-DK" sz="2400" dirty="0">
                <a:latin typeface="Avenir Next LT Pro"/>
              </a:rPr>
              <a:t>Altid et centralt tema</a:t>
            </a:r>
          </a:p>
          <a:p>
            <a:pPr marL="269875" indent="-269875">
              <a:spcAft>
                <a:spcPts val="1000"/>
              </a:spcAft>
            </a:pPr>
            <a:r>
              <a:rPr lang="da-DK" sz="2400" dirty="0">
                <a:latin typeface="Avenir Next LT Pro"/>
              </a:rPr>
              <a:t>Pres for nyt lønsystem - ikke mindst pga. </a:t>
            </a:r>
            <a:r>
              <a:rPr lang="da-DK" sz="2400" dirty="0" err="1">
                <a:latin typeface="Avenir Next LT Pro"/>
              </a:rPr>
              <a:t>løntreparten</a:t>
            </a:r>
            <a:endParaRPr lang="da-DK" sz="2400" dirty="0">
              <a:latin typeface="Avenir Next LT Pro"/>
            </a:endParaRPr>
          </a:p>
          <a:p>
            <a:pPr marL="269875" indent="-269875">
              <a:spcAft>
                <a:spcPts val="1000"/>
              </a:spcAft>
            </a:pPr>
            <a:r>
              <a:rPr lang="da-DK" sz="2400" dirty="0">
                <a:latin typeface="Avenir Next LT Pro"/>
              </a:rPr>
              <a:t>Oplevelse af udfordringer lokalt</a:t>
            </a:r>
          </a:p>
          <a:p>
            <a:pPr marL="269875" indent="-269875">
              <a:spcAft>
                <a:spcPts val="1000"/>
              </a:spcAft>
            </a:pPr>
            <a:endParaRPr lang="da-DK"/>
          </a:p>
          <a:p>
            <a:pPr marL="269875" indent="-269875"/>
            <a:endParaRPr lang="da-DK"/>
          </a:p>
        </p:txBody>
      </p:sp>
      <p:pic>
        <p:nvPicPr>
          <p:cNvPr id="1026" name="Picture 2" descr="Spørgsmål &amp; svar — Gode Penge">
            <a:extLst>
              <a:ext uri="{FF2B5EF4-FFF2-40B4-BE49-F238E27FC236}">
                <a16:creationId xmlns:a16="http://schemas.microsoft.com/office/drawing/2014/main" id="{E06D2600-E747-4097-2D59-76BB08133A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9" r="47" b="1"/>
          <a:stretch/>
        </p:blipFill>
        <p:spPr bwMode="auto">
          <a:xfrm>
            <a:off x="6275388" y="2084400"/>
            <a:ext cx="5556250" cy="4049700"/>
          </a:xfrm>
          <a:prstGeom prst="rect">
            <a:avLst/>
          </a:prstGeom>
          <a:solidFill>
            <a:srgbClr val="FFFFFF"/>
          </a:solidFill>
        </p:spPr>
      </p:pic>
      <p:sp>
        <p:nvSpPr>
          <p:cNvPr id="1031" name="Text Placeholder 4">
            <a:extLst>
              <a:ext uri="{FF2B5EF4-FFF2-40B4-BE49-F238E27FC236}">
                <a16:creationId xmlns:a16="http://schemas.microsoft.com/office/drawing/2014/main" id="{E931DFC3-2515-6ADE-9C22-9B6483EFEF2C}"/>
              </a:ext>
            </a:extLst>
          </p:cNvPr>
          <p:cNvSpPr>
            <a:spLocks noGrp="1"/>
          </p:cNvSpPr>
          <p:nvPr>
            <p:ph type="body" sz="quarter" idx="13"/>
          </p:nvPr>
        </p:nvSpPr>
        <p:spPr>
          <a:xfrm>
            <a:off x="360000" y="6138000"/>
            <a:ext cx="11473200" cy="360000"/>
          </a:xfrm>
        </p:spPr>
        <p:txBody>
          <a:bodyPr/>
          <a:lstStyle/>
          <a:p>
            <a:pPr marL="269875" indent="-269875"/>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20. december 2024</a:t>
            </a:fld>
            <a:endParaRPr lang="da-DK"/>
          </a:p>
        </p:txBody>
      </p:sp>
      <p:sp>
        <p:nvSpPr>
          <p:cNvPr id="1033" name="Footer Placeholder 6">
            <a:extLst>
              <a:ext uri="{FF2B5EF4-FFF2-40B4-BE49-F238E27FC236}">
                <a16:creationId xmlns:a16="http://schemas.microsoft.com/office/drawing/2014/main" id="{F4EF1E80-E6B1-0030-025F-6EEA94FAA0CC}"/>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3</a:t>
            </a:fld>
            <a:endParaRPr lang="da-DK"/>
          </a:p>
        </p:txBody>
      </p:sp>
    </p:spTree>
    <p:extLst>
      <p:ext uri="{BB962C8B-B14F-4D97-AF65-F5344CB8AC3E}">
        <p14:creationId xmlns:p14="http://schemas.microsoft.com/office/powerpoint/2010/main" val="2358306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p:txBody>
          <a:bodyPr/>
          <a:lstStyle/>
          <a:p>
            <a:r>
              <a:rPr lang="da-DK" dirty="0"/>
              <a:t>Løn - spørgsmål til debat</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p:txBody>
          <a:bodyPr vert="horz" lIns="0" tIns="0" rIns="0" bIns="0" rtlCol="0" anchor="t">
            <a:noAutofit/>
          </a:bodyPr>
          <a:lstStyle/>
          <a:p>
            <a:pPr marL="0" indent="0" algn="just">
              <a:lnSpc>
                <a:spcPct val="115000"/>
              </a:lnSpc>
              <a:spcAft>
                <a:spcPts val="1000"/>
              </a:spcAft>
              <a:buNone/>
            </a:pPr>
            <a:r>
              <a:rPr lang="da-DK" sz="1800" b="1" dirty="0">
                <a:latin typeface="DM PowerPt"/>
                <a:ea typeface="Avenir Next LT Pro" panose="020B0504020202020204" pitchFamily="34" charset="0"/>
                <a:cs typeface="Times New Roman"/>
              </a:rPr>
              <a:t>1. Prioritering</a:t>
            </a:r>
            <a:endParaRPr lang="da-DK" sz="1800" dirty="0">
              <a:effectLst/>
              <a:latin typeface="DM PowerPt"/>
              <a:ea typeface="Avenir Next LT Pro" panose="020B0504020202020204" pitchFamily="34" charset="0"/>
              <a:cs typeface="Times New Roman"/>
            </a:endParaRPr>
          </a:p>
          <a:p>
            <a:pPr marL="269875" indent="-269875" algn="just"/>
            <a:r>
              <a:rPr lang="da-DK" sz="1200" dirty="0">
                <a:latin typeface="Avenir Next LT Pro"/>
                <a:cs typeface="Times New Roman"/>
              </a:rPr>
              <a:t>Hvilke udfordringer oplever I med den lokale løndannelse?</a:t>
            </a:r>
            <a:endParaRPr lang="da-DK" dirty="0">
              <a:latin typeface="Avenir Next LT Pro"/>
            </a:endParaRPr>
          </a:p>
          <a:p>
            <a:pPr marL="269875" indent="-269875" algn="just"/>
            <a:r>
              <a:rPr lang="da-DK" sz="1200" dirty="0">
                <a:latin typeface="Avenir Next LT Pro"/>
                <a:cs typeface="Times New Roman"/>
              </a:rPr>
              <a:t>Hvad skal der til for at forbedre den lokale løndannelse?</a:t>
            </a:r>
            <a:endParaRPr lang="da-DK" dirty="0">
              <a:latin typeface="Avenir Next LT Pro"/>
            </a:endParaRPr>
          </a:p>
          <a:p>
            <a:pPr marL="0" indent="0" algn="just">
              <a:lnSpc>
                <a:spcPct val="114999"/>
              </a:lnSpc>
              <a:spcAft>
                <a:spcPts val="1000"/>
              </a:spcAft>
              <a:buNone/>
            </a:pPr>
            <a:br>
              <a:rPr lang="da-DK" sz="1400" dirty="0">
                <a:latin typeface="DM"/>
                <a:cs typeface="Times New Roman"/>
              </a:rPr>
            </a:br>
            <a:r>
              <a:rPr lang="da-DK" sz="1800" dirty="0">
                <a:latin typeface="DM PowerPt"/>
                <a:cs typeface="Times New Roman"/>
              </a:rPr>
              <a:t>2. Transparens</a:t>
            </a:r>
            <a:r>
              <a:rPr lang="da-DK" sz="1800" dirty="0">
                <a:latin typeface="DM"/>
                <a:cs typeface="Times New Roman"/>
              </a:rPr>
              <a:t> og legitimitet </a:t>
            </a:r>
            <a:endParaRPr lang="da-DK" sz="1800" dirty="0">
              <a:latin typeface="Avenir Next LT Pro" panose="020B0504020202020204" pitchFamily="34" charset="0"/>
              <a:ea typeface="Avenir Next LT Pro" panose="020B0504020202020204" pitchFamily="34" charset="0"/>
              <a:cs typeface="Times New Roman" panose="02020603050405020304" pitchFamily="18" charset="0"/>
            </a:endParaRPr>
          </a:p>
          <a:p>
            <a:pPr marL="269875" indent="-269875" algn="just"/>
            <a:r>
              <a:rPr lang="da-DK" sz="1200" dirty="0">
                <a:latin typeface="Avenir Next LT Pro"/>
                <a:cs typeface="Times New Roman"/>
              </a:rPr>
              <a:t>Hvad skal der til for at skabe transparens og legitimitet i den lokale løndannelse?</a:t>
            </a:r>
            <a:endParaRPr lang="da-DK" dirty="0">
              <a:latin typeface="Avenir Next LT Pro"/>
              <a:cs typeface="Times New Roman"/>
            </a:endParaRPr>
          </a:p>
          <a:p>
            <a:pPr marL="0" indent="0" algn="just">
              <a:lnSpc>
                <a:spcPct val="114999"/>
              </a:lnSpc>
              <a:spcAft>
                <a:spcPts val="1000"/>
              </a:spcAft>
              <a:buNone/>
            </a:pPr>
            <a:endParaRPr lang="da-DK" sz="1400" b="1" dirty="0">
              <a:latin typeface="DM"/>
              <a:ea typeface="Avenir Next LT Pro" panose="020B0504020202020204" pitchFamily="34" charset="0"/>
              <a:cs typeface="Times New Roman"/>
            </a:endParaRPr>
          </a:p>
          <a:p>
            <a:pPr marL="0" indent="0" algn="just">
              <a:lnSpc>
                <a:spcPct val="114999"/>
              </a:lnSpc>
              <a:spcAft>
                <a:spcPts val="1000"/>
              </a:spcAft>
              <a:buNone/>
            </a:pPr>
            <a:r>
              <a:rPr lang="da-DK" sz="1800" b="1" dirty="0">
                <a:latin typeface="DM PowerPt"/>
                <a:ea typeface="Avenir Next LT Pro" panose="020B0504020202020204" pitchFamily="34" charset="0"/>
                <a:cs typeface="Times New Roman"/>
              </a:rPr>
              <a:t>3. Lige muligheder</a:t>
            </a:r>
            <a:endParaRPr lang="da-DK" sz="1800" dirty="0">
              <a:latin typeface="DM PowerPt"/>
            </a:endParaRPr>
          </a:p>
          <a:p>
            <a:pPr marL="269875" indent="-269875" algn="just"/>
            <a:r>
              <a:rPr lang="da-DK" sz="1200" dirty="0">
                <a:latin typeface="Avenir Next LT Pro"/>
                <a:cs typeface="Times New Roman"/>
              </a:rPr>
              <a:t>Hvad skal der til for, at tillidsrepræsentanten får adgang til samme lønoplysninger som ledelsen i forhandlingerne om lokal løndannelse?</a:t>
            </a:r>
            <a:endParaRPr lang="da-DK" dirty="0">
              <a:latin typeface="Avenir Next LT Pro"/>
              <a:cs typeface="Times New Roman"/>
            </a:endParaRPr>
          </a:p>
          <a:p>
            <a:pPr marL="269875" indent="-269875" algn="just"/>
            <a:r>
              <a:rPr lang="da-DK" sz="1200" dirty="0">
                <a:latin typeface="Avenir Next LT Pro"/>
                <a:cs typeface="Times New Roman"/>
              </a:rPr>
              <a:t>Hvordan styrkes  tillidsrepræsentanternes ligeværdige stilling i de lokale lønforhandlinger?</a:t>
            </a:r>
            <a:endParaRPr lang="da-DK" dirty="0">
              <a:latin typeface="Avenir Next LT Pro"/>
              <a:cs typeface="Times New Roman"/>
            </a:endParaRPr>
          </a:p>
          <a:p>
            <a:pPr marL="0" indent="0" algn="just">
              <a:lnSpc>
                <a:spcPct val="114999"/>
              </a:lnSpc>
              <a:spcAft>
                <a:spcPts val="1000"/>
              </a:spcAft>
              <a:buNone/>
            </a:pPr>
            <a:endParaRPr lang="da-DK" sz="1400" b="1" dirty="0">
              <a:effectLst/>
              <a:latin typeface="DM"/>
              <a:ea typeface="Avenir Next LT Pro" panose="020B0504020202020204" pitchFamily="34" charset="0"/>
              <a:cs typeface="Times New Roman" panose="02020603050405020304" pitchFamily="18" charset="0"/>
            </a:endParaRPr>
          </a:p>
          <a:p>
            <a:pPr marL="0" lvl="0" indent="0" algn="just">
              <a:lnSpc>
                <a:spcPct val="114999"/>
              </a:lnSpc>
              <a:spcAft>
                <a:spcPts val="1000"/>
              </a:spcAft>
              <a:buNone/>
            </a:pPr>
            <a:endParaRPr lang="da-DK" sz="1800" dirty="0">
              <a:effectLst/>
              <a:latin typeface="DM"/>
              <a:ea typeface="Avenir Next LT Pro" panose="020B0504020202020204" pitchFamily="34" charset="0"/>
              <a:cs typeface="Times New Roman" panose="02020603050405020304" pitchFamily="18" charset="0"/>
            </a:endParaRPr>
          </a:p>
          <a:p>
            <a:pPr marL="342900" indent="-342900">
              <a:lnSpc>
                <a:spcPts val="1300"/>
              </a:lnSpc>
            </a:pPr>
            <a:endParaRPr lang="da-DK" sz="1800" dirty="0">
              <a:latin typeface="Avenir Next LT Pro" panose="020B0504020202020204" pitchFamily="34" charset="0"/>
              <a:ea typeface="Avenir Next LT Pro" panose="020B0504020202020204" pitchFamily="34" charset="0"/>
              <a:cs typeface="Times New Roman" panose="02020603050405020304" pitchFamily="18" charset="0"/>
            </a:endParaRPr>
          </a:p>
          <a:p>
            <a:pPr marL="342900" indent="-342900" algn="just">
              <a:lnSpc>
                <a:spcPct val="115000"/>
              </a:lnSpc>
              <a:spcAft>
                <a:spcPts val="1000"/>
              </a:spcAft>
            </a:pPr>
            <a:endParaRPr lang="da-DK" sz="1800" dirty="0">
              <a:latin typeface="Avenir Next LT Pro" panose="020B0504020202020204" pitchFamily="34" charset="0"/>
              <a:ea typeface="Avenir Next LT Pro" panose="020B0504020202020204" pitchFamily="34" charset="0"/>
              <a:cs typeface="Verdana" panose="020B0604030504040204" pitchFamily="34" charset="0"/>
            </a:endParaRPr>
          </a:p>
          <a:p>
            <a:pPr marL="269875" indent="-269875"/>
            <a:endParaRPr lang="da-DK" dirty="0">
              <a:latin typeface="Avenir Next LT Pro" panose="020B0504020202020204" pitchFamily="34" charset="0"/>
              <a:ea typeface="Avenir Next LT Pro" panose="020B0504020202020204" pitchFamily="34" charset="0"/>
              <a:cs typeface="Verdana" panose="020B0604030504040204" pitchFamily="34" charset="0"/>
            </a:endParaRPr>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lstStyle/>
          <a:p>
            <a:fld id="{5FD21904-C89F-4B1E-B91F-279FFCECB770}" type="datetime2">
              <a:rPr lang="da-DK" smtClean="0"/>
              <a:pPr/>
              <a:t>20. december 2024</a:t>
            </a:fld>
            <a:endParaRPr lang="da-DK"/>
          </a:p>
        </p:txBody>
      </p:sp>
      <p:sp>
        <p:nvSpPr>
          <p:cNvPr id="5" name="Footer Placeholder 4">
            <a:extLst>
              <a:ext uri="{FF2B5EF4-FFF2-40B4-BE49-F238E27FC236}">
                <a16:creationId xmlns:a16="http://schemas.microsoft.com/office/drawing/2014/main" id="{77B7BF2E-2120-4481-B07F-0E575E1D0DF2}"/>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lstStyle/>
          <a:p>
            <a:fld id="{23AA811B-2EBD-4900-905E-5BE206449611}" type="slidenum">
              <a:rPr lang="da-DK" smtClean="0"/>
              <a:pPr/>
              <a:t>4</a:t>
            </a:fld>
            <a:endParaRPr lang="da-DK"/>
          </a:p>
        </p:txBody>
      </p:sp>
      <p:sp>
        <p:nvSpPr>
          <p:cNvPr id="12" name="Text Placeholder 11">
            <a:extLst>
              <a:ext uri="{FF2B5EF4-FFF2-40B4-BE49-F238E27FC236}">
                <a16:creationId xmlns:a16="http://schemas.microsoft.com/office/drawing/2014/main" id="{BDAF3C93-9A75-4786-B6B4-A06FE1CE13C5}"/>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3511973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da-DK"/>
              <a:t>Trivsel og fleksibilitet</a:t>
            </a:r>
          </a:p>
        </p:txBody>
      </p:sp>
      <p:pic>
        <p:nvPicPr>
          <p:cNvPr id="3" name="Billede 2" descr="DM_6287.jpg">
            <a:extLst>
              <a:ext uri="{FF2B5EF4-FFF2-40B4-BE49-F238E27FC236}">
                <a16:creationId xmlns:a16="http://schemas.microsoft.com/office/drawing/2014/main" id="{EBE029C3-24F6-70B0-7200-E761CB9F1C87}"/>
              </a:ext>
            </a:extLst>
          </p:cNvPr>
          <p:cNvPicPr>
            <a:picLocks noChangeAspect="1"/>
          </p:cNvPicPr>
          <p:nvPr/>
        </p:nvPicPr>
        <p:blipFill rotWithShape="1">
          <a:blip r:embed="rId3"/>
          <a:srcRect l="12427" r="12427"/>
          <a:stretch/>
        </p:blipFill>
        <p:spPr>
          <a:xfrm>
            <a:off x="359999" y="2080800"/>
            <a:ext cx="4569189" cy="4053600"/>
          </a:xfrm>
          <a:prstGeom prst="rect">
            <a:avLst/>
          </a:prstGeom>
          <a:noFill/>
        </p:spPr>
      </p:pic>
      <p:sp>
        <p:nvSpPr>
          <p:cNvPr id="11" name="Content Placeholder 10">
            <a:extLst>
              <a:ext uri="{FF2B5EF4-FFF2-40B4-BE49-F238E27FC236}">
                <a16:creationId xmlns:a16="http://schemas.microsoft.com/office/drawing/2014/main" id="{FC7817D9-EDD5-4A4D-81E7-1BC15B131432}"/>
              </a:ext>
            </a:extLst>
          </p:cNvPr>
          <p:cNvSpPr>
            <a:spLocks noGrp="1"/>
          </p:cNvSpPr>
          <p:nvPr>
            <p:ph sz="quarter" idx="14"/>
          </p:nvPr>
        </p:nvSpPr>
        <p:spPr>
          <a:xfrm>
            <a:off x="6275388" y="2084400"/>
            <a:ext cx="5556250" cy="4049700"/>
          </a:xfrm>
        </p:spPr>
        <p:txBody>
          <a:bodyPr vert="horz" lIns="0" tIns="0" rIns="0" bIns="0" rtlCol="0" anchor="t">
            <a:normAutofit/>
          </a:bodyPr>
          <a:lstStyle/>
          <a:p>
            <a:pPr marL="269875" indent="-269875">
              <a:spcAft>
                <a:spcPts val="1000"/>
              </a:spcAft>
              <a:buFont typeface="Arial"/>
              <a:buChar char="•"/>
            </a:pPr>
            <a:r>
              <a:rPr lang="da-DK" sz="2400"/>
              <a:t>Fleksibilitet, indflydelse og trivsel – vejen til et bæredygtigt arbejdsliv</a:t>
            </a:r>
            <a:endParaRPr lang="en-US" sz="2400"/>
          </a:p>
          <a:p>
            <a:pPr marL="269875" indent="-269875">
              <a:spcAft>
                <a:spcPts val="1000"/>
              </a:spcAft>
              <a:buFont typeface="Arial"/>
              <a:buChar char="•"/>
            </a:pPr>
            <a:r>
              <a:rPr lang="da-DK" sz="2400"/>
              <a:t>Bæredygtigt arbejdsliv i alle livsfaser</a:t>
            </a:r>
          </a:p>
          <a:p>
            <a:pPr marL="342900" indent="-342900">
              <a:spcAft>
                <a:spcPts val="1000"/>
              </a:spcAft>
              <a:buFont typeface="Symbol" panose="05050102010706020507" pitchFamily="18" charset="2"/>
              <a:buChar char=""/>
            </a:pPr>
            <a:endParaRPr lang="da-DK"/>
          </a:p>
          <a:p>
            <a:pPr marL="342900" lvl="0" indent="-342900">
              <a:spcAft>
                <a:spcPts val="1000"/>
              </a:spcAft>
              <a:buFont typeface="Wingdings" panose="05000000000000000000" pitchFamily="2" charset="2"/>
              <a:buChar char=""/>
            </a:pPr>
            <a:endParaRPr lang="da-DK">
              <a:effectLst/>
            </a:endParaRPr>
          </a:p>
          <a:p>
            <a:pPr marL="269875" indent="-269875"/>
            <a:endParaRPr lang="da-DK"/>
          </a:p>
        </p:txBody>
      </p:sp>
      <p:sp>
        <p:nvSpPr>
          <p:cNvPr id="17" name="Text Placeholder 4">
            <a:extLst>
              <a:ext uri="{FF2B5EF4-FFF2-40B4-BE49-F238E27FC236}">
                <a16:creationId xmlns:a16="http://schemas.microsoft.com/office/drawing/2014/main" id="{84FFB8AE-538F-DB62-F103-8D16534C35C5}"/>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20. december 2024</a:t>
            </a:fld>
            <a:endParaRPr lang="da-DK"/>
          </a:p>
        </p:txBody>
      </p:sp>
      <p:sp>
        <p:nvSpPr>
          <p:cNvPr id="19" name="Footer Placeholder 6">
            <a:extLst>
              <a:ext uri="{FF2B5EF4-FFF2-40B4-BE49-F238E27FC236}">
                <a16:creationId xmlns:a16="http://schemas.microsoft.com/office/drawing/2014/main" id="{F9E8ABA7-B6D8-522D-C115-EA9D52A9730F}"/>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5</a:t>
            </a:fld>
            <a:endParaRPr lang="da-DK"/>
          </a:p>
        </p:txBody>
      </p:sp>
    </p:spTree>
    <p:extLst>
      <p:ext uri="{BB962C8B-B14F-4D97-AF65-F5344CB8AC3E}">
        <p14:creationId xmlns:p14="http://schemas.microsoft.com/office/powerpoint/2010/main" val="3024117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671E9D-8D61-9E24-C82D-6F6BAA452470}"/>
              </a:ext>
            </a:extLst>
          </p:cNvPr>
          <p:cNvSpPr>
            <a:spLocks noGrp="1"/>
          </p:cNvSpPr>
          <p:nvPr>
            <p:ph type="title"/>
          </p:nvPr>
        </p:nvSpPr>
        <p:spPr/>
        <p:txBody>
          <a:bodyPr/>
          <a:lstStyle/>
          <a:p>
            <a:r>
              <a:rPr lang="da-DK" dirty="0"/>
              <a:t>Trivsel og fleksibilitet - spørgsmål til debat</a:t>
            </a:r>
          </a:p>
        </p:txBody>
      </p:sp>
      <p:sp>
        <p:nvSpPr>
          <p:cNvPr id="3" name="Pladsholder til indhold 2">
            <a:extLst>
              <a:ext uri="{FF2B5EF4-FFF2-40B4-BE49-F238E27FC236}">
                <a16:creationId xmlns:a16="http://schemas.microsoft.com/office/drawing/2014/main" id="{FF68F0B6-7DA1-8AB1-2BE0-58ACE9C6CF3E}"/>
              </a:ext>
            </a:extLst>
          </p:cNvPr>
          <p:cNvSpPr>
            <a:spLocks noGrp="1"/>
          </p:cNvSpPr>
          <p:nvPr>
            <p:ph idx="1"/>
          </p:nvPr>
        </p:nvSpPr>
        <p:spPr/>
        <p:txBody>
          <a:bodyPr vert="horz" lIns="0" tIns="0" rIns="0" bIns="0" rtlCol="0" anchor="t">
            <a:noAutofit/>
          </a:bodyPr>
          <a:lstStyle/>
          <a:p>
            <a:pPr marL="0" indent="0">
              <a:buNone/>
            </a:pPr>
            <a:r>
              <a:rPr lang="da-DK" sz="1800" dirty="0">
                <a:solidFill>
                  <a:srgbClr val="141E4B"/>
                </a:solidFill>
                <a:latin typeface="DM PowerPt"/>
              </a:rPr>
              <a:t>1. Indflydelse</a:t>
            </a:r>
            <a:endParaRPr lang="da-DK" sz="1800" dirty="0">
              <a:latin typeface="DM PowerPt"/>
            </a:endParaRPr>
          </a:p>
          <a:p>
            <a:pPr marL="171450" indent="-171450"/>
            <a:r>
              <a:rPr lang="da-DK" sz="1200" dirty="0">
                <a:solidFill>
                  <a:srgbClr val="141E4B"/>
                </a:solidFill>
                <a:latin typeface="Avenir Next LT Pro"/>
              </a:rPr>
              <a:t>Arbejdsindhold: Ønsker I mere indflydelse? Og på hvad? </a:t>
            </a:r>
          </a:p>
          <a:p>
            <a:pPr marL="171450" indent="-171450"/>
            <a:r>
              <a:rPr lang="da-DK" sz="1200" dirty="0">
                <a:solidFill>
                  <a:srgbClr val="141E4B"/>
                </a:solidFill>
                <a:latin typeface="Avenir Next LT Pro"/>
              </a:rPr>
              <a:t>Arbejdets tilrettelæggelse: Ønsker I mere indflydelse? Og på hvad?</a:t>
            </a:r>
            <a:endParaRPr lang="da-DK" dirty="0">
              <a:latin typeface="Avenir Next LT Pro"/>
            </a:endParaRPr>
          </a:p>
          <a:p>
            <a:pPr marL="171450" indent="-171450"/>
            <a:r>
              <a:rPr lang="da-DK" sz="1200" dirty="0">
                <a:solidFill>
                  <a:srgbClr val="141E4B"/>
                </a:solidFill>
                <a:latin typeface="Avenir Next LT Pro"/>
              </a:rPr>
              <a:t>Hvad skal der til for at skabe en mere bæredygtig arbejdsplads? </a:t>
            </a:r>
            <a:endParaRPr lang="da-DK" dirty="0">
              <a:latin typeface="Avenir Next LT Pro"/>
            </a:endParaRPr>
          </a:p>
          <a:p>
            <a:pPr marL="269875" indent="-269875"/>
            <a:endParaRPr lang="da-DK" sz="1800" b="1">
              <a:latin typeface="DM PowerPt"/>
            </a:endParaRPr>
          </a:p>
          <a:p>
            <a:pPr marL="0" indent="0">
              <a:buNone/>
            </a:pPr>
            <a:r>
              <a:rPr lang="da-DK" sz="1800" b="1" dirty="0">
                <a:latin typeface="DM PowerPt"/>
              </a:rPr>
              <a:t>2. Fleksibilitet, livsfaser og seniorliv</a:t>
            </a:r>
            <a:endParaRPr lang="da-DK" sz="1800" dirty="0">
              <a:latin typeface="DM PowerPt"/>
            </a:endParaRPr>
          </a:p>
          <a:p>
            <a:pPr marL="269875" indent="-269875"/>
            <a:r>
              <a:rPr lang="da-DK" sz="1200" dirty="0">
                <a:latin typeface="Avenir Next LT Pro"/>
              </a:rPr>
              <a:t>Hvordan skaber vi arbejdspladser, der i højere grad passer til forskellige livsfaser?</a:t>
            </a:r>
            <a:endParaRPr lang="da-DK" dirty="0">
              <a:latin typeface="Avenir Next LT Pro"/>
            </a:endParaRPr>
          </a:p>
          <a:p>
            <a:pPr marL="269875" indent="-269875"/>
            <a:r>
              <a:rPr lang="da-DK" sz="1200" dirty="0">
                <a:latin typeface="Avenir Next LT Pro"/>
              </a:rPr>
              <a:t>Hvordan skaber vi arbejdspladser, der giver udviklingsmuligheder gennem hele arbejdslivet?</a:t>
            </a:r>
            <a:endParaRPr lang="da-DK" dirty="0">
              <a:latin typeface="Avenir Next LT Pro"/>
            </a:endParaRPr>
          </a:p>
          <a:p>
            <a:pPr marL="269875" indent="-269875"/>
            <a:r>
              <a:rPr lang="da-DK" sz="1200" dirty="0">
                <a:latin typeface="Avenir Next LT Pro"/>
              </a:rPr>
              <a:t>Hvilke former for fleksibilitet savner I?</a:t>
            </a:r>
            <a:endParaRPr lang="da-DK" dirty="0">
              <a:latin typeface="Avenir Next LT Pro"/>
            </a:endParaRPr>
          </a:p>
          <a:p>
            <a:pPr marL="269875" indent="-269875"/>
            <a:endParaRPr lang="da-DK" sz="1200">
              <a:latin typeface="DM"/>
            </a:endParaRPr>
          </a:p>
          <a:p>
            <a:pPr marL="0" indent="0">
              <a:buNone/>
            </a:pPr>
            <a:r>
              <a:rPr lang="da-DK" sz="1800" dirty="0">
                <a:latin typeface="DM"/>
              </a:rPr>
              <a:t>3. Forandringer i arbejdslivet</a:t>
            </a:r>
            <a:endParaRPr lang="da-DK" sz="1800" dirty="0"/>
          </a:p>
          <a:p>
            <a:pPr marL="269875" indent="-269875"/>
            <a:r>
              <a:rPr lang="da-DK" sz="1200" dirty="0">
                <a:latin typeface="Avenir Next LT Pro"/>
              </a:rPr>
              <a:t>Hvordan sikrer vi, at medarbejderne bliver hørt både før, under og efter store forandringer?</a:t>
            </a:r>
            <a:endParaRPr lang="da-DK" dirty="0">
              <a:latin typeface="Avenir Next LT Pro"/>
            </a:endParaRPr>
          </a:p>
          <a:p>
            <a:pPr marL="269875" indent="-269875"/>
            <a:r>
              <a:rPr lang="da-DK" sz="1200" dirty="0">
                <a:latin typeface="Avenir Next LT Pro"/>
              </a:rPr>
              <a:t>Har I gode eksempler på vellykkede forandringsprocesser, som kan danne grundlag for inspiration til nye krav?</a:t>
            </a:r>
            <a:endParaRPr lang="da-DK" dirty="0">
              <a:latin typeface="Avenir Next LT Pro"/>
            </a:endParaRPr>
          </a:p>
          <a:p>
            <a:pPr marL="0" indent="0">
              <a:buNone/>
            </a:pPr>
            <a:endParaRPr lang="da-DK"/>
          </a:p>
        </p:txBody>
      </p:sp>
      <p:sp>
        <p:nvSpPr>
          <p:cNvPr id="5" name="Pladsholder til tekst 4">
            <a:extLst>
              <a:ext uri="{FF2B5EF4-FFF2-40B4-BE49-F238E27FC236}">
                <a16:creationId xmlns:a16="http://schemas.microsoft.com/office/drawing/2014/main" id="{F44084E6-5557-48A0-CBAE-AAB9C80F44AE}"/>
              </a:ext>
            </a:extLst>
          </p:cNvPr>
          <p:cNvSpPr>
            <a:spLocks noGrp="1"/>
          </p:cNvSpPr>
          <p:nvPr>
            <p:ph type="body" sz="quarter" idx="13"/>
          </p:nvPr>
        </p:nvSpPr>
        <p:spPr/>
        <p:txBody>
          <a:bodyPr/>
          <a:lstStyle/>
          <a:p>
            <a:endParaRPr lang="da-DK"/>
          </a:p>
        </p:txBody>
      </p:sp>
      <p:sp>
        <p:nvSpPr>
          <p:cNvPr id="6" name="Pladsholder til dato 5">
            <a:extLst>
              <a:ext uri="{FF2B5EF4-FFF2-40B4-BE49-F238E27FC236}">
                <a16:creationId xmlns:a16="http://schemas.microsoft.com/office/drawing/2014/main" id="{18D5758E-19B8-79B2-B823-5F1F1210F6B9}"/>
              </a:ext>
            </a:extLst>
          </p:cNvPr>
          <p:cNvSpPr>
            <a:spLocks noGrp="1"/>
          </p:cNvSpPr>
          <p:nvPr>
            <p:ph type="dt" sz="half" idx="10"/>
          </p:nvPr>
        </p:nvSpPr>
        <p:spPr/>
        <p:txBody>
          <a:bodyPr/>
          <a:lstStyle/>
          <a:p>
            <a:fld id="{6862F9A3-A717-469D-92E6-118D5CB7A0D2}" type="datetime2">
              <a:rPr lang="da-DK" smtClean="0"/>
              <a:t>20. december 2024</a:t>
            </a:fld>
            <a:endParaRPr lang="da-DK"/>
          </a:p>
        </p:txBody>
      </p:sp>
      <p:sp>
        <p:nvSpPr>
          <p:cNvPr id="7" name="Pladsholder til sidefod 6">
            <a:extLst>
              <a:ext uri="{FF2B5EF4-FFF2-40B4-BE49-F238E27FC236}">
                <a16:creationId xmlns:a16="http://schemas.microsoft.com/office/drawing/2014/main" id="{952E7CA4-A843-6763-179A-F0DBA6B18BCB}"/>
              </a:ext>
            </a:extLst>
          </p:cNvPr>
          <p:cNvSpPr>
            <a:spLocks noGrp="1"/>
          </p:cNvSpPr>
          <p:nvPr>
            <p:ph type="ftr" sz="quarter" idx="11"/>
          </p:nvPr>
        </p:nvSpPr>
        <p:spPr/>
        <p:txBody>
          <a:bodyPr/>
          <a:lstStyle/>
          <a:p>
            <a:endParaRPr lang="da-DK"/>
          </a:p>
        </p:txBody>
      </p:sp>
      <p:sp>
        <p:nvSpPr>
          <p:cNvPr id="8" name="Pladsholder til slidenummer 7">
            <a:extLst>
              <a:ext uri="{FF2B5EF4-FFF2-40B4-BE49-F238E27FC236}">
                <a16:creationId xmlns:a16="http://schemas.microsoft.com/office/drawing/2014/main" id="{56841B39-E848-F9FA-5018-D11CA3D22E59}"/>
              </a:ext>
            </a:extLst>
          </p:cNvPr>
          <p:cNvSpPr>
            <a:spLocks noGrp="1"/>
          </p:cNvSpPr>
          <p:nvPr>
            <p:ph type="sldNum" sz="quarter" idx="12"/>
          </p:nvPr>
        </p:nvSpPr>
        <p:spPr/>
        <p:txBody>
          <a:bodyPr/>
          <a:lstStyle/>
          <a:p>
            <a:fld id="{23AA811B-2EBD-4900-905E-5BE206449611}" type="slidenum">
              <a:rPr lang="da-DK" smtClean="0"/>
              <a:t>6</a:t>
            </a:fld>
            <a:endParaRPr lang="da-DK"/>
          </a:p>
        </p:txBody>
      </p:sp>
    </p:spTree>
    <p:extLst>
      <p:ext uri="{BB962C8B-B14F-4D97-AF65-F5344CB8AC3E}">
        <p14:creationId xmlns:p14="http://schemas.microsoft.com/office/powerpoint/2010/main" val="2893375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vert="horz" lIns="0" tIns="0" rIns="0" bIns="0" rtlCol="0" anchor="ctr" anchorCtr="0">
            <a:normAutofit/>
          </a:bodyPr>
          <a:lstStyle/>
          <a:p>
            <a:r>
              <a:rPr lang="da-DK" dirty="0"/>
              <a:t>Arbejdsliv og privatliv</a:t>
            </a:r>
          </a:p>
        </p:txBody>
      </p:sp>
      <p:sp>
        <p:nvSpPr>
          <p:cNvPr id="7" name="Tekstfelt 6">
            <a:extLst>
              <a:ext uri="{FF2B5EF4-FFF2-40B4-BE49-F238E27FC236}">
                <a16:creationId xmlns:a16="http://schemas.microsoft.com/office/drawing/2014/main" id="{A03F60E2-0647-F3F7-A244-F473B751E801}"/>
              </a:ext>
            </a:extLst>
          </p:cNvPr>
          <p:cNvSpPr txBox="1"/>
          <p:nvPr/>
        </p:nvSpPr>
        <p:spPr>
          <a:xfrm>
            <a:off x="360000" y="2080800"/>
            <a:ext cx="5641350" cy="4053600"/>
          </a:xfrm>
          <a:prstGeom prst="rect">
            <a:avLst/>
          </a:prstGeom>
        </p:spPr>
        <p:txBody>
          <a:bodyPr vert="horz" lIns="0" tIns="0" rIns="0" bIns="0" rtlCol="0" anchor="t">
            <a:normAutofit/>
          </a:bodyPr>
          <a:lstStyle/>
          <a:p>
            <a:pPr marL="269875" indent="-269875">
              <a:spcAft>
                <a:spcPts val="600"/>
              </a:spcAft>
              <a:buFont typeface="Arial" panose="020B0604020202020204" pitchFamily="34" charset="0"/>
              <a:buChar char="•"/>
            </a:pPr>
            <a:r>
              <a:rPr lang="en-US" sz="2400" kern="1200"/>
              <a:t>Mange </a:t>
            </a:r>
            <a:r>
              <a:rPr lang="en-US" sz="2400" kern="1200" err="1"/>
              <a:t>familier</a:t>
            </a:r>
            <a:r>
              <a:rPr lang="en-US" sz="2400" kern="1200"/>
              <a:t> er </a:t>
            </a:r>
            <a:r>
              <a:rPr lang="en-US" sz="2400" kern="1200" err="1"/>
              <a:t>pressede</a:t>
            </a:r>
            <a:endParaRPr lang="en-US" sz="2400" kern="1200">
              <a:effectLst/>
            </a:endParaRPr>
          </a:p>
          <a:p>
            <a:pPr marL="269875" indent="-269875">
              <a:spcAft>
                <a:spcPts val="600"/>
              </a:spcAft>
              <a:buFont typeface="Arial" panose="020B0604020202020204" pitchFamily="34" charset="0"/>
              <a:buChar char="•"/>
            </a:pPr>
            <a:r>
              <a:rPr lang="en-US" sz="2400" kern="1200" err="1"/>
              <a:t>Nuværende</a:t>
            </a:r>
            <a:r>
              <a:rPr lang="en-US" sz="2400" kern="1200"/>
              <a:t> </a:t>
            </a:r>
            <a:r>
              <a:rPr lang="en-US" sz="2400" kern="1200" err="1"/>
              <a:t>rettigheder</a:t>
            </a:r>
            <a:r>
              <a:rPr lang="en-US" sz="2400" kern="1200"/>
              <a:t> </a:t>
            </a:r>
            <a:r>
              <a:rPr lang="en-US" sz="2400" kern="1200" err="1"/>
              <a:t>og</a:t>
            </a:r>
            <a:r>
              <a:rPr lang="en-US" sz="2400" kern="1200"/>
              <a:t> </a:t>
            </a:r>
            <a:r>
              <a:rPr lang="en-US" sz="2400" kern="1200" err="1"/>
              <a:t>muligheder</a:t>
            </a:r>
            <a:r>
              <a:rPr lang="en-US" sz="2400" kern="1200"/>
              <a:t> </a:t>
            </a:r>
            <a:r>
              <a:rPr lang="en-US" sz="2400" kern="1200" err="1"/>
              <a:t>ikke</a:t>
            </a:r>
            <a:r>
              <a:rPr lang="en-US" sz="2400" kern="1200"/>
              <a:t> </a:t>
            </a:r>
            <a:r>
              <a:rPr lang="en-US" sz="2400" kern="1200" err="1"/>
              <a:t>altid</a:t>
            </a:r>
            <a:r>
              <a:rPr lang="en-US" sz="2400" kern="1200"/>
              <a:t> </a:t>
            </a:r>
            <a:r>
              <a:rPr lang="en-US" sz="2400" kern="1200" err="1"/>
              <a:t>tilstrækkelige</a:t>
            </a:r>
            <a:endParaRPr lang="en-US" sz="2400" kern="1200">
              <a:effectLst/>
            </a:endParaRPr>
          </a:p>
          <a:p>
            <a:pPr marL="269875" indent="-269875">
              <a:spcAft>
                <a:spcPts val="600"/>
              </a:spcAft>
              <a:buFont typeface="Arial" panose="020B0604020202020204" pitchFamily="34" charset="0"/>
              <a:buChar char="•"/>
            </a:pPr>
            <a:endParaRPr lang="en-US" sz="1600" kern="1200"/>
          </a:p>
        </p:txBody>
      </p:sp>
      <p:sp>
        <p:nvSpPr>
          <p:cNvPr id="28" name="Text Placeholder 3">
            <a:extLst>
              <a:ext uri="{FF2B5EF4-FFF2-40B4-BE49-F238E27FC236}">
                <a16:creationId xmlns:a16="http://schemas.microsoft.com/office/drawing/2014/main" id="{6B3AEC72-7F94-AB31-B337-37586E3C13A4}"/>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vert="horz" lIns="0" tIns="0" rIns="0" bIns="0" rtlCol="0" anchor="ctr">
            <a:normAutofit/>
          </a:bodyPr>
          <a:lstStyle/>
          <a:p>
            <a:pPr>
              <a:spcAft>
                <a:spcPts val="600"/>
              </a:spcAft>
            </a:pPr>
            <a:fld id="{5FD21904-C89F-4B1E-B91F-279FFCECB770}" type="datetime2">
              <a:rPr lang="da-DK" smtClean="0"/>
              <a:pPr>
                <a:spcAft>
                  <a:spcPts val="600"/>
                </a:spcAft>
              </a:pPr>
              <a:t>20. december 2024</a:t>
            </a:fld>
            <a:endParaRPr lang="da-DK"/>
          </a:p>
        </p:txBody>
      </p:sp>
      <p:sp>
        <p:nvSpPr>
          <p:cNvPr id="29" name="Footer Placeholder 5">
            <a:extLst>
              <a:ext uri="{FF2B5EF4-FFF2-40B4-BE49-F238E27FC236}">
                <a16:creationId xmlns:a16="http://schemas.microsoft.com/office/drawing/2014/main" id="{52B83DDA-D97E-1616-93E3-C89C7CFDC37C}"/>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vert="horz" lIns="0" tIns="0" rIns="0" bIns="0" rtlCol="0" anchor="ctr">
            <a:normAutofit/>
          </a:bodyPr>
          <a:lstStyle/>
          <a:p>
            <a:pPr>
              <a:spcAft>
                <a:spcPts val="600"/>
              </a:spcAft>
            </a:pPr>
            <a:fld id="{23AA811B-2EBD-4900-905E-5BE206449611}" type="slidenum">
              <a:rPr lang="da-DK" smtClean="0"/>
              <a:pPr>
                <a:spcAft>
                  <a:spcPts val="600"/>
                </a:spcAft>
              </a:pPr>
              <a:t>7</a:t>
            </a:fld>
            <a:endParaRPr lang="da-DK"/>
          </a:p>
        </p:txBody>
      </p:sp>
      <p:pic>
        <p:nvPicPr>
          <p:cNvPr id="9" name="Billede 8" descr="Et billede, der indeholder person, seng, indendørs, liggende&#10;&#10;Automatisk genereret beskrivelse">
            <a:extLst>
              <a:ext uri="{FF2B5EF4-FFF2-40B4-BE49-F238E27FC236}">
                <a16:creationId xmlns:a16="http://schemas.microsoft.com/office/drawing/2014/main" id="{AAAC62E8-09C0-B108-ADB9-F0F96DD379A1}"/>
              </a:ext>
            </a:extLst>
          </p:cNvPr>
          <p:cNvPicPr>
            <a:picLocks noChangeAspect="1"/>
          </p:cNvPicPr>
          <p:nvPr/>
        </p:nvPicPr>
        <p:blipFill rotWithShape="1">
          <a:blip r:embed="rId3">
            <a:extLst>
              <a:ext uri="{28A0092B-C50C-407E-A947-70E740481C1C}">
                <a14:useLocalDpi xmlns:a14="http://schemas.microsoft.com/office/drawing/2010/main" val="0"/>
              </a:ext>
            </a:extLst>
          </a:blip>
          <a:srcRect l="4763" r="2342"/>
          <a:stretch/>
        </p:blipFill>
        <p:spPr>
          <a:xfrm>
            <a:off x="6191850" y="2080800"/>
            <a:ext cx="5641350" cy="4053600"/>
          </a:xfrm>
          <a:prstGeom prst="rect">
            <a:avLst/>
          </a:prstGeom>
          <a:noFill/>
        </p:spPr>
      </p:pic>
    </p:spTree>
    <p:extLst>
      <p:ext uri="{BB962C8B-B14F-4D97-AF65-F5344CB8AC3E}">
        <p14:creationId xmlns:p14="http://schemas.microsoft.com/office/powerpoint/2010/main" val="4029497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58438" y="861523"/>
            <a:ext cx="11473200" cy="1278000"/>
          </a:xfrm>
        </p:spPr>
        <p:txBody>
          <a:bodyPr/>
          <a:lstStyle/>
          <a:p>
            <a:r>
              <a:rPr lang="da-DK" dirty="0"/>
              <a:t>Privatliv og arbejdsliv - spørgsmål til debat</a:t>
            </a:r>
          </a:p>
        </p:txBody>
      </p:sp>
      <p:sp>
        <p:nvSpPr>
          <p:cNvPr id="11" name="Content Placeholder 10">
            <a:extLst>
              <a:ext uri="{FF2B5EF4-FFF2-40B4-BE49-F238E27FC236}">
                <a16:creationId xmlns:a16="http://schemas.microsoft.com/office/drawing/2014/main" id="{FC7817D9-EDD5-4A4D-81E7-1BC15B131432}"/>
              </a:ext>
            </a:extLst>
          </p:cNvPr>
          <p:cNvSpPr>
            <a:spLocks noGrp="1"/>
          </p:cNvSpPr>
          <p:nvPr>
            <p:ph idx="1"/>
          </p:nvPr>
        </p:nvSpPr>
        <p:spPr/>
        <p:txBody>
          <a:bodyPr vert="horz" lIns="0" tIns="0" rIns="0" bIns="0" rtlCol="0" anchor="t">
            <a:noAutofit/>
          </a:bodyPr>
          <a:lstStyle/>
          <a:p>
            <a:pPr marL="269875" indent="-269875"/>
            <a:r>
              <a:rPr lang="da-DK" sz="2400" dirty="0">
                <a:latin typeface="Avenir Next LT Pro"/>
                <a:cs typeface="Times New Roman"/>
              </a:rPr>
              <a:t>Hvilke udfordringer oplever du/I med at få jeres arbejdsliv og privatliv til at hænge sammen?</a:t>
            </a:r>
            <a:br>
              <a:rPr lang="da-DK" sz="2400" dirty="0">
                <a:latin typeface="Avenir Next LT Pro"/>
                <a:cs typeface="Times New Roman"/>
              </a:rPr>
            </a:br>
            <a:endParaRPr lang="da-DK" sz="2400" b="1">
              <a:latin typeface="Avenir Next LT Pro"/>
              <a:cs typeface="Times New Roman"/>
            </a:endParaRPr>
          </a:p>
          <a:p>
            <a:pPr marL="269875" indent="-269875"/>
            <a:r>
              <a:rPr lang="da-DK" sz="2400" dirty="0">
                <a:latin typeface="Avenir Next LT Pro"/>
                <a:cs typeface="Times New Roman"/>
              </a:rPr>
              <a:t>Familier og relationer er vidt forskellige. Oplever du/I forskelle på mulighederne for at få arbejdsliv og privatliv til at hænge sammen? Hvilken rolle spiller jeres familieform her? </a:t>
            </a:r>
            <a:br>
              <a:rPr lang="da-DK" sz="2400" dirty="0">
                <a:latin typeface="Avenir Next LT Pro"/>
                <a:cs typeface="Times New Roman"/>
              </a:rPr>
            </a:br>
            <a:endParaRPr lang="da-DK" sz="2400">
              <a:latin typeface="Avenir Next LT Pro"/>
            </a:endParaRPr>
          </a:p>
          <a:p>
            <a:pPr marL="269875" indent="-269875"/>
            <a:r>
              <a:rPr lang="da-DK" sz="2400" dirty="0">
                <a:latin typeface="Avenir Next LT Pro"/>
                <a:cs typeface="Times New Roman"/>
              </a:rPr>
              <a:t>Hvad skal der til for, at det bliver nemmere at få jeres arbejdsliv og privatliv til at hænge bedre sammen?</a:t>
            </a:r>
            <a:endParaRPr lang="da-DK" sz="2400" dirty="0">
              <a:latin typeface="Avenir Next LT Pro"/>
            </a:endParaRPr>
          </a:p>
          <a:p>
            <a:pPr marL="269875" lvl="0" indent="-269875" algn="just">
              <a:lnSpc>
                <a:spcPct val="114999"/>
              </a:lnSpc>
              <a:spcAft>
                <a:spcPts val="1000"/>
              </a:spcAft>
            </a:pPr>
            <a:endParaRPr lang="da-DK" sz="1800" b="1">
              <a:effectLst/>
              <a:latin typeface="Avenir Next LT Pro" panose="020B0504020202020204" pitchFamily="34" charset="0"/>
              <a:ea typeface="Avenir Next LT Pro" panose="020B0504020202020204" pitchFamily="34" charset="0"/>
              <a:cs typeface="Times New Roman"/>
            </a:endParaRPr>
          </a:p>
          <a:p>
            <a:pPr marL="0" indent="0">
              <a:lnSpc>
                <a:spcPts val="1300"/>
              </a:lnSpc>
              <a:spcAft>
                <a:spcPts val="1300"/>
              </a:spcAft>
              <a:buNone/>
            </a:pPr>
            <a:endParaRPr lang="da-DK" sz="1800" b="1">
              <a:effectLst/>
              <a:latin typeface="Avenir Next LT Pro" panose="020B0504020202020204" pitchFamily="34" charset="0"/>
              <a:ea typeface="Avenir Next LT Pro" panose="020B0504020202020204" pitchFamily="34" charset="0"/>
              <a:cs typeface="Verdana" panose="020B0604030504040204" pitchFamily="34" charset="0"/>
            </a:endParaRPr>
          </a:p>
          <a:p>
            <a:pPr marL="342900" lvl="0" indent="-342900" algn="just">
              <a:lnSpc>
                <a:spcPct val="115000"/>
              </a:lnSpc>
              <a:spcAft>
                <a:spcPts val="1000"/>
              </a:spcAft>
              <a:buFont typeface="Wingdings" panose="05000000000000000000" pitchFamily="2" charset="2"/>
              <a:buChar char=""/>
            </a:pPr>
            <a:endParaRPr lang="da-DK" sz="1800">
              <a:effectLst/>
              <a:latin typeface="Avenir Next LT Pro" panose="020B0504020202020204" pitchFamily="34" charset="0"/>
              <a:ea typeface="Avenir Next LT Pro" panose="020B0504020202020204" pitchFamily="34" charset="0"/>
              <a:cs typeface="Verdana" panose="020B0604030504040204" pitchFamily="34" charset="0"/>
            </a:endParaRPr>
          </a:p>
          <a:p>
            <a:pPr marL="269875" indent="-269875"/>
            <a:endParaRPr lang="da-DK"/>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lstStyle/>
          <a:p>
            <a:fld id="{5FD21904-C89F-4B1E-B91F-279FFCECB770}" type="datetime2">
              <a:rPr lang="da-DK" smtClean="0"/>
              <a:pPr/>
              <a:t>20. december 2024</a:t>
            </a:fld>
            <a:endParaRPr lang="da-DK"/>
          </a:p>
        </p:txBody>
      </p:sp>
      <p:sp>
        <p:nvSpPr>
          <p:cNvPr id="5" name="Footer Placeholder 4">
            <a:extLst>
              <a:ext uri="{FF2B5EF4-FFF2-40B4-BE49-F238E27FC236}">
                <a16:creationId xmlns:a16="http://schemas.microsoft.com/office/drawing/2014/main" id="{77B7BF2E-2120-4481-B07F-0E575E1D0DF2}"/>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lstStyle/>
          <a:p>
            <a:fld id="{23AA811B-2EBD-4900-905E-5BE206449611}" type="slidenum">
              <a:rPr lang="da-DK" smtClean="0"/>
              <a:pPr/>
              <a:t>8</a:t>
            </a:fld>
            <a:endParaRPr lang="da-DK"/>
          </a:p>
        </p:txBody>
      </p:sp>
      <p:sp>
        <p:nvSpPr>
          <p:cNvPr id="12" name="Text Placeholder 11">
            <a:extLst>
              <a:ext uri="{FF2B5EF4-FFF2-40B4-BE49-F238E27FC236}">
                <a16:creationId xmlns:a16="http://schemas.microsoft.com/office/drawing/2014/main" id="{BDAF3C93-9A75-4786-B6B4-A06FE1CE13C5}"/>
              </a:ext>
            </a:extLst>
          </p:cNvPr>
          <p:cNvSpPr>
            <a:spLocks noGrp="1"/>
          </p:cNvSpPr>
          <p:nvPr>
            <p:ph type="body" sz="quarter" idx="13"/>
          </p:nvPr>
        </p:nvSpPr>
        <p:spPr/>
        <p:txBody>
          <a:bodyPr/>
          <a:lstStyle/>
          <a:p>
            <a:endParaRPr lang="da-DK"/>
          </a:p>
        </p:txBody>
      </p:sp>
    </p:spTree>
    <p:extLst>
      <p:ext uri="{BB962C8B-B14F-4D97-AF65-F5344CB8AC3E}">
        <p14:creationId xmlns:p14="http://schemas.microsoft.com/office/powerpoint/2010/main" val="3874693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34422A5-8882-448C-85E3-C76975A576CD}"/>
              </a:ext>
            </a:extLst>
          </p:cNvPr>
          <p:cNvSpPr>
            <a:spLocks noGrp="1"/>
          </p:cNvSpPr>
          <p:nvPr>
            <p:ph type="title"/>
          </p:nvPr>
        </p:nvSpPr>
        <p:spPr>
          <a:xfrm>
            <a:off x="360000" y="802800"/>
            <a:ext cx="11473200" cy="1278000"/>
          </a:xfrm>
        </p:spPr>
        <p:txBody>
          <a:bodyPr anchor="t">
            <a:normAutofit/>
          </a:bodyPr>
          <a:lstStyle/>
          <a:p>
            <a:r>
              <a:rPr lang="da-DK"/>
              <a:t>Kompetenceudvikling</a:t>
            </a:r>
          </a:p>
        </p:txBody>
      </p:sp>
      <p:pic>
        <p:nvPicPr>
          <p:cNvPr id="3" name="Billede 2" descr="008.jpg">
            <a:extLst>
              <a:ext uri="{FF2B5EF4-FFF2-40B4-BE49-F238E27FC236}">
                <a16:creationId xmlns:a16="http://schemas.microsoft.com/office/drawing/2014/main" id="{FF86E5F7-FFE1-44BB-8C5D-FE3CFE0FC259}"/>
              </a:ext>
            </a:extLst>
          </p:cNvPr>
          <p:cNvPicPr>
            <a:picLocks noChangeAspect="1"/>
          </p:cNvPicPr>
          <p:nvPr/>
        </p:nvPicPr>
        <p:blipFill rotWithShape="1">
          <a:blip r:embed="rId3"/>
          <a:srcRect l="12418" r="12418"/>
          <a:stretch/>
        </p:blipFill>
        <p:spPr>
          <a:xfrm>
            <a:off x="359999" y="1978223"/>
            <a:ext cx="4569189" cy="4053600"/>
          </a:xfrm>
          <a:prstGeom prst="rect">
            <a:avLst/>
          </a:prstGeom>
          <a:noFill/>
        </p:spPr>
      </p:pic>
      <p:sp>
        <p:nvSpPr>
          <p:cNvPr id="11" name="Content Placeholder 10">
            <a:extLst>
              <a:ext uri="{FF2B5EF4-FFF2-40B4-BE49-F238E27FC236}">
                <a16:creationId xmlns:a16="http://schemas.microsoft.com/office/drawing/2014/main" id="{FC7817D9-EDD5-4A4D-81E7-1BC15B131432}"/>
              </a:ext>
            </a:extLst>
          </p:cNvPr>
          <p:cNvSpPr>
            <a:spLocks noGrp="1"/>
          </p:cNvSpPr>
          <p:nvPr>
            <p:ph sz="quarter" idx="14"/>
          </p:nvPr>
        </p:nvSpPr>
        <p:spPr>
          <a:xfrm>
            <a:off x="6275388" y="2084400"/>
            <a:ext cx="5556250" cy="4049700"/>
          </a:xfrm>
        </p:spPr>
        <p:txBody>
          <a:bodyPr vert="horz" lIns="0" tIns="0" rIns="0" bIns="0" rtlCol="0" anchor="t">
            <a:normAutofit/>
          </a:bodyPr>
          <a:lstStyle/>
          <a:p>
            <a:pPr marL="269875" indent="-269875">
              <a:lnSpc>
                <a:spcPct val="90000"/>
              </a:lnSpc>
              <a:spcAft>
                <a:spcPts val="1000"/>
              </a:spcAft>
            </a:pPr>
            <a:r>
              <a:rPr lang="da-DK" sz="2400"/>
              <a:t>Stor mobilitet på det danske arbejdsmarked</a:t>
            </a:r>
          </a:p>
          <a:p>
            <a:pPr marL="269875" indent="-269875">
              <a:lnSpc>
                <a:spcPct val="90000"/>
              </a:lnSpc>
              <a:spcAft>
                <a:spcPts val="1000"/>
              </a:spcAft>
            </a:pPr>
            <a:r>
              <a:rPr lang="da-DK" sz="2400"/>
              <a:t>Stor teknologisk udvikling</a:t>
            </a:r>
          </a:p>
          <a:p>
            <a:pPr marL="269875" indent="-269875">
              <a:lnSpc>
                <a:spcPct val="90000"/>
              </a:lnSpc>
              <a:spcAft>
                <a:spcPts val="1000"/>
              </a:spcAft>
            </a:pPr>
            <a:r>
              <a:rPr lang="da-DK" sz="2400"/>
              <a:t>Essentielt med udvikling og vedligeholdelse af den enkeltes faglige kompetencer</a:t>
            </a:r>
            <a:endParaRPr lang="da-DK" sz="2400">
              <a:effectLst/>
            </a:endParaRPr>
          </a:p>
          <a:p>
            <a:pPr marL="0" lvl="0" indent="0">
              <a:lnSpc>
                <a:spcPct val="90000"/>
              </a:lnSpc>
              <a:spcAft>
                <a:spcPts val="1000"/>
              </a:spcAft>
              <a:buNone/>
            </a:pPr>
            <a:endParaRPr lang="da-DK" sz="1500">
              <a:effectLst/>
            </a:endParaRPr>
          </a:p>
          <a:p>
            <a:pPr marL="269875" indent="-269875">
              <a:lnSpc>
                <a:spcPct val="90000"/>
              </a:lnSpc>
              <a:spcAft>
                <a:spcPts val="1000"/>
              </a:spcAft>
            </a:pPr>
            <a:endParaRPr lang="da-DK" sz="1500"/>
          </a:p>
          <a:p>
            <a:pPr marL="269875" indent="-269875">
              <a:lnSpc>
                <a:spcPct val="90000"/>
              </a:lnSpc>
            </a:pPr>
            <a:endParaRPr lang="da-DK" sz="1500"/>
          </a:p>
        </p:txBody>
      </p:sp>
      <p:sp>
        <p:nvSpPr>
          <p:cNvPr id="24" name="Text Placeholder 4">
            <a:extLst>
              <a:ext uri="{FF2B5EF4-FFF2-40B4-BE49-F238E27FC236}">
                <a16:creationId xmlns:a16="http://schemas.microsoft.com/office/drawing/2014/main" id="{A9865A0C-8223-7509-946F-5BB16DFED624}"/>
              </a:ext>
            </a:extLst>
          </p:cNvPr>
          <p:cNvSpPr>
            <a:spLocks noGrp="1"/>
          </p:cNvSpPr>
          <p:nvPr>
            <p:ph type="body" sz="quarter" idx="13"/>
          </p:nvPr>
        </p:nvSpPr>
        <p:spPr>
          <a:xfrm>
            <a:off x="360000" y="6138000"/>
            <a:ext cx="11473200" cy="360000"/>
          </a:xfrm>
        </p:spPr>
        <p:txBody>
          <a:bodyPr/>
          <a:lstStyle/>
          <a:p>
            <a:endParaRPr lang="en-US"/>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a:xfrm>
            <a:off x="358775" y="360000"/>
            <a:ext cx="985838" cy="108000"/>
          </a:xfrm>
        </p:spPr>
        <p:txBody>
          <a:bodyPr anchor="ctr">
            <a:normAutofit/>
          </a:bodyPr>
          <a:lstStyle/>
          <a:p>
            <a:pPr>
              <a:spcAft>
                <a:spcPts val="600"/>
              </a:spcAft>
            </a:pPr>
            <a:fld id="{5FD21904-C89F-4B1E-B91F-279FFCECB770}" type="datetime2">
              <a:rPr lang="da-DK" smtClean="0"/>
              <a:pPr>
                <a:spcAft>
                  <a:spcPts val="600"/>
                </a:spcAft>
              </a:pPr>
              <a:t>20. december 2024</a:t>
            </a:fld>
            <a:endParaRPr lang="da-DK"/>
          </a:p>
        </p:txBody>
      </p:sp>
      <p:sp>
        <p:nvSpPr>
          <p:cNvPr id="26" name="Footer Placeholder 6">
            <a:extLst>
              <a:ext uri="{FF2B5EF4-FFF2-40B4-BE49-F238E27FC236}">
                <a16:creationId xmlns:a16="http://schemas.microsoft.com/office/drawing/2014/main" id="{DF41DD1E-B98C-0DFB-BAC4-9F4511574B6F}"/>
              </a:ext>
            </a:extLst>
          </p:cNvPr>
          <p:cNvSpPr>
            <a:spLocks noGrp="1"/>
          </p:cNvSpPr>
          <p:nvPr>
            <p:ph type="ftr" sz="quarter" idx="11"/>
          </p:nvPr>
        </p:nvSpPr>
        <p:spPr>
          <a:xfrm>
            <a:off x="1344613" y="360000"/>
            <a:ext cx="1612900" cy="108000"/>
          </a:xfrm>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a:xfrm>
            <a:off x="11482438" y="6389638"/>
            <a:ext cx="349200" cy="108000"/>
          </a:xfrm>
        </p:spPr>
        <p:txBody>
          <a:bodyPr anchor="ctr">
            <a:normAutofit/>
          </a:bodyPr>
          <a:lstStyle/>
          <a:p>
            <a:pPr>
              <a:spcAft>
                <a:spcPts val="600"/>
              </a:spcAft>
            </a:pPr>
            <a:fld id="{23AA811B-2EBD-4900-905E-5BE206449611}" type="slidenum">
              <a:rPr lang="da-DK" smtClean="0"/>
              <a:pPr>
                <a:spcAft>
                  <a:spcPts val="600"/>
                </a:spcAft>
              </a:pPr>
              <a:t>9</a:t>
            </a:fld>
            <a:endParaRPr lang="da-DK"/>
          </a:p>
        </p:txBody>
      </p:sp>
    </p:spTree>
    <p:extLst>
      <p:ext uri="{BB962C8B-B14F-4D97-AF65-F5344CB8AC3E}">
        <p14:creationId xmlns:p14="http://schemas.microsoft.com/office/powerpoint/2010/main" val="35419365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DM 16:9">
  <a:themeElements>
    <a:clrScheme name="Accent 7">
      <a:dk1>
        <a:srgbClr val="000000"/>
      </a:dk1>
      <a:lt1>
        <a:srgbClr val="FFFFFF"/>
      </a:lt1>
      <a:dk2>
        <a:srgbClr val="141E4B"/>
      </a:dk2>
      <a:lt2>
        <a:srgbClr val="F5F0EB"/>
      </a:lt2>
      <a:accent1>
        <a:srgbClr val="FF4B4B"/>
      </a:accent1>
      <a:accent2>
        <a:srgbClr val="FFD7DC"/>
      </a:accent2>
      <a:accent3>
        <a:srgbClr val="8C142D"/>
      </a:accent3>
      <a:accent4>
        <a:srgbClr val="00D28C"/>
      </a:accent4>
      <a:accent5>
        <a:srgbClr val="2D7DFF"/>
      </a:accent5>
      <a:accent6>
        <a:srgbClr val="FFF064"/>
      </a:accent6>
      <a:hlink>
        <a:srgbClr val="FF4B4B"/>
      </a:hlink>
      <a:folHlink>
        <a:srgbClr val="CD3246"/>
      </a:folHlink>
    </a:clrScheme>
    <a:fontScheme name="Dansk Magisterforening">
      <a:majorFont>
        <a:latin typeface="DM PowerP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ansk Magisterforening (ny farverækkefølge m. ekstra billedlayouts).potx" id="{4C47F88E-4B38-4D26-A805-A175BAA65127}" vid="{40BD441C-0629-4CF3-92B3-E4730264860C}"/>
    </a:ext>
  </a:extLst>
</a:theme>
</file>

<file path=ppt/theme/theme2.xml><?xml version="1.0" encoding="utf-8"?>
<a:theme xmlns:a="http://schemas.openxmlformats.org/drawingml/2006/main" name="Office-tema">
  <a:themeElements>
    <a:clrScheme name="Dansk Magisterforening">
      <a:dk1>
        <a:sysClr val="windowText" lastClr="000000"/>
      </a:dk1>
      <a:lt1>
        <a:srgbClr val="FFFFFF"/>
      </a:lt1>
      <a:dk2>
        <a:srgbClr val="141E4B"/>
      </a:dk2>
      <a:lt2>
        <a:srgbClr val="F5F0EB"/>
      </a:lt2>
      <a:accent1>
        <a:srgbClr val="FF4B4B"/>
      </a:accent1>
      <a:accent2>
        <a:srgbClr val="FF785F"/>
      </a:accent2>
      <a:accent3>
        <a:srgbClr val="CD3246"/>
      </a:accent3>
      <a:accent4>
        <a:srgbClr val="FFD7DC"/>
      </a:accent4>
      <a:accent5>
        <a:srgbClr val="8C142D"/>
      </a:accent5>
      <a:accent6>
        <a:srgbClr val="5A0014"/>
      </a:accent6>
      <a:hlink>
        <a:srgbClr val="FF4B4B"/>
      </a:hlink>
      <a:folHlink>
        <a:srgbClr val="CD3246"/>
      </a:folHlink>
    </a:clrScheme>
    <a:fontScheme name="Dansk Magisterforening">
      <a:majorFont>
        <a:latin typeface="DM PowerPt"/>
        <a:ea typeface=""/>
        <a:cs typeface=""/>
      </a:majorFont>
      <a:minorFont>
        <a:latin typeface="Avenir Next LT Pro"/>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ansk Magisterforening">
      <a:dk1>
        <a:sysClr val="windowText" lastClr="000000"/>
      </a:dk1>
      <a:lt1>
        <a:srgbClr val="FFFFFF"/>
      </a:lt1>
      <a:dk2>
        <a:srgbClr val="141E4B"/>
      </a:dk2>
      <a:lt2>
        <a:srgbClr val="F5F0EB"/>
      </a:lt2>
      <a:accent1>
        <a:srgbClr val="FF4B4B"/>
      </a:accent1>
      <a:accent2>
        <a:srgbClr val="FF785F"/>
      </a:accent2>
      <a:accent3>
        <a:srgbClr val="CD3246"/>
      </a:accent3>
      <a:accent4>
        <a:srgbClr val="FFD7DC"/>
      </a:accent4>
      <a:accent5>
        <a:srgbClr val="8C142D"/>
      </a:accent5>
      <a:accent6>
        <a:srgbClr val="5A0014"/>
      </a:accent6>
      <a:hlink>
        <a:srgbClr val="FF4B4B"/>
      </a:hlink>
      <a:folHlink>
        <a:srgbClr val="CD3246"/>
      </a:folHlink>
    </a:clrScheme>
    <a:fontScheme name="Dansk Magisterforening">
      <a:majorFont>
        <a:latin typeface="DM PowerP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D5ABF13259E9247B1F8A9223BAB65EB" ma:contentTypeVersion="4" ma:contentTypeDescription="Opret et nyt dokument." ma:contentTypeScope="" ma:versionID="42686cd81deddde80ff6b847e9dc173b">
  <xsd:schema xmlns:xsd="http://www.w3.org/2001/XMLSchema" xmlns:xs="http://www.w3.org/2001/XMLSchema" xmlns:p="http://schemas.microsoft.com/office/2006/metadata/properties" xmlns:ns2="d2331469-7cfe-43de-b077-cb0f811d3cbb" targetNamespace="http://schemas.microsoft.com/office/2006/metadata/properties" ma:root="true" ma:fieldsID="63607d2a3489b5854a7d37905a3f7148" ns2:_="">
    <xsd:import namespace="d2331469-7cfe-43de-b077-cb0f811d3cb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331469-7cfe-43de-b077-cb0f811d3c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3D25B9-DC74-415D-AA92-608D28A6D977}">
  <ds:schemaRefs>
    <ds:schemaRef ds:uri="d2331469-7cfe-43de-b077-cb0f811d3c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3C90CBB-D3AF-4ED5-982F-0CF47BC79B32}">
  <ds:schemaRefs>
    <ds:schemaRef ds:uri="http://schemas.microsoft.com/sharepoint/v3/contenttype/forms"/>
  </ds:schemaRefs>
</ds:datastoreItem>
</file>

<file path=customXml/itemProps3.xml><?xml version="1.0" encoding="utf-8"?>
<ds:datastoreItem xmlns:ds="http://schemas.openxmlformats.org/officeDocument/2006/customXml" ds:itemID="{EE6CA57B-7D95-4209-9EAA-F5BF51BFC978}">
  <ds:schemaRefs>
    <ds:schemaRef ds:uri="http://purl.org/dc/elements/1.1/"/>
    <ds:schemaRef ds:uri="d2331469-7cfe-43de-b077-cb0f811d3cbb"/>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TotalTime>
  <Words>2976</Words>
  <Application>Microsoft Office PowerPoint</Application>
  <PresentationFormat>Widescreen</PresentationFormat>
  <Paragraphs>274</Paragraphs>
  <Slides>12</Slides>
  <Notes>12</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12</vt:i4>
      </vt:variant>
    </vt:vector>
  </HeadingPairs>
  <TitlesOfParts>
    <vt:vector size="22" baseType="lpstr">
      <vt:lpstr>Wingdings</vt:lpstr>
      <vt:lpstr>DM</vt:lpstr>
      <vt:lpstr>Symbol</vt:lpstr>
      <vt:lpstr>Courier New</vt:lpstr>
      <vt:lpstr>Avenir Next LT Pro</vt:lpstr>
      <vt:lpstr>Arial</vt:lpstr>
      <vt:lpstr>Calibri</vt:lpstr>
      <vt:lpstr>DM PowerPt</vt:lpstr>
      <vt:lpstr>Arial,Sans-Serif</vt:lpstr>
      <vt:lpstr>DM 16:9</vt:lpstr>
      <vt:lpstr>OK26 – Et bæredygtigt arbejdsliv  Deltag i debatten, så vi stiller de rigtige krav til overenskomstforhandlingerne</vt:lpstr>
      <vt:lpstr>Et bæredygtigt arbejdsliv - temaer  </vt:lpstr>
      <vt:lpstr>Løn</vt:lpstr>
      <vt:lpstr>Løn - spørgsmål til debat</vt:lpstr>
      <vt:lpstr>Trivsel og fleksibilitet</vt:lpstr>
      <vt:lpstr>Trivsel og fleksibilitet - spørgsmål til debat</vt:lpstr>
      <vt:lpstr>Arbejdsliv og privatliv</vt:lpstr>
      <vt:lpstr>Privatliv og arbejdsliv - spørgsmål til debat</vt:lpstr>
      <vt:lpstr>Kompetenceudvikling</vt:lpstr>
      <vt:lpstr>Kompetenceudvikling - spørgsmål til debat</vt:lpstr>
      <vt:lpstr>Prioritering af temaer OK26 SurveyXact</vt:lpstr>
      <vt:lpstr>Tidsplan for indsamling og beslutning af krav til OK26 i DM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Lasse Skole Hansen</dc:creator>
  <cp:lastModifiedBy>Berit Krøyer Rasmussen</cp:lastModifiedBy>
  <cp:revision>570</cp:revision>
  <cp:lastPrinted>2024-12-10T10:11:08Z</cp:lastPrinted>
  <dcterms:created xsi:type="dcterms:W3CDTF">2021-11-30T11:13:38Z</dcterms:created>
  <dcterms:modified xsi:type="dcterms:W3CDTF">2024-12-20T08:30:13Z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DL_AuthorInitials">
    <vt:lpwstr>lsh</vt:lpwstr>
  </property>
  <property fmtid="{D5CDD505-2E9C-101B-9397-08002B2CF9AE}" pid="4" name="DL_AuthorName">
    <vt:lpwstr>Lasse Skole Hansen</vt:lpwstr>
  </property>
  <property fmtid="{D5CDD505-2E9C-101B-9397-08002B2CF9AE}" pid="5" name="DL_AuthorDepartment">
    <vt:lpwstr>Kommunikation &amp; marketing</vt:lpwstr>
  </property>
  <property fmtid="{D5CDD505-2E9C-101B-9397-08002B2CF9AE}" pid="6" name="DL_AuthorPhone">
    <vt:lpwstr>+45 38 15 67 12</vt:lpwstr>
  </property>
  <property fmtid="{D5CDD505-2E9C-101B-9397-08002B2CF9AE}" pid="7" name="DL_AuthorEmail">
    <vt:lpwstr>lsh@dm.dk</vt:lpwstr>
  </property>
  <property fmtid="{D5CDD505-2E9C-101B-9397-08002B2CF9AE}" pid="8" name="DL_AuthorTitle">
    <vt:lpwstr>Kommunikationskonsulent</vt:lpwstr>
  </property>
  <property fmtid="{D5CDD505-2E9C-101B-9397-08002B2CF9AE}" pid="9" name="ContentTypeId">
    <vt:lpwstr>0x0101005D5ABF13259E9247B1F8A9223BAB65EB</vt:lpwstr>
  </property>
</Properties>
</file>