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handoutMasterIdLst>
    <p:handoutMasterId r:id="rId18"/>
  </p:handoutMasterIdLst>
  <p:sldIdLst>
    <p:sldId id="256" r:id="rId5"/>
    <p:sldId id="259" r:id="rId6"/>
    <p:sldId id="270" r:id="rId7"/>
    <p:sldId id="271" r:id="rId8"/>
    <p:sldId id="260" r:id="rId9"/>
    <p:sldId id="261" r:id="rId10"/>
    <p:sldId id="266" r:id="rId11"/>
    <p:sldId id="263" r:id="rId12"/>
    <p:sldId id="264" r:id="rId13"/>
    <p:sldId id="265" r:id="rId14"/>
    <p:sldId id="267" r:id="rId15"/>
    <p:sldId id="258" r:id="rId16"/>
  </p:sldIdLst>
  <p:sldSz cx="12192000" cy="6858000"/>
  <p:notesSz cx="6858000" cy="9144000"/>
  <p:embeddedFontLst>
    <p:embeddedFont>
      <p:font typeface="Avenir Next LT Pro" panose="020B0504020202020204" pitchFamily="34" charset="0"/>
      <p:regular r:id="rId19"/>
      <p:bold r:id="rId20"/>
      <p:italic r:id="rId21"/>
      <p:boldItalic r:id="rId22"/>
    </p:embeddedFont>
    <p:embeddedFont>
      <p:font typeface="DM PowerPt" panose="00000800000000000000" pitchFamily="2" charset="0"/>
      <p:bold r:id="rId23"/>
    </p:embeddedFont>
    <p:embeddedFont>
      <p:font typeface="Helvetica" panose="020B0604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51197-F242-4F0A-8EF6-54E1FC726540}" v="63" dt="2026-03-11T16:31:54.533"/>
    <p1510:client id="{73C4E464-49A0-459A-8FDB-46D0FBBC6B7E}" v="8" dt="2026-03-12T09:37:15.44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12/03/2026</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12/03/2026</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buNone/>
            </a:pPr>
            <a:r>
              <a:rPr lang="en-US" dirty="0">
                <a:latin typeface="Avenir Next LT Pro"/>
              </a:rPr>
              <a:t>Denne </a:t>
            </a:r>
            <a:r>
              <a:rPr lang="en-US" dirty="0" err="1">
                <a:latin typeface="Avenir Next LT Pro"/>
              </a:rPr>
              <a:t>powerpoint</a:t>
            </a:r>
            <a:r>
              <a:rPr lang="en-US" dirty="0">
                <a:latin typeface="Avenir Next LT Pro"/>
              </a:rPr>
              <a:t> er </a:t>
            </a:r>
            <a:r>
              <a:rPr lang="en-US" dirty="0" err="1">
                <a:latin typeface="Avenir Next LT Pro"/>
              </a:rPr>
              <a:t>udarbejdet</a:t>
            </a:r>
            <a:r>
              <a:rPr lang="en-US" dirty="0">
                <a:latin typeface="Avenir Next LT Pro"/>
              </a:rPr>
              <a:t>, </a:t>
            </a:r>
            <a:r>
              <a:rPr lang="en-US" dirty="0" err="1">
                <a:latin typeface="Avenir Next LT Pro"/>
              </a:rPr>
              <a:t>så</a:t>
            </a:r>
            <a:r>
              <a:rPr lang="en-US" dirty="0">
                <a:latin typeface="Avenir Next LT Pro"/>
              </a:rPr>
              <a:t> du </a:t>
            </a:r>
            <a:r>
              <a:rPr lang="en-US" dirty="0" err="1">
                <a:latin typeface="Avenir Next LT Pro"/>
              </a:rPr>
              <a:t>som</a:t>
            </a:r>
            <a:r>
              <a:rPr lang="en-US" dirty="0">
                <a:latin typeface="Avenir Next LT Pro"/>
              </a:rPr>
              <a:t> </a:t>
            </a:r>
            <a:r>
              <a:rPr lang="en-US" dirty="0" err="1">
                <a:latin typeface="Avenir Next LT Pro"/>
              </a:rPr>
              <a:t>tillidsvalgt</a:t>
            </a:r>
            <a:r>
              <a:rPr lang="en-US" dirty="0">
                <a:latin typeface="Avenir Next LT Pro"/>
              </a:rPr>
              <a:t> </a:t>
            </a:r>
            <a:r>
              <a:rPr lang="en-US" dirty="0" err="1">
                <a:latin typeface="Avenir Next LT Pro"/>
              </a:rPr>
              <a:t>kan</a:t>
            </a:r>
            <a:r>
              <a:rPr lang="en-US" dirty="0">
                <a:latin typeface="Avenir Next LT Pro"/>
              </a:rPr>
              <a:t> </a:t>
            </a:r>
            <a:r>
              <a:rPr lang="en-US" dirty="0" err="1">
                <a:latin typeface="Avenir Next LT Pro"/>
              </a:rPr>
              <a:t>præsentere</a:t>
            </a:r>
            <a:r>
              <a:rPr lang="en-US" dirty="0">
                <a:latin typeface="Avenir Next LT Pro"/>
              </a:rPr>
              <a:t> det </a:t>
            </a:r>
            <a:r>
              <a:rPr lang="en-US" dirty="0" err="1">
                <a:latin typeface="Avenir Next LT Pro"/>
              </a:rPr>
              <a:t>statslige</a:t>
            </a:r>
            <a:r>
              <a:rPr lang="en-US" dirty="0">
                <a:latin typeface="Avenir Next LT Pro"/>
              </a:rPr>
              <a:t>  </a:t>
            </a:r>
            <a:r>
              <a:rPr lang="en-US" dirty="0" err="1">
                <a:latin typeface="Avenir Next LT Pro"/>
              </a:rPr>
              <a:t>overenskomstforlig</a:t>
            </a:r>
            <a:r>
              <a:rPr lang="en-US" dirty="0">
                <a:latin typeface="Avenir Next LT Pro"/>
              </a:rPr>
              <a:t> for dine </a:t>
            </a:r>
            <a:r>
              <a:rPr lang="en-US" dirty="0" err="1">
                <a:latin typeface="Avenir Next LT Pro"/>
              </a:rPr>
              <a:t>kollegaer</a:t>
            </a:r>
            <a:r>
              <a:rPr lang="en-US" dirty="0">
                <a:latin typeface="Avenir Next LT Pro"/>
              </a:rPr>
              <a:t> </a:t>
            </a:r>
            <a:r>
              <a:rPr lang="en-US" dirty="0" err="1">
                <a:latin typeface="Avenir Next LT Pro"/>
              </a:rPr>
              <a:t>og</a:t>
            </a:r>
            <a:r>
              <a:rPr lang="en-US" dirty="0">
                <a:latin typeface="Avenir Next LT Pro"/>
              </a:rPr>
              <a:t> </a:t>
            </a:r>
            <a:r>
              <a:rPr lang="en-US" dirty="0" err="1">
                <a:latin typeface="Avenir Next LT Pro"/>
              </a:rPr>
              <a:t>opfordre</a:t>
            </a:r>
            <a:r>
              <a:rPr lang="en-US" dirty="0">
                <a:latin typeface="Avenir Next LT Pro"/>
              </a:rPr>
              <a:t> alle </a:t>
            </a:r>
            <a:r>
              <a:rPr lang="en-US" dirty="0" err="1">
                <a:latin typeface="Avenir Next LT Pro"/>
              </a:rPr>
              <a:t>til</a:t>
            </a:r>
            <a:r>
              <a:rPr lang="en-US" dirty="0">
                <a:latin typeface="Avenir Next LT Pro"/>
              </a:rPr>
              <a:t> at </a:t>
            </a:r>
            <a:r>
              <a:rPr lang="en-US" dirty="0" err="1">
                <a:latin typeface="Avenir Next LT Pro"/>
              </a:rPr>
              <a:t>stemme</a:t>
            </a:r>
            <a:r>
              <a:rPr lang="en-US" dirty="0">
                <a:latin typeface="Avenir Next LT Pro"/>
              </a:rPr>
              <a:t> om </a:t>
            </a:r>
            <a:r>
              <a:rPr lang="en-US" dirty="0" err="1">
                <a:latin typeface="Avenir Next LT Pro"/>
              </a:rPr>
              <a:t>resultatet</a:t>
            </a:r>
            <a:r>
              <a:rPr lang="en-US" dirty="0">
                <a:latin typeface="Avenir Next LT Pro"/>
              </a:rPr>
              <a:t> </a:t>
            </a:r>
            <a:r>
              <a:rPr lang="en-US" dirty="0" err="1">
                <a:latin typeface="Avenir Next LT Pro"/>
              </a:rPr>
              <a:t>senest</a:t>
            </a:r>
            <a:r>
              <a:rPr lang="en-US" dirty="0">
                <a:latin typeface="Avenir Next LT Pro"/>
              </a:rPr>
              <a:t> den 1. </a:t>
            </a:r>
            <a:r>
              <a:rPr lang="en-US" dirty="0" err="1">
                <a:latin typeface="Avenir Next LT Pro"/>
              </a:rPr>
              <a:t>april</a:t>
            </a:r>
            <a:r>
              <a:rPr lang="en-US" dirty="0">
                <a:latin typeface="Avenir Next LT Pro"/>
              </a:rPr>
              <a:t> 2026 </a:t>
            </a:r>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latin typeface="Avenir Next LT Pro" panose="020B0504020202020204" pitchFamily="34" charset="0"/>
            </a:endParaRPr>
          </a:p>
        </p:txBody>
      </p:sp>
    </p:spTree>
    <p:extLst>
      <p:ext uri="{BB962C8B-B14F-4D97-AF65-F5344CB8AC3E}">
        <p14:creationId xmlns:p14="http://schemas.microsoft.com/office/powerpoint/2010/main" val="390249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p>
          <a:p>
            <a:pPr marL="179705" indent="-179705"/>
            <a:r>
              <a:rPr lang="da-DK">
                <a:latin typeface="Avenir Next LT Pro"/>
              </a:rPr>
              <a:t>Der er udsigt til forbedring af reallønnen i OK26-perioden, da forventningen til inflationen i perioden ligger på 4,40% (kilde: Økonomisk Redegørelse)</a:t>
            </a:r>
            <a:endParaRPr lang="en-US">
              <a:latin typeface="Avenir Next LT Pro"/>
            </a:endParaRPr>
          </a:p>
          <a:p>
            <a:pPr marL="179705" indent="-179705"/>
            <a:r>
              <a:rPr lang="da-DK">
                <a:latin typeface="Avenir Next LT Pro"/>
              </a:rPr>
              <a:t>Den samlede økonomiske ramme er 8,7% og så er der tilføjet 0,2% (teknisk korrektion) på grund af manglende indregning af fritvalgsbetalinger på en del af det private arbejdsmarked.  </a:t>
            </a:r>
          </a:p>
          <a:p>
            <a:pPr marL="179705" indent="-179705"/>
            <a:r>
              <a:rPr lang="da-DK">
                <a:latin typeface="Avenir Next LT Pro"/>
              </a:rPr>
              <a:t>Der er aftalt generelle lønstigninger på i alt 6,80% og stigningerne kommer jævnt fordelt over den 3-årige overenskomstperiode. </a:t>
            </a:r>
            <a:br>
              <a:rPr lang="da-DK" dirty="0">
                <a:latin typeface="Avenir Next LT Pro"/>
              </a:rPr>
            </a:br>
            <a:r>
              <a:rPr lang="da-DK">
                <a:latin typeface="Avenir Next LT Pro"/>
              </a:rPr>
              <a:t>Men selvom der er aftalt 6,80% så er forventningen, at vi lander på 6,37% dels på grund af den negative udmøntning fra reguleringsordningen (-0,63) trækkes fra, og dels fordi den tekniske korrektion (+0,2) lægges til. 6,80 – 0,63 + 0,2 = 6,37%</a:t>
            </a:r>
            <a:endParaRPr lang="da-DK"/>
          </a:p>
          <a:p>
            <a:pPr marL="179705" indent="-179705"/>
            <a:r>
              <a:rPr lang="da-DK"/>
              <a:t>Vi ”plejer” at have lønreguleringer 1. april og 1. oktober. I OK26-perioden får vi reguleringer 1. april og som noget nyt regulering i august 26. Der er ingen reguleringer i oktober i denne overenskomstperiode.</a:t>
            </a:r>
            <a:endParaRPr lang="da-DK">
              <a:latin typeface="Avenir Next LT Pro"/>
            </a:endParaRPr>
          </a:p>
          <a:p>
            <a:pPr marL="179705" indent="-179705"/>
            <a:endParaRPr lang="da-DK">
              <a:latin typeface="Avenir Next LT Pro"/>
            </a:endParaRPr>
          </a:p>
          <a:p>
            <a:pPr marL="0" indent="0">
              <a:buNone/>
            </a:pPr>
            <a:r>
              <a:rPr lang="da-DK" b="1">
                <a:latin typeface="Avenir Next LT Pro"/>
              </a:rPr>
              <a:t>Baggrundsviden:</a:t>
            </a:r>
          </a:p>
          <a:p>
            <a:pPr marL="179705" indent="-179705"/>
            <a:r>
              <a:rPr lang="da-DK">
                <a:latin typeface="Avenir Next LT Pro"/>
              </a:rPr>
              <a:t>På det private område har overenskomstparterne i de senere år aftalt ret store fritvalgskonti, og værdien af de løndele, der er gået til fritvalgskonto (hvor man kan vælge mellem løn, pension og frihed) har for dele af det private arbejdsmarked ikke talt med i den hidtidige opgørelse den private lønudvikling. Det har man nu rettet op på, og derfor er der lagt 0,2% oveni den økonomiske ramme for OK26.</a:t>
            </a:r>
            <a:br>
              <a:rPr lang="da-DK" dirty="0">
                <a:latin typeface="Avenir Next LT Pro"/>
              </a:rPr>
            </a:br>
            <a:endParaRPr lang="da-DK">
              <a:latin typeface="Avenir Next LT Pro"/>
            </a:endParaRPr>
          </a:p>
          <a:p>
            <a:pPr marL="179705" indent="-179705"/>
            <a:r>
              <a:rPr lang="da-DK">
                <a:latin typeface="Avenir Next LT Pro"/>
              </a:rPr>
              <a:t>Reguleringsordningen sørger for at de offentlige og private lønninger har en parallel udvikling. </a:t>
            </a:r>
            <a:endParaRPr lang="da-DK" dirty="0">
              <a:latin typeface="Avenir Next LT Pro"/>
            </a:endParaRPr>
          </a:p>
          <a:p>
            <a:pPr marL="359410" lvl="1" indent="-179705">
              <a:buFont typeface="Courier New" panose="020B0604020202020204" pitchFamily="34" charset="0"/>
              <a:buChar char="o"/>
            </a:pPr>
            <a:r>
              <a:rPr lang="da-DK">
                <a:latin typeface="Avenir Next LT Pro"/>
              </a:rPr>
              <a:t>Reguleringsordningen regulerer med 80%, så hvis de offentlige lønninger stiger mere end de private, så vil de offentlige lønninger bliver reguleret ned med 80% af det, de offentligt ansatte har fået for meget. </a:t>
            </a:r>
            <a:endParaRPr lang="da-DK"/>
          </a:p>
          <a:p>
            <a:pPr marL="179705" indent="-179705"/>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91565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F2034-8827-B516-4833-CC92116EFE9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D056075-967D-1DC8-CA67-C630DE80D97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2A368F-38F4-0C8C-33C3-702583004E5E}"/>
              </a:ext>
            </a:extLst>
          </p:cNvPr>
          <p:cNvSpPr>
            <a:spLocks noGrp="1"/>
          </p:cNvSpPr>
          <p:nvPr>
            <p:ph type="body" idx="1"/>
          </p:nvPr>
        </p:nvSpPr>
        <p:spPr/>
        <p:txBody>
          <a:bodyPr/>
          <a:lstStyle/>
          <a:p>
            <a:pPr marL="0" indent="0">
              <a:buNone/>
            </a:pPr>
            <a:r>
              <a:rPr lang="da-DK" b="1">
                <a:latin typeface="Avenir Next LT Pro"/>
              </a:rPr>
              <a:t>Talenoter:</a:t>
            </a:r>
            <a:endParaRPr lang="da-DK" dirty="0">
              <a:latin typeface="Avenir Next LT Pro"/>
            </a:endParaRPr>
          </a:p>
          <a:p>
            <a:pPr marL="179705" indent="-179705"/>
            <a:r>
              <a:rPr lang="da-DK">
                <a:latin typeface="Avenir Next LT Pro"/>
              </a:rPr>
              <a:t>Den nye fritvalgsordning består af to dele:</a:t>
            </a:r>
            <a:endParaRPr lang="en-US">
              <a:solidFill>
                <a:srgbClr val="444444"/>
              </a:solidFill>
              <a:latin typeface="Avenir Next LT Pro"/>
            </a:endParaRPr>
          </a:p>
          <a:p>
            <a:pPr marL="359410" lvl="1" indent="-179705">
              <a:buFont typeface="Courier New,monospace" panose="020B0604020202020204" pitchFamily="34" charset="0"/>
              <a:buChar char="o"/>
            </a:pPr>
            <a:r>
              <a:rPr lang="da-DK">
                <a:latin typeface="Avenir Next LT Pro"/>
              </a:rPr>
              <a:t>En konto med penge, som stammer fra særlig feriegodtgørelse, særlige feriedage, seniorbonus og 0,81% nye midler, som er aftalt ved OK26.</a:t>
            </a:r>
          </a:p>
          <a:p>
            <a:pPr marL="359410" lvl="1" indent="-179705">
              <a:buFont typeface="Courier New,monospace" panose="020B0604020202020204" pitchFamily="34" charset="0"/>
              <a:buChar char="o"/>
            </a:pPr>
            <a:r>
              <a:rPr lang="da-DK">
                <a:latin typeface="Avenir Next LT Pro"/>
              </a:rPr>
              <a:t>Separate aftaler om frihedsrettigheder (de nuværende særlige feriedage, fritvalgsdag og seniorfrihed) </a:t>
            </a:r>
            <a:endParaRPr lang="en-US">
              <a:solidFill>
                <a:srgbClr val="444444"/>
              </a:solidFill>
              <a:latin typeface="Avenir Next LT Pro"/>
            </a:endParaRPr>
          </a:p>
          <a:p>
            <a:pPr marL="179705" indent="-179705"/>
            <a:r>
              <a:rPr lang="da-DK">
                <a:latin typeface="Avenir Next LT Pro"/>
              </a:rPr>
              <a:t>Nogle midler bliver overført til kontoen månedligt, mens andre midler (fra særlige feriedage) bliver indsat på kontoen ved årets start.</a:t>
            </a:r>
            <a:endParaRPr lang="da-DK">
              <a:solidFill>
                <a:srgbClr val="444444"/>
              </a:solidFill>
              <a:latin typeface="Avenir Next LT Pro"/>
            </a:endParaRPr>
          </a:p>
          <a:p>
            <a:pPr marL="179705" indent="-179705"/>
            <a:r>
              <a:rPr lang="da-DK">
                <a:latin typeface="Avenir Next LT Pro"/>
              </a:rPr>
              <a:t>Fridage, herunder de tidligere særlige feriedage, holdes fremover uden løn, da midlerne ligger på Fritvalgs Lønkontoen og kan hæves derfra.</a:t>
            </a:r>
            <a:endParaRPr lang="da-DK">
              <a:solidFill>
                <a:srgbClr val="444444"/>
              </a:solidFill>
              <a:latin typeface="Avenir Next LT Pro"/>
            </a:endParaRPr>
          </a:p>
          <a:p>
            <a:pPr marL="179705" indent="-179705"/>
            <a:r>
              <a:rPr lang="da-DK">
                <a:latin typeface="Avenir Next LT Pro"/>
              </a:rPr>
              <a:t>I løbet af fritvalgsperioden kan medarbejderen vælge at få udbetalt et valgfrit beløb fra fritvalgslønkontoen i forbindelse med afholdelse af en fridag. </a:t>
            </a:r>
            <a:endParaRPr lang="da-DK">
              <a:solidFill>
                <a:srgbClr val="444444"/>
              </a:solidFill>
              <a:latin typeface="Avenir Next LT Pro"/>
            </a:endParaRPr>
          </a:p>
          <a:p>
            <a:pPr marL="179705" indent="-179705"/>
            <a:r>
              <a:rPr lang="da-DK">
                <a:latin typeface="Avenir Next LT Pro"/>
              </a:rPr>
              <a:t>Ubrugte penge på fritvalgskontoen udbetales ved årets slutning, med mindre den ansatte vælger at få pengene overført til pensionsordningen, så man kan ikke akkumulere penge over flere år.</a:t>
            </a:r>
            <a:endParaRPr lang="en-US">
              <a:solidFill>
                <a:srgbClr val="444444"/>
              </a:solidFill>
              <a:latin typeface="Avenir Next LT Pro"/>
            </a:endParaRPr>
          </a:p>
          <a:p>
            <a:pPr marL="179705" indent="-179705">
              <a:defRPr/>
            </a:pPr>
            <a:r>
              <a:rPr lang="da-DK">
                <a:latin typeface="Avenir Next LT Pro"/>
              </a:rPr>
              <a:t>Ordningen træder i kraft 1. januar 2028.</a:t>
            </a:r>
            <a:endParaRPr lang="en-US">
              <a:solidFill>
                <a:srgbClr val="444444"/>
              </a:solidFill>
              <a:latin typeface="Avenir Next LT Pro"/>
            </a:endParaRPr>
          </a:p>
          <a:p>
            <a:pPr marL="179705" indent="-179705"/>
            <a:endParaRPr lang="da-DK">
              <a:solidFill>
                <a:srgbClr val="444444"/>
              </a:solidFill>
            </a:endParaRPr>
          </a:p>
          <a:p>
            <a:pPr marL="0" indent="0">
              <a:buNone/>
            </a:pPr>
            <a:r>
              <a:rPr lang="da-DK" b="1">
                <a:latin typeface="Avenir Next LT Pro"/>
              </a:rPr>
              <a:t>Baggrundsviden, hvis der spørges meget detaljeret til ordningen:</a:t>
            </a:r>
            <a:endParaRPr lang="da-DK" b="1">
              <a:solidFill>
                <a:srgbClr val="444444"/>
              </a:solidFill>
              <a:latin typeface="Avenir Next LT Pro"/>
            </a:endParaRPr>
          </a:p>
          <a:p>
            <a:pPr marL="359410" lvl="1" indent="-179705">
              <a:buFont typeface="Courier New,monospace" panose="020B0604020202020204" pitchFamily="34" charset="0"/>
              <a:buChar char="o"/>
            </a:pPr>
            <a:r>
              <a:rPr lang="da-DK"/>
              <a:t>Det er en helt ny ordning, og vi har fået rammerne. </a:t>
            </a:r>
            <a:endParaRPr lang="da-DK">
              <a:solidFill>
                <a:srgbClr val="444444"/>
              </a:solidFill>
            </a:endParaRPr>
          </a:p>
          <a:p>
            <a:pPr marL="359410" lvl="1" indent="-179705">
              <a:buFont typeface="Courier New,monospace" panose="020B0604020202020204" pitchFamily="34" charset="0"/>
              <a:buChar char="o"/>
            </a:pPr>
            <a:r>
              <a:rPr lang="da-DK">
                <a:latin typeface="Avenir Next LT Pro"/>
              </a:rPr>
              <a:t>Der bliver god tid til teknisk afklaring inden da.</a:t>
            </a:r>
          </a:p>
        </p:txBody>
      </p:sp>
      <p:sp>
        <p:nvSpPr>
          <p:cNvPr id="4" name="Pladsholder til slidenummer 3">
            <a:extLst>
              <a:ext uri="{FF2B5EF4-FFF2-40B4-BE49-F238E27FC236}">
                <a16:creationId xmlns:a16="http://schemas.microsoft.com/office/drawing/2014/main" id="{D0AE295A-4181-6CCA-FBC4-057604D311D5}"/>
              </a:ext>
            </a:extLst>
          </p:cNvPr>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150764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Alle fridage i fritvalgsordningen holdes uden løn, og man kan vælge at hæve et valgfrit beløb fra fritvalgslønkontoen.</a:t>
            </a:r>
            <a:endParaRPr lang="da-DK"/>
          </a:p>
          <a:p>
            <a:pPr marL="179705" indent="-179705"/>
            <a:r>
              <a:rPr lang="da-DK">
                <a:latin typeface="Avenir Next LT Pro"/>
              </a:rPr>
              <a:t>Hidtil har man optjent særlige feriedage i et kalenderår fx 2025, og så kunne de afvikles fra 1.maj 2026-30. april 2027. </a:t>
            </a:r>
          </a:p>
          <a:p>
            <a:pPr marL="179705" indent="-179705"/>
            <a:r>
              <a:rPr lang="da-DK">
                <a:latin typeface="Avenir Next LT Pro"/>
              </a:rPr>
              <a:t>Fremover vil dage optjent i fx 2027 kunne holdes det efterfølgende kalenderår (1. januar 2028-31. december 2028).</a:t>
            </a:r>
            <a:endParaRPr lang="da-DK"/>
          </a:p>
          <a:p>
            <a:pPr marL="179705" indent="-179705"/>
            <a:r>
              <a:rPr lang="da-DK">
                <a:latin typeface="Avenir Next LT Pro"/>
              </a:rPr>
              <a:t>Efter aftale kan man have opsparet mere end 15 dage.</a:t>
            </a:r>
            <a:endParaRPr lang="da-DK"/>
          </a:p>
          <a:p>
            <a:pPr marL="179705" indent="-179705">
              <a:spcBef>
                <a:spcPts val="300"/>
              </a:spcBef>
              <a:spcAft>
                <a:spcPts val="300"/>
              </a:spcAft>
            </a:pPr>
            <a:r>
              <a:rPr lang="da-DK"/>
              <a:t>Arbejdsgiver kan varsle ikke-fastlagte særlige feriedage til afholdelse fra 1. september, hvis den ansatte har midler på sin Fritvalgs Lønkonto til at dække dem, </a:t>
            </a:r>
            <a:r>
              <a:rPr lang="da-DK" b="1"/>
              <a:t>og</a:t>
            </a:r>
            <a:r>
              <a:rPr lang="da-DK"/>
              <a:t> den ansatte ikke har bedt om at få dagene opsparet</a:t>
            </a:r>
            <a:endParaRPr lang="en-US">
              <a:solidFill>
                <a:srgbClr val="444444"/>
              </a:solidFill>
            </a:endParaRPr>
          </a:p>
          <a:p>
            <a:pPr marL="179705" indent="-179705"/>
            <a:r>
              <a:rPr lang="da-DK">
                <a:latin typeface="Avenir Next LT Pro"/>
              </a:rPr>
              <a:t>Opsparingsordningen 'Aftale om opsparing af frihed' fra OK24 afskaffes (skal ikke forveksles med opsparingskonto i pensionskasse, som fortsat eksisterer).</a:t>
            </a:r>
            <a:endParaRPr lang="da-DK" dirty="0">
              <a:solidFill>
                <a:srgbClr val="444444"/>
              </a:solidFill>
              <a:latin typeface="Avenir Next LT Pro"/>
            </a:endParaRPr>
          </a:p>
          <a:p>
            <a:pPr marL="0" indent="0">
              <a:spcBef>
                <a:spcPts val="300"/>
              </a:spcBef>
              <a:spcAft>
                <a:spcPts val="300"/>
              </a:spcAft>
              <a:buNone/>
            </a:pPr>
            <a:endParaRPr lang="da-DK">
              <a:solidFill>
                <a:srgbClr val="000000"/>
              </a:solidFill>
            </a:endParaRPr>
          </a:p>
          <a:p>
            <a:pPr marL="0" indent="0">
              <a:spcBef>
                <a:spcPts val="300"/>
              </a:spcBef>
              <a:spcAft>
                <a:spcPts val="300"/>
              </a:spcAft>
              <a:buNone/>
            </a:pPr>
            <a:r>
              <a:rPr lang="da-DK" b="1">
                <a:latin typeface="Avenir Next LT Pro"/>
              </a:rPr>
              <a:t>Baggrundsviden</a:t>
            </a:r>
          </a:p>
          <a:p>
            <a:pPr marL="359410" lvl="1" indent="-179705">
              <a:buFont typeface="Courier New,monospace" panose="020B0604020202020204" pitchFamily="34" charset="0"/>
              <a:buChar char="o"/>
            </a:pPr>
            <a:r>
              <a:rPr lang="da-DK">
                <a:latin typeface="Avenir Next LT Pro"/>
              </a:rPr>
              <a:t>Der kommer en overgangsordning for afvikling af særlige feriedage, indtil fritvalgsordningen er fuldt implementeret.</a:t>
            </a:r>
            <a:endParaRPr lang="en-US">
              <a:latin typeface="Avenir Next LT Pro"/>
            </a:endParaRPr>
          </a:p>
          <a:p>
            <a:pPr marL="359410" lvl="1" indent="-179705">
              <a:buFont typeface="Courier New,monospace" panose="020B0604020202020204" pitchFamily="34" charset="0"/>
              <a:buChar char="o"/>
            </a:pPr>
            <a:endParaRPr lang="da-DK">
              <a:latin typeface="Avenir Next LT Pro"/>
            </a:endParaRPr>
          </a:p>
          <a:p>
            <a:pPr marL="359410" lvl="1" indent="-179705">
              <a:buFont typeface="Courier New,monospace" panose="020B0604020202020204" pitchFamily="34" charset="0"/>
              <a:buChar char="o"/>
            </a:pPr>
            <a:r>
              <a:rPr lang="da-DK">
                <a:latin typeface="Avenir Next LT Pro"/>
              </a:rPr>
              <a:t>Retten til at opspare frihed forbedres (selvom opsparingsordningen fra OK24 afskaffes)</a:t>
            </a:r>
            <a:endParaRPr lang="en-US">
              <a:latin typeface="Avenir Next LT Pro"/>
            </a:endParaRPr>
          </a:p>
          <a:p>
            <a:pPr marL="539750" lvl="1" indent="-269875">
              <a:spcBef>
                <a:spcPts val="300"/>
              </a:spcBef>
              <a:spcAft>
                <a:spcPts val="300"/>
              </a:spcAft>
            </a:pPr>
            <a:r>
              <a:rPr lang="da-DK"/>
              <a:t>15 særlige feriedage (3 uger) kan fortsat opspares</a:t>
            </a:r>
            <a:endParaRPr lang="en-US"/>
          </a:p>
          <a:p>
            <a:pPr marL="539750" lvl="1" indent="-269875">
              <a:spcBef>
                <a:spcPts val="300"/>
              </a:spcBef>
              <a:spcAft>
                <a:spcPts val="300"/>
              </a:spcAft>
            </a:pPr>
            <a:r>
              <a:rPr lang="da-DK"/>
              <a:t>Merarbejdstimer, der efter overenskomsten kan konverteres til opsparingsdage, forhøjes fra 74 timer til 111 timer (3 uger)</a:t>
            </a:r>
            <a:endParaRPr lang="en-US"/>
          </a:p>
          <a:p>
            <a:pPr marL="179705" indent="-179705">
              <a:spcBef>
                <a:spcPts val="300"/>
              </a:spcBef>
              <a:spcAft>
                <a:spcPts val="300"/>
              </a:spcAft>
            </a:pPr>
            <a:endParaRPr lang="da-DK"/>
          </a:p>
          <a:p>
            <a:pPr marL="359410" lvl="1" indent="-179705">
              <a:buFont typeface="Courier New" panose="020B0604020202020204" pitchFamily="34" charset="0"/>
              <a:buChar char="o"/>
            </a:pPr>
            <a:endParaRPr lang="da-DK"/>
          </a:p>
          <a:p>
            <a:pPr marL="359410" lvl="1" indent="-179705">
              <a:buFont typeface="Courier New" panose="020B0604020202020204" pitchFamily="34" charset="0"/>
              <a:buChar char="o"/>
            </a:pPr>
            <a:endParaRPr lang="da-DK"/>
          </a:p>
          <a:p>
            <a:pPr marL="359410" lvl="1" indent="-179705">
              <a:buFont typeface="Courier New" panose="020B0604020202020204" pitchFamily="34" charset="0"/>
              <a:buChar char="o"/>
            </a:pPr>
            <a:endParaRPr lang="da-DK"/>
          </a:p>
          <a:p>
            <a:pPr marL="359410" lvl="1" indent="-179705">
              <a:buFont typeface="Courier New" panose="020B0604020202020204" pitchFamily="34" charset="0"/>
              <a:buChar char="o"/>
            </a:pPr>
            <a:endParaRPr lang="da-DK"/>
          </a:p>
          <a:p>
            <a:pPr marL="269875" indent="-269875">
              <a:spcBef>
                <a:spcPts val="300"/>
              </a:spcBef>
              <a:spcAft>
                <a:spcPts val="300"/>
              </a:spcAft>
            </a:pPr>
            <a:endParaRPr lang="da-DK"/>
          </a:p>
          <a:p>
            <a:pPr marL="359410" lvl="1" indent="-179705">
              <a:buFont typeface="Courier New" panose="020B0604020202020204" pitchFamily="34" charset="0"/>
              <a:buChar char="o"/>
            </a:pPr>
            <a:endParaRPr lang="da-DK"/>
          </a:p>
          <a:p>
            <a:pPr marL="179705" indent="-179705"/>
            <a:endParaRPr lang="da-DK"/>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162500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a:latin typeface="Avenir Next LT Pro"/>
              </a:rPr>
              <a:t>Talenoter:</a:t>
            </a:r>
            <a:endParaRPr lang="da-DK" b="1" dirty="0">
              <a:latin typeface="Avenir Next LT Pro"/>
            </a:endParaRPr>
          </a:p>
          <a:p>
            <a:pPr marL="179705" indent="-179705"/>
            <a:r>
              <a:rPr lang="da-DK">
                <a:latin typeface="Avenir Next LT Pro"/>
              </a:rPr>
              <a:t>Frihed til at passe syge børn er stadig en mulighed, hvis tjenesten tillader det, det er ikke en ”hård” rettighed. Det var vigtig for forhandlerne at sikre, at frihed til pasning af syge børn var med lønret.</a:t>
            </a:r>
            <a:br>
              <a:rPr lang="da-DK" dirty="0">
                <a:latin typeface="Avenir Next LT Pro"/>
              </a:rPr>
            </a:br>
            <a:r>
              <a:rPr lang="da-DK">
                <a:latin typeface="Avenir Next LT Pro"/>
              </a:rPr>
              <a:t>(På det </a:t>
            </a:r>
            <a:r>
              <a:rPr lang="da-DK" b="1">
                <a:latin typeface="Avenir Next LT Pro"/>
              </a:rPr>
              <a:t>private arbejdsmarked </a:t>
            </a:r>
            <a:r>
              <a:rPr lang="da-DK">
                <a:latin typeface="Avenir Next LT Pro"/>
              </a:rPr>
              <a:t>er frihed til pasning af syge børn efter 1. sygedag knyttet op på deres </a:t>
            </a:r>
            <a:r>
              <a:rPr lang="da-DK" err="1">
                <a:latin typeface="Avenir Next LT Pro"/>
              </a:rPr>
              <a:t>fritvalgsordning</a:t>
            </a:r>
            <a:r>
              <a:rPr lang="da-DK">
                <a:latin typeface="Avenir Next LT Pro"/>
              </a:rPr>
              <a:t>, så man har </a:t>
            </a:r>
            <a:r>
              <a:rPr lang="da-DK" b="1">
                <a:latin typeface="Avenir Next LT Pro"/>
              </a:rPr>
              <a:t>ret</a:t>
            </a:r>
            <a:r>
              <a:rPr lang="da-DK">
                <a:latin typeface="Avenir Next LT Pro"/>
              </a:rPr>
              <a:t> til at holde fri, men man skal </a:t>
            </a:r>
            <a:r>
              <a:rPr lang="da-DK" b="1">
                <a:latin typeface="Avenir Next LT Pro"/>
              </a:rPr>
              <a:t>selv betale </a:t>
            </a:r>
            <a:r>
              <a:rPr lang="da-DK">
                <a:latin typeface="Avenir Next LT Pro"/>
              </a:rPr>
              <a:t>sin løn med fritvalgsmidler.)</a:t>
            </a:r>
            <a:endParaRPr lang="da-DK" dirty="0"/>
          </a:p>
          <a:p>
            <a:pPr marL="179705" indent="-179705"/>
            <a:r>
              <a:rPr lang="da-DK"/>
              <a:t>Der er indført er række forbedrede barselsrettigheder og andet fravær af familiemæssige årsager, bl.a.:</a:t>
            </a:r>
            <a:endParaRPr lang="da-DK" dirty="0">
              <a:solidFill>
                <a:srgbClr val="444444"/>
              </a:solidFill>
            </a:endParaRPr>
          </a:p>
          <a:p>
            <a:pPr marL="359410" lvl="1" indent="-179705">
              <a:buFont typeface="Courier New,monospace" panose="020B0604020202020204" pitchFamily="34" charset="0"/>
              <a:buChar char="o"/>
            </a:pPr>
            <a:r>
              <a:rPr lang="da-DK">
                <a:latin typeface="Avenir Next LT Pro"/>
              </a:rPr>
              <a:t>Forbedrede lønrettigheder for eneforældre med eneforældremyndighed</a:t>
            </a:r>
            <a:endParaRPr lang="da-DK" dirty="0">
              <a:solidFill>
                <a:srgbClr val="444444"/>
              </a:solidFill>
              <a:latin typeface="Avenir Next LT Pro"/>
            </a:endParaRPr>
          </a:p>
          <a:p>
            <a:pPr marL="359410" lvl="1" indent="-179705">
              <a:buFont typeface="Courier New,monospace" panose="020B0604020202020204" pitchFamily="34" charset="0"/>
              <a:buChar char="o"/>
            </a:pPr>
            <a:r>
              <a:rPr lang="da-DK"/>
              <a:t>Lønret til sociale forældre og nærtstående familiemedlemmer både umiddelbart efter fødslen/modtagelsen (de første 10 uger) og også efter de første 10 uger.</a:t>
            </a:r>
            <a:endParaRPr lang="da-DK" dirty="0">
              <a:solidFill>
                <a:srgbClr val="444444"/>
              </a:solidFill>
            </a:endParaRPr>
          </a:p>
          <a:p>
            <a:pPr marL="359410" lvl="1" indent="-179705">
              <a:buFont typeface="Courier New,monospace" panose="020B0604020202020204" pitchFamily="34" charset="0"/>
              <a:buChar char="o"/>
            </a:pPr>
            <a:r>
              <a:rPr lang="da-DK">
                <a:latin typeface="Avenir Next LT Pro"/>
              </a:rPr>
              <a:t>Sorgorlov, op til 12 ugers lønnet orlov til den efterlevende forælder hvis den anden forælder dør inden barnet fylder 18 år. Denne forbedring træder i kraft, når loven ”Sorgorlov til en efterlevende forælder til et mindreårigt barn” forventeligt træder i kraft 1. januar 2027.</a:t>
            </a:r>
            <a:endParaRPr lang="en-US">
              <a:solidFill>
                <a:srgbClr val="444444"/>
              </a:solidFill>
              <a:latin typeface="Avenir Next LT Pro"/>
            </a:endParaRPr>
          </a:p>
          <a:p>
            <a:pPr marL="179705" indent="-179705">
              <a:buFont typeface="Courier New,monospace" panose="020B0604020202020204" pitchFamily="34" charset="0"/>
              <a:buChar char="o"/>
            </a:pPr>
            <a:endParaRPr lang="da-DK" dirty="0">
              <a:solidFill>
                <a:srgbClr val="444444"/>
              </a:solidFill>
            </a:endParaRPr>
          </a:p>
          <a:p>
            <a:pPr marL="179705" indent="-179705"/>
            <a:endParaRPr lang="da-DK" dirty="0">
              <a:latin typeface="Avenir Next LT Pro"/>
            </a:endParaRPr>
          </a:p>
          <a:p>
            <a:pPr marL="179705" indent="-179705"/>
            <a:endParaRPr lang="da-DK">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latin typeface="Avenir Next LT Pro" panose="020B0504020202020204" pitchFamily="34" charset="0"/>
            </a:endParaRPr>
          </a:p>
        </p:txBody>
      </p:sp>
    </p:spTree>
    <p:extLst>
      <p:ext uri="{BB962C8B-B14F-4D97-AF65-F5344CB8AC3E}">
        <p14:creationId xmlns:p14="http://schemas.microsoft.com/office/powerpoint/2010/main" val="337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Stillingskategorien ”faglig ekspert” er tiltænkt fagligt stærke specialister, som ikke går ledelsesvejen</a:t>
            </a:r>
            <a:endParaRPr lang="en-US">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12031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Det var højt prioriteret hos arbejdsgiverne, at en større del af lønnen skulle forhandles lokalt. Omvendt havde vores forhandlere den tilgang, at skulle vi tale øgede midler til lokale forhandlinger skulle det være mindst muligt og med størst mulig sikring af, at pengene rent faktisk var tilstede på arbejdspladserne, og at der var mest mulig transparens om udmøntningen.</a:t>
            </a:r>
          </a:p>
          <a:p>
            <a:pPr marL="179705" indent="-179705"/>
            <a:r>
              <a:rPr lang="da-DK">
                <a:latin typeface="Avenir Next LT Pro"/>
              </a:rPr>
              <a:t>Parterne er enige om, at de lokalt aftalte lønmidler skal følges over tid og de 0,2% vil blive tillagt institutionernes P/L-regulering (pris og </a:t>
            </a:r>
            <a:r>
              <a:rPr lang="da-DK" err="1">
                <a:latin typeface="Avenir Next LT Pro"/>
              </a:rPr>
              <a:t>løn-regulering</a:t>
            </a:r>
            <a:r>
              <a:rPr lang="da-DK">
                <a:latin typeface="Avenir Next LT Pro"/>
              </a:rPr>
              <a:t>)</a:t>
            </a:r>
            <a:endParaRPr lang="en-US">
              <a:latin typeface="Avenir Next LT Pro"/>
            </a:endParaRPr>
          </a:p>
          <a:p>
            <a:pPr marL="179705" indent="-179705"/>
            <a:r>
              <a:rPr lang="da-DK"/>
              <a:t>Midlerne skal lægges oveni den løn, der allerede udmøntes lokalt, så forventningen er, at de nye midler øger lokallønsandelen.</a:t>
            </a:r>
          </a:p>
          <a:p>
            <a:pPr marL="179705" indent="-179705"/>
            <a:r>
              <a:rPr lang="da-DK"/>
              <a:t>Den lokale løndannelse kan aftales for den enkelte medarbejder, for grupper af medarbejdere eller via forhåndsaftaler.</a:t>
            </a:r>
          </a:p>
          <a:p>
            <a:pPr marL="179705" indent="-179705"/>
            <a:r>
              <a:rPr lang="da-DK"/>
              <a:t>Fremover skifter engangsvederlag navn, så det hedder bonus, og det bliver også muligt at aftale fastholdelsesbonus fx i forbindelse med tidsbegrænsede opgaver, hvor det er vigtigt at fastholde nøglemedarbejdere.</a:t>
            </a:r>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316392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385312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0E3A-9BE1-FD7E-86D1-9C25F1A0E7F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CBEC5DF-1DED-1D33-76AB-461BBDBA760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38D576B-66D5-A25E-E979-7592D9C19886}"/>
              </a:ext>
            </a:extLst>
          </p:cNvPr>
          <p:cNvSpPr>
            <a:spLocks noGrp="1"/>
          </p:cNvSpPr>
          <p:nvPr>
            <p:ph type="body" idx="1"/>
          </p:nvPr>
        </p:nvSpPr>
        <p:spPr/>
        <p:txBody>
          <a:bodyPr/>
          <a:lstStyle/>
          <a:p>
            <a:pPr marL="179705" indent="-179705"/>
            <a:r>
              <a:rPr lang="da-DK"/>
              <a:t>DM's Hovedbestyrelse anbefaler et JA til OK26, men valget er dit – det vigtigste er, at du stemmer</a:t>
            </a:r>
            <a:endParaRPr lang="en-US">
              <a:solidFill>
                <a:srgbClr val="444444"/>
              </a:solidFill>
            </a:endParaRPr>
          </a:p>
          <a:p>
            <a:pPr marL="179705" indent="-179705"/>
            <a:endParaRPr lang="da-DK" dirty="0">
              <a:solidFill>
                <a:srgbClr val="444444"/>
              </a:solidFill>
            </a:endParaRPr>
          </a:p>
          <a:p>
            <a:pPr marL="179705" indent="-179705"/>
            <a:r>
              <a:rPr lang="da-DK"/>
              <a:t>Ved OK26 er DM gået til overenskomstforhandlingerne med en klar prioritering om at sikre medlemmerne en mærkbar reallønsudvikling og et mål om at trække arbejdslivet i en mere bæredygtig og fleksibel retning </a:t>
            </a:r>
            <a:endParaRPr lang="da-DK" dirty="0">
              <a:solidFill>
                <a:srgbClr val="444444"/>
              </a:solidFill>
            </a:endParaRPr>
          </a:p>
          <a:p>
            <a:pPr marL="179705" indent="-179705"/>
            <a:r>
              <a:rPr lang="da-DK"/>
              <a:t>Hovedbestyrelsen i DM vurderer, at OK26-resultaterne samlet set giver god værdi for medlemmerne og indeholder tydelige resultater i overensstemmelse med medlemmerne prioriteringer (lønudvikling, fleksibilitet i arbejdslivet og bedre balance mellem arbejdsliv og privatliv).</a:t>
            </a:r>
          </a:p>
        </p:txBody>
      </p:sp>
      <p:sp>
        <p:nvSpPr>
          <p:cNvPr id="4" name="Pladsholder til slidenummer 3">
            <a:extLst>
              <a:ext uri="{FF2B5EF4-FFF2-40B4-BE49-F238E27FC236}">
                <a16:creationId xmlns:a16="http://schemas.microsoft.com/office/drawing/2014/main" id="{695C599A-2672-2386-72E7-5F0E1D55A4BA}"/>
              </a:ext>
            </a:extLst>
          </p:cNvPr>
          <p:cNvSpPr>
            <a:spLocks noGrp="1"/>
          </p:cNvSpPr>
          <p:nvPr>
            <p:ph type="sldNum" sz="quarter" idx="5"/>
          </p:nvPr>
        </p:nvSpPr>
        <p:spPr/>
        <p:txBody>
          <a:bodyPr/>
          <a:lstStyle/>
          <a:p>
            <a:fld id="{A16CFAD1-D197-4A88-B173-A6412E995EE5}" type="slidenum">
              <a:rPr lang="en-GB" smtClean="0"/>
              <a:pPr/>
              <a:t>12</a:t>
            </a:fld>
            <a:endParaRPr lang="en-GB">
              <a:latin typeface="Avenir Next LT Pro" panose="020B0504020202020204" pitchFamily="34" charset="0"/>
            </a:endParaRPr>
          </a:p>
        </p:txBody>
      </p:sp>
    </p:spTree>
    <p:extLst>
      <p:ext uri="{BB962C8B-B14F-4D97-AF65-F5344CB8AC3E}">
        <p14:creationId xmlns:p14="http://schemas.microsoft.com/office/powerpoint/2010/main" val="418264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4"/>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12. marts 2026</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3" name="Picture Placeholder 12">
            <a:extLst>
              <a:ext uri="{FF2B5EF4-FFF2-40B4-BE49-F238E27FC236}">
                <a16:creationId xmlns:a16="http://schemas.microsoft.com/office/drawing/2014/main" id="{2107BE4D-F253-57E5-B607-E0BC2B4E457B}"/>
              </a:ext>
            </a:extLst>
          </p:cNvPr>
          <p:cNvSpPr>
            <a:spLocks noGrp="1"/>
          </p:cNvSpPr>
          <p:nvPr>
            <p:ph type="pic" sz="quarter" idx="14"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2"/>
            <a:srcRect/>
            <a:stretch>
              <a:fillRect l="-17069" r="-17069"/>
            </a:stretch>
          </a:blipFill>
        </p:spPr>
        <p:txBody>
          <a:bodyPr wrap="square" tIns="72000" bIns="0" anchor="t" anchorCtr="0">
            <a:noAutofit/>
          </a:bodyPr>
          <a:lstStyle>
            <a:lvl1pPr algn="ctr">
              <a:buNone/>
              <a:defRPr sz="1200">
                <a:solidFill>
                  <a:schemeClr val="bg1"/>
                </a:solidFill>
              </a:defRPr>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802800"/>
            <a:ext cx="11473200" cy="1274400"/>
          </a:xfrm>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60000" y="2080799"/>
            <a:ext cx="7526700" cy="4056475"/>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505" userDrawn="1">
          <p15:clr>
            <a:srgbClr val="A4A3A4"/>
          </p15:clr>
        </p15:guide>
        <p15:guide id="3" orient="horz" pos="3866" userDrawn="1">
          <p15:clr>
            <a:srgbClr val="A4A3A4"/>
          </p15:clr>
        </p15:guide>
        <p15:guide id="4" orient="horz" pos="131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72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8251200" y="2080800"/>
            <a:ext cx="3582000"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5555026"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extLst>
    <p:ext uri="{DCECCB84-F9BA-43D5-87BE-67443E8EF086}">
      <p15:sldGuideLst xmlns:p15="http://schemas.microsoft.com/office/powerpoint/2012/main">
        <p15:guide id="1" orient="horz" pos="1310" userDrawn="1">
          <p15:clr>
            <a:srgbClr val="A4A3A4"/>
          </p15:clr>
        </p15:guide>
        <p15:guide id="2" orient="horz" pos="505" userDrawn="1">
          <p15:clr>
            <a:srgbClr val="A4A3A4"/>
          </p15:clr>
        </p15:guide>
        <p15:guide id="3" orient="horz" pos="386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1147164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guide id="3" orient="horz" pos="386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3583352" cy="40572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4303713" y="2080800"/>
            <a:ext cx="3582987"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8251200" y="2080800"/>
            <a:ext cx="3583352" cy="4057200"/>
          </a:xfrm>
        </p:spPr>
        <p:txBody>
          <a:bodyPr/>
          <a:lstStyle>
            <a:lvl1pPr>
              <a:defRPr/>
            </a:lvl1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extLst>
    <p:ext uri="{DCECCB84-F9BA-43D5-87BE-67443E8EF086}">
      <p15:sldGuideLst xmlns:p15="http://schemas.microsoft.com/office/powerpoint/2012/main">
        <p15:guide id="1" orient="horz" pos="3866" userDrawn="1">
          <p15:clr>
            <a:srgbClr val="A4A3A4"/>
          </p15:clr>
        </p15:guide>
        <p15:guide id="2" orient="horz" pos="1310" userDrawn="1">
          <p15:clr>
            <a:srgbClr val="A4A3A4"/>
          </p15:clr>
        </p15:guide>
        <p15:guide id="3" orient="horz" pos="505"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billede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7526702"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251200" y="2080800"/>
            <a:ext cx="35820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2152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dhold A">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B">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360000" y="802800"/>
            <a:ext cx="5378400" cy="1274400"/>
          </a:xfrm>
        </p:spPr>
        <p:txBody>
          <a:bodyPr/>
          <a:lstStyle>
            <a:lvl1pPr algn="l">
              <a:defRPr>
                <a:solidFill>
                  <a:schemeClr val="tx1"/>
                </a:solidFill>
              </a:defRPr>
            </a:lvl1pPr>
          </a:lstStyle>
          <a:p>
            <a:r>
              <a:rPr lang="da-DK"/>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359999" y="2080800"/>
            <a:ext cx="537840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360000" y="6138000"/>
            <a:ext cx="5378400" cy="360000"/>
          </a:xfrm>
        </p:spPr>
        <p:txBody>
          <a:bodyPr anchor="b"/>
          <a:lstStyle>
            <a:lvl1pPr>
              <a:buNone/>
              <a:defRPr sz="1000" i="1"/>
            </a:lvl1pPr>
          </a:lstStyle>
          <a:p>
            <a:pPr lvl="0"/>
            <a:r>
              <a:rPr lang="da-DK"/>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938599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dhold 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7492CE-ED5A-40E9-82FB-0D8950A47307}"/>
              </a:ext>
            </a:extLst>
          </p:cNvPr>
          <p:cNvSpPr/>
          <p:nvPr userDrawn="1"/>
        </p:nvSpPr>
        <p:spPr bwMode="ltGray">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5" name="Titel 4">
            <a:extLst>
              <a:ext uri="{FF2B5EF4-FFF2-40B4-BE49-F238E27FC236}">
                <a16:creationId xmlns:a16="http://schemas.microsoft.com/office/drawing/2014/main" id="{A5955A11-7A62-B507-CC83-D8E104976E8D}"/>
              </a:ext>
            </a:extLst>
          </p:cNvPr>
          <p:cNvSpPr>
            <a:spLocks noGrp="1"/>
          </p:cNvSpPr>
          <p:nvPr>
            <p:ph type="title" hasCustomPrompt="1"/>
          </p:nvPr>
        </p:nvSpPr>
        <p:spPr>
          <a:xfrm>
            <a:off x="6453238" y="802800"/>
            <a:ext cx="5378400" cy="1274400"/>
          </a:xfrm>
        </p:spPr>
        <p:txBody>
          <a:bodyPr/>
          <a:lstStyle>
            <a:lvl1pPr>
              <a:defRPr>
                <a:solidFill>
                  <a:schemeClr val="tx1"/>
                </a:solidFill>
              </a:defRPr>
            </a:lvl1pPr>
          </a:lstStyle>
          <a:p>
            <a:r>
              <a:rPr lang="da-DK"/>
              <a:t>Klik for at tilføje titel</a:t>
            </a:r>
          </a:p>
        </p:txBody>
      </p:sp>
      <p:sp>
        <p:nvSpPr>
          <p:cNvPr id="6" name="Content Placeholder 2">
            <a:extLst>
              <a:ext uri="{FF2B5EF4-FFF2-40B4-BE49-F238E27FC236}">
                <a16:creationId xmlns:a16="http://schemas.microsoft.com/office/drawing/2014/main" id="{DF948CC1-5B33-E240-EDC7-4472EEEADA58}"/>
              </a:ext>
            </a:extLst>
          </p:cNvPr>
          <p:cNvSpPr>
            <a:spLocks noGrp="1"/>
          </p:cNvSpPr>
          <p:nvPr>
            <p:ph idx="1" hasCustomPrompt="1"/>
          </p:nvPr>
        </p:nvSpPr>
        <p:spPr>
          <a:xfrm>
            <a:off x="6453238" y="2080800"/>
            <a:ext cx="5378400" cy="4053600"/>
          </a:xfrm>
        </p:spPr>
        <p:txBody>
          <a:bodyPr/>
          <a:lstStyle>
            <a:lvl1pPr>
              <a:defRPr/>
            </a:lvl1pPr>
          </a:lstStyle>
          <a:p>
            <a:pPr lvl="0"/>
            <a:r>
              <a:rPr lang="da-DK" noProof="0"/>
              <a:t>Klik for at tilføje tekst</a:t>
            </a:r>
          </a:p>
          <a:p>
            <a:pPr lvl="1"/>
            <a:r>
              <a:rPr lang="da-DK"/>
              <a:t>Andet niveau</a:t>
            </a:r>
          </a:p>
          <a:p>
            <a:pPr lvl="2"/>
            <a:r>
              <a:rPr lang="da-DK"/>
              <a:t>Tredje niveau</a:t>
            </a:r>
          </a:p>
          <a:p>
            <a:pPr lvl="3"/>
            <a:r>
              <a:rPr lang="da-DK"/>
              <a:t>Fjerde niveau</a:t>
            </a:r>
          </a:p>
          <a:p>
            <a:pPr lvl="4"/>
            <a:r>
              <a:rPr lang="da-DK"/>
              <a:t>Femte niveau</a:t>
            </a:r>
            <a:endParaRPr lang="da-DK" noProof="0"/>
          </a:p>
        </p:txBody>
      </p:sp>
      <p:sp>
        <p:nvSpPr>
          <p:cNvPr id="12" name="Text Placeholder 4">
            <a:extLst>
              <a:ext uri="{FF2B5EF4-FFF2-40B4-BE49-F238E27FC236}">
                <a16:creationId xmlns:a16="http://schemas.microsoft.com/office/drawing/2014/main" id="{F5F5F5DC-50F7-2A85-92EE-D319AE227ED8}"/>
              </a:ext>
            </a:extLst>
          </p:cNvPr>
          <p:cNvSpPr>
            <a:spLocks noGrp="1"/>
          </p:cNvSpPr>
          <p:nvPr>
            <p:ph type="body" sz="quarter" idx="14" hasCustomPrompt="1"/>
          </p:nvPr>
        </p:nvSpPr>
        <p:spPr>
          <a:xfrm>
            <a:off x="6453238" y="6138000"/>
            <a:ext cx="5378400" cy="360000"/>
          </a:xfrm>
        </p:spPr>
        <p:txBody>
          <a:bodyPr rIns="626400" anchor="b"/>
          <a:lstStyle>
            <a:lvl1pPr>
              <a:buNone/>
              <a:defRPr sz="1000" i="1"/>
            </a:lvl1pPr>
          </a:lstStyle>
          <a:p>
            <a:pPr lvl="0"/>
            <a:r>
              <a:rPr lang="da-DK"/>
              <a:t>Indsæt noter</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357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729537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4" userDrawn="1">
          <p15:clr>
            <a:srgbClr val="A4A3A4"/>
          </p15:clr>
        </p15:guide>
        <p15:guide id="2" pos="406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1"/>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12.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3" name="Picture Placeholder 12">
            <a:extLst>
              <a:ext uri="{FF2B5EF4-FFF2-40B4-BE49-F238E27FC236}">
                <a16:creationId xmlns:a16="http://schemas.microsoft.com/office/drawing/2014/main" id="{C98CEAFB-B60D-89F7-1B8A-C07D83B16F20}"/>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a:stretch>
              <a:fillRect l="-17069" r="-17069"/>
            </a:stretch>
          </a:blipFill>
        </p:spPr>
        <p:txBody>
          <a:bodyPr wrap="square" tIns="0" bIns="2736000" anchor="ctr" anchorCtr="0">
            <a:noAutofit/>
          </a:bodyPr>
          <a:lstStyle>
            <a:lvl1pPr algn="ctr">
              <a:buNone/>
              <a:defRPr sz="1200">
                <a:solidFill>
                  <a:schemeClr val="bg1"/>
                </a:solidFill>
              </a:defRPr>
            </a:lvl1pPr>
          </a:lstStyle>
          <a:p>
            <a:r>
              <a:rPr lang="da-DK"/>
              <a:t>Klik på ikonet for at tilføje billede</a:t>
            </a:r>
          </a:p>
        </p:txBody>
      </p:sp>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Intro/Outro A">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499400" cy="720000"/>
          </a:xfrm>
        </p:spPr>
        <p:txBody>
          <a:bodyPr anchor="t" anchorCtr="0"/>
          <a:lstStyle>
            <a:lvl1pPr algn="ctr">
              <a:defRPr sz="2800">
                <a:solidFill>
                  <a:schemeClr val="tx1"/>
                </a:solidFill>
              </a:defRPr>
            </a:lvl1pPr>
          </a:lstStyle>
          <a:p>
            <a:r>
              <a:rPr lang="da-DK" noProof="0"/>
              <a:t>Klik for at tilføje citat / intro / </a:t>
            </a:r>
            <a:r>
              <a:rPr lang="da-DK" noProof="0" err="1"/>
              <a:t>outro</a:t>
            </a:r>
            <a:r>
              <a:rPr lang="da-DK" noProof="0"/>
              <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eller tekst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lvl="0"/>
            <a:r>
              <a:rPr lang="da-DK"/>
              <a:t>Citat / intro / </a:t>
            </a:r>
            <a:r>
              <a:rPr lang="da-DK" err="1"/>
              <a:t>outro</a:t>
            </a:r>
            <a:r>
              <a:rPr lang="da-DK"/>
              <a:t> </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Intro/Outro B">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3"/>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
        <p:nvSpPr>
          <p:cNvPr id="5" name="Text Placeholder 10">
            <a:extLst>
              <a:ext uri="{FF2B5EF4-FFF2-40B4-BE49-F238E27FC236}">
                <a16:creationId xmlns:a16="http://schemas.microsoft.com/office/drawing/2014/main" id="{7A7D8195-4FAB-8E30-4EF6-04E701B309B2}"/>
              </a:ext>
            </a:extLst>
          </p:cNvPr>
          <p:cNvSpPr>
            <a:spLocks noGrp="1"/>
          </p:cNvSpPr>
          <p:nvPr>
            <p:ph type="body" sz="quarter" idx="14" hasCustomPrompt="1"/>
          </p:nvPr>
        </p:nvSpPr>
        <p:spPr>
          <a:xfrm>
            <a:off x="1344612" y="5204624"/>
            <a:ext cx="9501187" cy="421200"/>
          </a:xfrm>
        </p:spPr>
        <p:txBody>
          <a:bodyPr anchor="b"/>
          <a:lstStyle>
            <a:lvl1pPr algn="ctr">
              <a:buNone/>
              <a:defRPr sz="1000" b="1">
                <a:latin typeface="+mj-lt"/>
              </a:defRPr>
            </a:lvl1pPr>
          </a:lstStyle>
          <a:p>
            <a:pPr marL="270000" marR="0" lvl="0" indent="-270000" algn="ctr"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da-DK"/>
              <a:t>Citat / intro / </a:t>
            </a:r>
            <a:r>
              <a:rPr lang="da-DK" err="1"/>
              <a:t>outro</a:t>
            </a:r>
            <a:r>
              <a:rPr lang="da-DK"/>
              <a:t>  </a:t>
            </a:r>
          </a:p>
        </p:txBody>
      </p:sp>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Intro/Outro C">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5" name="Text Placeholder 10">
            <a:extLst>
              <a:ext uri="{FF2B5EF4-FFF2-40B4-BE49-F238E27FC236}">
                <a16:creationId xmlns:a16="http://schemas.microsoft.com/office/drawing/2014/main" id="{4AFADB82-929D-0B3D-451F-F84801AD753B}"/>
              </a:ext>
            </a:extLst>
          </p:cNvPr>
          <p:cNvSpPr>
            <a:spLocks noGrp="1"/>
          </p:cNvSpPr>
          <p:nvPr>
            <p:ph type="body" sz="quarter" idx="14" hasCustomPrompt="1"/>
          </p:nvPr>
        </p:nvSpPr>
        <p:spPr>
          <a:xfrm>
            <a:off x="1344612" y="5204624"/>
            <a:ext cx="9501187" cy="421200"/>
          </a:xfrm>
        </p:spPr>
        <p:txBody>
          <a:bodyPr anchor="b"/>
          <a:lstStyle>
            <a:lvl1pPr algn="ctr">
              <a:buNone/>
              <a:defRPr sz="1000" b="1">
                <a:solidFill>
                  <a:schemeClr val="bg1"/>
                </a:solidFill>
                <a:latin typeface="+mj-lt"/>
              </a:defRPr>
            </a:lvl1pPr>
          </a:lstStyle>
          <a:p>
            <a:pPr lvl="0"/>
            <a:r>
              <a:rPr lang="da-DK"/>
              <a:t>Citat / intro / </a:t>
            </a:r>
            <a:r>
              <a:rPr lang="da-DK" err="1"/>
              <a:t>outro</a:t>
            </a:r>
            <a:endParaRPr lang="da-DK"/>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12. marts 2026</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12. marts 2026</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extLst>
    <p:ext uri="{DCECCB84-F9BA-43D5-87BE-67443E8EF086}">
      <p15:sldGuideLst xmlns:p15="http://schemas.microsoft.com/office/powerpoint/2012/main">
        <p15:guide id="1" orient="horz" pos="505" userDrawn="1">
          <p15:clr>
            <a:srgbClr val="A4A3A4"/>
          </p15:clr>
        </p15:guide>
        <p15:guide id="2" orient="horz" pos="1310"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12. marts 2026</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12. marts 2026</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12.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pic>
        <p:nvPicPr>
          <p:cNvPr id="3" name="Graphic 4">
            <a:extLst>
              <a:ext uri="{FF2B5EF4-FFF2-40B4-BE49-F238E27FC236}">
                <a16:creationId xmlns:a16="http://schemas.microsoft.com/office/drawing/2014/main" id="{A5B7FC89-3367-86BD-2CDA-25C1104F91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
        <p:nvSpPr>
          <p:cNvPr id="4" name="Picture Placeholder 12">
            <a:extLst>
              <a:ext uri="{FF2B5EF4-FFF2-40B4-BE49-F238E27FC236}">
                <a16:creationId xmlns:a16="http://schemas.microsoft.com/office/drawing/2014/main" id="{E2F73ECF-B718-BD27-BDCF-297B9273B3B7}"/>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blipFill>
            <a:blip r:embed="rId4" cstate="screen">
              <a:extLst>
                <a:ext uri="{28A0092B-C50C-407E-A947-70E740481C1C}">
                  <a14:useLocalDpi xmlns:a14="http://schemas.microsoft.com/office/drawing/2010/main"/>
                </a:ext>
              </a:extLst>
            </a:blip>
            <a:stretch>
              <a:fillRect/>
            </a:stretch>
          </a:blipFill>
        </p:spPr>
        <p:txBody>
          <a:bodyPr wrap="square" tIns="72000">
            <a:noAutofit/>
          </a:bodyPr>
          <a:lstStyle>
            <a:lvl1pPr algn="ctr">
              <a:buNone/>
              <a:defRPr sz="1200"/>
            </a:lvl1pPr>
          </a:lstStyle>
          <a:p>
            <a:r>
              <a:rPr lang="da-DK"/>
              <a:t>Klik på ikonet for at tilføje billede</a:t>
            </a:r>
          </a:p>
        </p:txBody>
      </p:sp>
    </p:spTree>
    <p:extLst>
      <p:ext uri="{BB962C8B-B14F-4D97-AF65-F5344CB8AC3E}">
        <p14:creationId xmlns:p14="http://schemas.microsoft.com/office/powerpoint/2010/main" val="336452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rgbClr val="FFD7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12.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12. marts 2026</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Agenda punkt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a:p>
            <a:pPr lvl="8"/>
            <a:endParaRPr lang="da-DK" noProof="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06</a:t>
            </a:r>
          </a:p>
          <a:p>
            <a:pPr lvl="6"/>
            <a:r>
              <a:rPr lang="da-DK" noProof="0"/>
              <a:t>07</a:t>
            </a:r>
          </a:p>
          <a:p>
            <a:pPr lvl="7"/>
            <a:r>
              <a:rPr lang="da-DK" noProof="0"/>
              <a:t>08</a:t>
            </a:r>
          </a:p>
          <a:p>
            <a:pPr lvl="8"/>
            <a:r>
              <a:rPr lang="da-DK" noProof="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12. marts 2026</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rgbClr val="CD324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Agenda punkt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a:p>
            <a:pPr lvl="8"/>
            <a:endParaRPr lang="da-DK" noProof="0"/>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atin typeface="+mn-lt"/>
              </a:defRPr>
            </a:lvl1pPr>
            <a:lvl2pPr marL="0" indent="0">
              <a:lnSpc>
                <a:spcPts val="2400"/>
              </a:lnSpc>
              <a:spcBef>
                <a:spcPts val="0"/>
              </a:spcBef>
              <a:spcAft>
                <a:spcPts val="0"/>
              </a:spcAft>
              <a:buFont typeface="Arial" panose="020B0604020202020204" pitchFamily="34" charset="0"/>
              <a:buChar char="​"/>
              <a:defRPr sz="2000" b="1">
                <a:latin typeface="+mn-lt"/>
              </a:defRPr>
            </a:lvl2pPr>
            <a:lvl3pPr marL="0" indent="0">
              <a:lnSpc>
                <a:spcPts val="2400"/>
              </a:lnSpc>
              <a:spcBef>
                <a:spcPts val="0"/>
              </a:spcBef>
              <a:spcAft>
                <a:spcPts val="0"/>
              </a:spcAft>
              <a:buFont typeface="Arial" panose="020B0604020202020204" pitchFamily="34" charset="0"/>
              <a:buChar char="​"/>
              <a:defRPr sz="2000">
                <a:latin typeface="+mn-lt"/>
              </a:defRPr>
            </a:lvl3pPr>
            <a:lvl4pPr marL="0" indent="0">
              <a:lnSpc>
                <a:spcPts val="2400"/>
              </a:lnSpc>
              <a:spcBef>
                <a:spcPts val="0"/>
              </a:spcBef>
              <a:spcAft>
                <a:spcPts val="0"/>
              </a:spcAft>
              <a:buFont typeface="Arial" panose="020B0604020202020204" pitchFamily="34" charset="0"/>
              <a:buChar char="​"/>
              <a:defRPr sz="2000">
                <a:latin typeface="+mn-lt"/>
              </a:defRPr>
            </a:lvl4pPr>
            <a:lvl5pPr marL="0" indent="0">
              <a:lnSpc>
                <a:spcPts val="2400"/>
              </a:lnSpc>
              <a:spcBef>
                <a:spcPts val="0"/>
              </a:spcBef>
              <a:spcAft>
                <a:spcPts val="0"/>
              </a:spcAft>
              <a:buFont typeface="Arial" panose="020B0604020202020204" pitchFamily="34" charset="0"/>
              <a:buChar char="​"/>
              <a:defRPr sz="2000">
                <a:latin typeface="+mn-lt"/>
              </a:defRPr>
            </a:lvl5pPr>
            <a:lvl6pPr marL="0" indent="0">
              <a:lnSpc>
                <a:spcPts val="2400"/>
              </a:lnSpc>
              <a:spcBef>
                <a:spcPts val="0"/>
              </a:spcBef>
              <a:spcAft>
                <a:spcPts val="0"/>
              </a:spcAft>
              <a:buFont typeface="Arial" panose="020B0604020202020204" pitchFamily="34" charset="0"/>
              <a:buChar char="​"/>
              <a:defRPr sz="2000" b="1">
                <a:latin typeface="+mn-lt"/>
              </a:defRPr>
            </a:lvl6pPr>
            <a:lvl7pPr marL="0" indent="0">
              <a:lnSpc>
                <a:spcPts val="2400"/>
              </a:lnSpc>
              <a:spcBef>
                <a:spcPts val="0"/>
              </a:spcBef>
              <a:spcAft>
                <a:spcPts val="0"/>
              </a:spcAft>
              <a:buFont typeface="Arial" panose="020B0604020202020204" pitchFamily="34" charset="0"/>
              <a:buChar char="​"/>
              <a:defRPr sz="2000" b="0">
                <a:latin typeface="+mn-lt"/>
              </a:defRPr>
            </a:lvl7pPr>
            <a:lvl8pPr marL="0" indent="0">
              <a:lnSpc>
                <a:spcPts val="2400"/>
              </a:lnSpc>
              <a:spcBef>
                <a:spcPts val="0"/>
              </a:spcBef>
              <a:spcAft>
                <a:spcPts val="0"/>
              </a:spcAft>
              <a:buFont typeface="Arial" panose="020B0604020202020204" pitchFamily="34" charset="0"/>
              <a:buChar char="​"/>
              <a:defRPr sz="2000" b="1">
                <a:latin typeface="+mn-lt"/>
              </a:defRPr>
            </a:lvl8pPr>
            <a:lvl9pPr marL="0" indent="0">
              <a:lnSpc>
                <a:spcPts val="2400"/>
              </a:lnSpc>
              <a:spcBef>
                <a:spcPts val="0"/>
              </a:spcBef>
              <a:spcAft>
                <a:spcPts val="0"/>
              </a:spcAft>
              <a:buFont typeface="Arial" panose="020B0604020202020204" pitchFamily="34" charset="0"/>
              <a:buChar char="​"/>
              <a:defRPr sz="2000">
                <a:latin typeface="+mn-lt"/>
              </a:defRPr>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06</a:t>
            </a:r>
          </a:p>
          <a:p>
            <a:pPr lvl="6"/>
            <a:r>
              <a:rPr lang="da-DK" noProof="0"/>
              <a:t>07</a:t>
            </a:r>
          </a:p>
          <a:p>
            <a:pPr lvl="7"/>
            <a:r>
              <a:rPr lang="da-DK" noProof="0"/>
              <a:t>08</a:t>
            </a:r>
          </a:p>
          <a:p>
            <a:pPr lvl="8"/>
            <a:r>
              <a:rPr lang="da-DK" noProof="0"/>
              <a:t>09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12. marts 2026</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54563802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A">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12. marts 2026</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B">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5A0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12. marts 2026</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2.xml"/><Relationship Id="rId21" Type="http://schemas.openxmlformats.org/officeDocument/2006/relationships/slideLayout" Target="../slideLayouts/slideLayout21.xml"/><Relationship Id="rId34" Type="http://schemas.openxmlformats.org/officeDocument/2006/relationships/tags" Target="../tags/tag7.xml"/><Relationship Id="rId42" Type="http://schemas.openxmlformats.org/officeDocument/2006/relationships/tags" Target="../tags/tag15.xml"/><Relationship Id="rId47" Type="http://schemas.openxmlformats.org/officeDocument/2006/relationships/tags" Target="../tags/tag20.xml"/><Relationship Id="rId50"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2.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37" Type="http://schemas.openxmlformats.org/officeDocument/2006/relationships/tags" Target="../tags/tag10.xml"/><Relationship Id="rId40" Type="http://schemas.openxmlformats.org/officeDocument/2006/relationships/tags" Target="../tags/tag13.xml"/><Relationship Id="rId45"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36" Type="http://schemas.openxmlformats.org/officeDocument/2006/relationships/tags" Target="../tags/tag9.xml"/><Relationship Id="rId49"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4" Type="http://schemas.openxmlformats.org/officeDocument/2006/relationships/tags" Target="../tags/tag17.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 Id="rId35" Type="http://schemas.openxmlformats.org/officeDocument/2006/relationships/tags" Target="../tags/tag8.xml"/><Relationship Id="rId43" Type="http://schemas.openxmlformats.org/officeDocument/2006/relationships/tags" Target="../tags/tag16.xml"/><Relationship Id="rId48" Type="http://schemas.openxmlformats.org/officeDocument/2006/relationships/tags" Target="../tags/tag21.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6.xml"/><Relationship Id="rId38" Type="http://schemas.openxmlformats.org/officeDocument/2006/relationships/tags" Target="../tags/tag11.xml"/><Relationship Id="rId46" Type="http://schemas.openxmlformats.org/officeDocument/2006/relationships/tags" Target="../tags/tag19.xml"/><Relationship Id="rId20" Type="http://schemas.openxmlformats.org/officeDocument/2006/relationships/slideLayout" Target="../slideLayouts/slideLayout20.xml"/><Relationship Id="rId41"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7526700" cy="4057200"/>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r>
              <a:rPr lang="da-DK"/>
              <a:t>Niende niveau</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44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12. marts 2026</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8"/>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9"/>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30"/>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31"/>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32"/>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3"/>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4"/>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5"/>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6"/>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7"/>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8"/>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9"/>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40"/>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41"/>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42"/>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3"/>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4"/>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5"/>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6"/>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7"/>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8"/>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9"/>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50"/>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79" r:id="rId3"/>
    <p:sldLayoutId id="2147483764" r:id="rId4"/>
    <p:sldLayoutId id="2147483765" r:id="rId5"/>
    <p:sldLayoutId id="2147483737" r:id="rId6"/>
    <p:sldLayoutId id="2147483782" r:id="rId7"/>
    <p:sldLayoutId id="2147483767" r:id="rId8"/>
    <p:sldLayoutId id="2147483731" r:id="rId9"/>
    <p:sldLayoutId id="2147483732" r:id="rId10"/>
    <p:sldLayoutId id="2147483768" r:id="rId11"/>
    <p:sldLayoutId id="2147483769" r:id="rId12"/>
    <p:sldLayoutId id="2147483770" r:id="rId13"/>
    <p:sldLayoutId id="2147483771" r:id="rId14"/>
    <p:sldLayoutId id="2147483778" r:id="rId15"/>
    <p:sldLayoutId id="2147483772" r:id="rId16"/>
    <p:sldLayoutId id="2147483773" r:id="rId17"/>
    <p:sldLayoutId id="2147483780" r:id="rId18"/>
    <p:sldLayoutId id="2147483781" r:id="rId19"/>
    <p:sldLayoutId id="2147483775" r:id="rId20"/>
    <p:sldLayoutId id="2147483776" r:id="rId21"/>
    <p:sldLayoutId id="2147483777" r:id="rId22"/>
    <p:sldLayoutId id="2147483743" r:id="rId23"/>
    <p:sldLayoutId id="2147483744" r:id="rId24"/>
    <p:sldLayoutId id="2147483759" r:id="rId25"/>
    <p:sldLayoutId id="2147483753" r:id="rId26"/>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300"/>
        </a:spcBef>
        <a:spcAft>
          <a:spcPts val="30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A4A3A4"/>
          </p15:clr>
        </p15:guide>
        <p15:guide id="2" pos="4347" userDrawn="1">
          <p15:clr>
            <a:srgbClr val="A4A3A4"/>
          </p15:clr>
        </p15:guide>
        <p15:guide id="3" orient="horz" pos="226" userDrawn="1">
          <p15:clr>
            <a:srgbClr val="F26B43"/>
          </p15:clr>
        </p15:guide>
        <p15:guide id="4" orient="horz" pos="4093" userDrawn="1">
          <p15:clr>
            <a:srgbClr val="F26B43"/>
          </p15:clr>
        </p15:guide>
        <p15:guide id="5" pos="6437" userDrawn="1">
          <p15:clr>
            <a:srgbClr val="A4A3A4"/>
          </p15:clr>
        </p15:guide>
        <p15:guide id="6" pos="6832" userDrawn="1">
          <p15:clr>
            <a:srgbClr val="A4A3A4"/>
          </p15:clr>
        </p15:guide>
        <p15:guide id="7" pos="2090" userDrawn="1">
          <p15:clr>
            <a:srgbClr val="A4A3A4"/>
          </p15:clr>
        </p15:guide>
        <p15:guide id="8" pos="2484" userDrawn="1">
          <p15:clr>
            <a:srgbClr val="A4A3A4"/>
          </p15:clr>
        </p15:guide>
        <p15:guide id="9" pos="847" userDrawn="1">
          <p15:clr>
            <a:srgbClr val="A4A3A4"/>
          </p15:clr>
        </p15:guide>
        <p15:guide id="10" pos="1242" userDrawn="1">
          <p15:clr>
            <a:srgbClr val="A4A3A4"/>
          </p15:clr>
        </p15:guide>
        <p15:guide id="11" pos="2711" userDrawn="1">
          <p15:clr>
            <a:srgbClr val="A4A3A4"/>
          </p15:clr>
        </p15:guide>
        <p15:guide id="12" pos="3105" userDrawn="1">
          <p15:clr>
            <a:srgbClr val="A4A3A4"/>
          </p15:clr>
        </p15:guide>
        <p15:guide id="13" pos="5195" userDrawn="1">
          <p15:clr>
            <a:srgbClr val="A4A3A4"/>
          </p15:clr>
        </p15:guide>
        <p15:guide id="14" pos="5589" userDrawn="1">
          <p15:clr>
            <a:srgbClr val="A4A3A4"/>
          </p15:clr>
        </p15:guide>
        <p15:guide id="15" pos="3332" userDrawn="1">
          <p15:clr>
            <a:srgbClr val="A4A3A4"/>
          </p15:clr>
        </p15:guide>
        <p15:guide id="16" pos="4574" userDrawn="1">
          <p15:clr>
            <a:srgbClr val="A4A3A4"/>
          </p15:clr>
        </p15:guide>
        <p15:guide id="17" pos="4968" userDrawn="1">
          <p15:clr>
            <a:srgbClr val="A4A3A4"/>
          </p15:clr>
        </p15:guide>
        <p15:guide id="18" pos="5816" userDrawn="1">
          <p15:clr>
            <a:srgbClr val="A4A3A4"/>
          </p15:clr>
        </p15:guide>
        <p15:guide id="19" pos="6211" userDrawn="1">
          <p15:clr>
            <a:srgbClr val="A4A3A4"/>
          </p15:clr>
        </p15:guide>
        <p15:guide id="20" pos="3726" userDrawn="1">
          <p15:clr>
            <a:srgbClr val="A4A3A4"/>
          </p15:clr>
        </p15:guide>
        <p15:guide id="21" pos="1468" userDrawn="1">
          <p15:clr>
            <a:srgbClr val="A4A3A4"/>
          </p15:clr>
        </p15:guide>
        <p15:guide id="22" pos="1863" userDrawn="1">
          <p15:clr>
            <a:srgbClr val="A4A3A4"/>
          </p15:clr>
        </p15:guide>
        <p15:guide id="23" pos="7058" userDrawn="1">
          <p15:clr>
            <a:srgbClr val="A4A3A4"/>
          </p15:clr>
        </p15:guide>
        <p15:guide id="24" pos="226" userDrawn="1">
          <p15:clr>
            <a:srgbClr val="F26B43"/>
          </p15:clr>
        </p15:guide>
        <p15:guide id="25" pos="621" userDrawn="1">
          <p15:clr>
            <a:srgbClr val="A4A3A4"/>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E74DF-6A0F-BEA5-9179-1AD8C76D3646}"/>
              </a:ext>
            </a:extLst>
          </p:cNvPr>
          <p:cNvSpPr>
            <a:spLocks noGrp="1"/>
          </p:cNvSpPr>
          <p:nvPr>
            <p:ph type="ctrTitle"/>
          </p:nvPr>
        </p:nvSpPr>
        <p:spPr/>
        <p:txBody>
          <a:bodyPr/>
          <a:lstStyle/>
          <a:p>
            <a:r>
              <a:rPr lang="da-DK"/>
              <a:t>OK26 staten </a:t>
            </a:r>
            <a:br>
              <a:rPr lang="da-DK"/>
            </a:br>
            <a:br>
              <a:rPr lang="da-DK"/>
            </a:br>
            <a:endParaRPr lang="da-DK"/>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p:txBody>
          <a:bodyPr/>
          <a:lstStyle/>
          <a:p>
            <a:fld id="{5E7F469A-D844-4687-9D05-1C2BCF471069}" type="datetime2">
              <a:rPr lang="da-DK" smtClean="0"/>
              <a:pPr/>
              <a:t>12. marts 2026</a:t>
            </a:fld>
            <a:endParaRPr lang="da-DK"/>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p:txBody>
          <a:bodyPr/>
          <a:lstStyle/>
          <a:p>
            <a:endParaRPr lang="da-DK"/>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p:txBody>
          <a:bodyPr/>
          <a:lstStyle/>
          <a:p>
            <a:fld id="{23AA811B-2EBD-4900-905E-5BE206449611}" type="slidenum">
              <a:rPr lang="da-DK" smtClean="0"/>
              <a:pPr/>
              <a:t>1</a:t>
            </a:fld>
            <a:endParaRPr lang="da-DK"/>
          </a:p>
        </p:txBody>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37F2A-9C38-DE28-904F-F06DA1BD022B}"/>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317C9CD1-C89A-682D-2C55-02447BCE584B}"/>
              </a:ext>
            </a:extLst>
          </p:cNvPr>
          <p:cNvSpPr>
            <a:spLocks noGrp="1"/>
          </p:cNvSpPr>
          <p:nvPr>
            <p:ph type="title"/>
          </p:nvPr>
        </p:nvSpPr>
        <p:spPr/>
        <p:txBody>
          <a:bodyPr/>
          <a:lstStyle/>
          <a:p>
            <a:r>
              <a:rPr lang="da-DK"/>
              <a:t>Videnskabelige medarbejdere (fortsat)</a:t>
            </a:r>
          </a:p>
        </p:txBody>
      </p:sp>
      <p:sp>
        <p:nvSpPr>
          <p:cNvPr id="10" name="Pladsholder til indhold 9">
            <a:extLst>
              <a:ext uri="{FF2B5EF4-FFF2-40B4-BE49-F238E27FC236}">
                <a16:creationId xmlns:a16="http://schemas.microsoft.com/office/drawing/2014/main" id="{CD16AC82-8523-4D4A-0E75-7656A8EF6CBE}"/>
              </a:ext>
            </a:extLst>
          </p:cNvPr>
          <p:cNvSpPr>
            <a:spLocks noGrp="1"/>
          </p:cNvSpPr>
          <p:nvPr>
            <p:ph idx="1"/>
          </p:nvPr>
        </p:nvSpPr>
        <p:spPr>
          <a:xfrm>
            <a:off x="507915" y="2001600"/>
            <a:ext cx="11471640" cy="4053600"/>
          </a:xfrm>
        </p:spPr>
        <p:txBody>
          <a:bodyPr vert="horz" lIns="0" tIns="0" rIns="0" bIns="0" rtlCol="0" anchor="t">
            <a:noAutofit/>
          </a:bodyPr>
          <a:lstStyle/>
          <a:p>
            <a:pPr marL="0" indent="0">
              <a:buNone/>
            </a:pPr>
            <a:r>
              <a:rPr lang="da-DK" b="1"/>
              <a:t>Tillæg til lektorer i forfremmelsesprogram til docent</a:t>
            </a:r>
            <a:endParaRPr lang="da-DK"/>
          </a:p>
          <a:p>
            <a:pPr marL="269875" indent="-269875"/>
            <a:r>
              <a:rPr lang="da-DK"/>
              <a:t>I stillingsstrukturen for undervisere ved videregående uddannelser på erhvervsakademier, professionshøjskoler, Danmarks Medie- og Journalisthøjskole og maritime uddannelsesinstitutioner er det muligt at blive omfattet af et forfremmelsesprogram fra lektor til docent. </a:t>
            </a:r>
          </a:p>
          <a:p>
            <a:pPr marL="269875" indent="-269875"/>
            <a:r>
              <a:rPr lang="da-DK"/>
              <a:t>Lektorer i det nye forfremmelsesprogram får et tillæg på ca. 2.950* kr. pr. måned (april 2026-niveau). Tillægget er pensionsgivende</a:t>
            </a:r>
          </a:p>
          <a:p>
            <a:pPr marL="0" indent="0">
              <a:buNone/>
            </a:pPr>
            <a:endParaRPr lang="da-DK"/>
          </a:p>
          <a:p>
            <a:pPr marL="0" indent="0">
              <a:buNone/>
            </a:pPr>
            <a:r>
              <a:rPr lang="da-DK" b="1"/>
              <a:t>Overenskomst for eksterne lektorer og timelærer ved professionshøjskoler, Danmarks Medie- og Journalisthøjskole, erhvervsakademiker og maritime uddannelsesinstitutioner m.fl. under Uddannelses- og Forskningsministeriet</a:t>
            </a:r>
            <a:endParaRPr lang="da-DK"/>
          </a:p>
          <a:p>
            <a:pPr marL="269875" indent="-269875"/>
            <a:r>
              <a:rPr lang="da-DK"/>
              <a:t>Der skal aftales løn- og ansættelsesvilkår for studenterundervisere på professionshøjskoler, Danmarks Medie- og Journalisthøjskole, erhvervsakademiker og maritime uddannelsesinstitutioner. </a:t>
            </a:r>
          </a:p>
          <a:p>
            <a:pPr marL="269875" indent="-269875"/>
            <a:r>
              <a:rPr lang="da-DK"/>
              <a:t>Det er hensigten, at studenterunderviserne skal omfattes af overenskomst for eksterne lektorer og timelærere ved professionshøjskoler, Danmarks Medie- og Journalisthøjskole, erhvervsakademiker og maritime uddannelsesinstitutioner m.fl. under Uddannelses- og Forskningsministeriet</a:t>
            </a:r>
          </a:p>
          <a:p>
            <a:pPr marL="269875" indent="-269875"/>
            <a:endParaRPr lang="da-DK" dirty="0"/>
          </a:p>
          <a:p>
            <a:pPr marL="0" indent="0">
              <a:buNone/>
            </a:pPr>
            <a:r>
              <a:rPr lang="da-DK" sz="1200" i="1">
                <a:ea typeface="+mn-lt"/>
                <a:cs typeface="+mn-lt"/>
              </a:rPr>
              <a:t>* forbehold for endelig udregning</a:t>
            </a:r>
            <a:endParaRPr lang="da-DK" sz="1200" i="1" dirty="0"/>
          </a:p>
          <a:p>
            <a:endParaRPr lang="da-DK"/>
          </a:p>
        </p:txBody>
      </p:sp>
      <p:sp>
        <p:nvSpPr>
          <p:cNvPr id="6" name="Date Placeholder 5">
            <a:extLst>
              <a:ext uri="{FF2B5EF4-FFF2-40B4-BE49-F238E27FC236}">
                <a16:creationId xmlns:a16="http://schemas.microsoft.com/office/drawing/2014/main" id="{93510D8F-BE55-751B-D883-6DADE543109E}"/>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B977147C-5FA2-7E8E-FC30-9CDA850FB9AF}"/>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D4E3AD19-8A1C-F380-015F-628054724327}"/>
              </a:ext>
            </a:extLst>
          </p:cNvPr>
          <p:cNvSpPr>
            <a:spLocks noGrp="1"/>
          </p:cNvSpPr>
          <p:nvPr>
            <p:ph type="sldNum" sz="quarter" idx="12"/>
          </p:nvPr>
        </p:nvSpPr>
        <p:spPr/>
        <p:txBody>
          <a:bodyPr/>
          <a:lstStyle/>
          <a:p>
            <a:fld id="{23AA811B-2EBD-4900-905E-5BE206449611}" type="slidenum">
              <a:rPr lang="da-DK" smtClean="0"/>
              <a:t>10</a:t>
            </a:fld>
            <a:endParaRPr lang="da-DK"/>
          </a:p>
        </p:txBody>
      </p:sp>
    </p:spTree>
    <p:extLst>
      <p:ext uri="{BB962C8B-B14F-4D97-AF65-F5344CB8AC3E}">
        <p14:creationId xmlns:p14="http://schemas.microsoft.com/office/powerpoint/2010/main" val="249476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4210D-6678-C76B-94A9-B4D6D0948F8C}"/>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854EAECC-1571-9DD2-EEC5-EEA305683789}"/>
              </a:ext>
            </a:extLst>
          </p:cNvPr>
          <p:cNvSpPr>
            <a:spLocks noGrp="1"/>
          </p:cNvSpPr>
          <p:nvPr>
            <p:ph type="title"/>
          </p:nvPr>
        </p:nvSpPr>
        <p:spPr/>
        <p:txBody>
          <a:bodyPr/>
          <a:lstStyle/>
          <a:p>
            <a:r>
              <a:rPr lang="da-DK"/>
              <a:t>Ledere</a:t>
            </a:r>
          </a:p>
        </p:txBody>
      </p:sp>
      <p:sp>
        <p:nvSpPr>
          <p:cNvPr id="10" name="Pladsholder til indhold 9">
            <a:extLst>
              <a:ext uri="{FF2B5EF4-FFF2-40B4-BE49-F238E27FC236}">
                <a16:creationId xmlns:a16="http://schemas.microsoft.com/office/drawing/2014/main" id="{122B32FE-1DCC-0192-91B2-9691CFCC5747}"/>
              </a:ext>
            </a:extLst>
          </p:cNvPr>
          <p:cNvSpPr>
            <a:spLocks noGrp="1"/>
          </p:cNvSpPr>
          <p:nvPr>
            <p:ph idx="1"/>
          </p:nvPr>
        </p:nvSpPr>
        <p:spPr/>
        <p:txBody>
          <a:bodyPr vert="horz" lIns="0" tIns="0" rIns="0" bIns="0" rtlCol="0" anchor="t">
            <a:noAutofit/>
          </a:bodyPr>
          <a:lstStyle/>
          <a:p>
            <a:pPr marL="269875" indent="-269875"/>
            <a:r>
              <a:rPr lang="da-DK"/>
              <a:t>Grundlønnen for stillinger i gruppe 3 og 4 i rammeaftale om kontraktansættelse af chefer i staten løftes: </a:t>
            </a:r>
            <a:endParaRPr lang="en-US"/>
          </a:p>
          <a:p>
            <a:pPr marL="539750" lvl="1" indent="-269875">
              <a:buFont typeface="Courier New,monospace" panose="020B0604020202020204" pitchFamily="34" charset="0"/>
              <a:buChar char="o"/>
            </a:pPr>
            <a:r>
              <a:rPr lang="da-DK"/>
              <a:t>For gruppe 3 forhøjes den månedlige grundløn til ca. 86.440* kr. (april 2026-niveau)</a:t>
            </a:r>
            <a:endParaRPr lang="en-US"/>
          </a:p>
          <a:p>
            <a:pPr marL="539750" lvl="1" indent="-269875">
              <a:buFont typeface="Courier New,monospace" panose="020B0604020202020204" pitchFamily="34" charset="0"/>
              <a:buChar char="o"/>
            </a:pPr>
            <a:r>
              <a:rPr lang="da-DK"/>
              <a:t>For gruppe 4 forhøjes den månedlige grundløn til ca. 96.425* kr. (april 2026-niveau)</a:t>
            </a:r>
          </a:p>
          <a:p>
            <a:pPr marL="0" indent="0">
              <a:buNone/>
            </a:pPr>
            <a:endParaRPr lang="da-DK"/>
          </a:p>
          <a:p>
            <a:pPr marL="0" indent="0">
              <a:buNone/>
            </a:pPr>
            <a:r>
              <a:rPr lang="da-DK" b="1"/>
              <a:t>Drøftelse om en chefaftale på universiteter og kunstneriske uddannelsesinstitutioner under Uddannelses- og Forskningsministeriet </a:t>
            </a:r>
          </a:p>
          <a:p>
            <a:pPr marL="269875" indent="-269875"/>
            <a:r>
              <a:rPr lang="da-DK"/>
              <a:t>Enighed om at optage drøftelser om en chefaftale på universiteter og kunstneriske uddannelsesinstitutioner</a:t>
            </a:r>
          </a:p>
          <a:p>
            <a:pPr marL="269875" indent="-269875"/>
            <a:r>
              <a:rPr lang="da-DK"/>
              <a:t>Formålet er at sikre en tættere kobling mellem de lokale forhold på arbejdspladserne og lønforholdene samt bidrage til fastholdelse og rekruttering af chefer</a:t>
            </a:r>
          </a:p>
          <a:p>
            <a:pPr marL="269875" indent="-269875"/>
            <a:r>
              <a:rPr lang="da-DK"/>
              <a:t>I overenskomstperioden suspenderes </a:t>
            </a:r>
            <a:r>
              <a:rPr lang="da-DK" err="1"/>
              <a:t>cheflønspuljestyringen</a:t>
            </a:r>
            <a:endParaRPr lang="da-DK"/>
          </a:p>
          <a:p>
            <a:pPr marL="0" indent="0">
              <a:buNone/>
            </a:pPr>
            <a:endParaRPr lang="da-DK"/>
          </a:p>
          <a:p>
            <a:endParaRPr lang="da-DK"/>
          </a:p>
        </p:txBody>
      </p:sp>
      <p:sp>
        <p:nvSpPr>
          <p:cNvPr id="11" name="Pladsholder til tekst 10">
            <a:extLst>
              <a:ext uri="{FF2B5EF4-FFF2-40B4-BE49-F238E27FC236}">
                <a16:creationId xmlns:a16="http://schemas.microsoft.com/office/drawing/2014/main" id="{A9452587-415F-CE3C-AE34-1675F43CF91F}"/>
              </a:ext>
            </a:extLst>
          </p:cNvPr>
          <p:cNvSpPr>
            <a:spLocks noGrp="1"/>
          </p:cNvSpPr>
          <p:nvPr>
            <p:ph type="body" sz="quarter" idx="13"/>
          </p:nvPr>
        </p:nvSpPr>
        <p:spPr/>
        <p:txBody>
          <a:bodyPr/>
          <a:lstStyle/>
          <a:p>
            <a:pPr marL="269875" indent="-269875"/>
            <a:r>
              <a:rPr lang="da-DK" sz="1200"/>
              <a:t>* forbehold for endelig udregning</a:t>
            </a:r>
            <a:endParaRPr lang="da-DK"/>
          </a:p>
        </p:txBody>
      </p:sp>
      <p:sp>
        <p:nvSpPr>
          <p:cNvPr id="6" name="Date Placeholder 5">
            <a:extLst>
              <a:ext uri="{FF2B5EF4-FFF2-40B4-BE49-F238E27FC236}">
                <a16:creationId xmlns:a16="http://schemas.microsoft.com/office/drawing/2014/main" id="{874EDA86-6B04-77B7-2A29-7927E46FF22B}"/>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E7E658CA-0C6D-3066-6421-CD81B454FCC0}"/>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D24E33BC-66D2-846F-602B-6E7F6B6FF359}"/>
              </a:ext>
            </a:extLst>
          </p:cNvPr>
          <p:cNvSpPr>
            <a:spLocks noGrp="1"/>
          </p:cNvSpPr>
          <p:nvPr>
            <p:ph type="sldNum" sz="quarter" idx="12"/>
          </p:nvPr>
        </p:nvSpPr>
        <p:spPr/>
        <p:txBody>
          <a:bodyPr/>
          <a:lstStyle/>
          <a:p>
            <a:fld id="{23AA811B-2EBD-4900-905E-5BE206449611}" type="slidenum">
              <a:rPr lang="da-DK" smtClean="0"/>
              <a:t>11</a:t>
            </a:fld>
            <a:endParaRPr lang="da-DK"/>
          </a:p>
        </p:txBody>
      </p:sp>
    </p:spTree>
    <p:extLst>
      <p:ext uri="{BB962C8B-B14F-4D97-AF65-F5344CB8AC3E}">
        <p14:creationId xmlns:p14="http://schemas.microsoft.com/office/powerpoint/2010/main" val="19042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5A3C-43B9-07C4-DE98-EC1F31AAC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B9A26-3613-2895-1FD9-09E45520B3BC}"/>
              </a:ext>
            </a:extLst>
          </p:cNvPr>
          <p:cNvSpPr>
            <a:spLocks noGrp="1"/>
          </p:cNvSpPr>
          <p:nvPr>
            <p:ph type="title"/>
          </p:nvPr>
        </p:nvSpPr>
        <p:spPr/>
        <p:txBody>
          <a:bodyPr/>
          <a:lstStyle/>
          <a:p>
            <a:r>
              <a:rPr lang="da-DK"/>
              <a:t>Vi stemmer sammen</a:t>
            </a:r>
            <a:endParaRPr lang="en-DK"/>
          </a:p>
        </p:txBody>
      </p:sp>
      <p:sp>
        <p:nvSpPr>
          <p:cNvPr id="3" name="Content Placeholder 2">
            <a:extLst>
              <a:ext uri="{FF2B5EF4-FFF2-40B4-BE49-F238E27FC236}">
                <a16:creationId xmlns:a16="http://schemas.microsoft.com/office/drawing/2014/main" id="{D8B94565-1400-2188-0EA7-3DAACA982A2C}"/>
              </a:ext>
            </a:extLst>
          </p:cNvPr>
          <p:cNvSpPr>
            <a:spLocks noGrp="1"/>
          </p:cNvSpPr>
          <p:nvPr>
            <p:ph idx="1"/>
          </p:nvPr>
        </p:nvSpPr>
        <p:spPr/>
        <p:txBody>
          <a:bodyPr/>
          <a:lstStyle/>
          <a:p>
            <a:r>
              <a:rPr lang="da-DK"/>
              <a:t>Vi har forhandlet sammen. Nu stemmer vi sammen.</a:t>
            </a:r>
          </a:p>
          <a:p>
            <a:pPr marL="0" indent="0">
              <a:buNone/>
            </a:pPr>
            <a:endParaRPr lang="da-DK"/>
          </a:p>
          <a:p>
            <a:r>
              <a:rPr lang="da-DK"/>
              <a:t>Når vi stemmer, viser vi, at overenskomsten betyder noget. Jo flere vi er, jo stærkere står vi overfor arbejdsgiverne.</a:t>
            </a:r>
          </a:p>
          <a:p>
            <a:pPr marL="0" indent="0">
              <a:buNone/>
            </a:pPr>
            <a:endParaRPr lang="da-DK"/>
          </a:p>
          <a:p>
            <a:r>
              <a:rPr lang="da-DK"/>
              <a:t>Har du ikke stemt endnu, så brug linket i mailen fra 16. marts kl. 11.30 eller sms’en fra 17. marts kl. 9.00 og stem nu.</a:t>
            </a:r>
          </a:p>
          <a:p>
            <a:pPr marL="0" indent="0">
              <a:buNone/>
            </a:pPr>
            <a:endParaRPr lang="da-DK"/>
          </a:p>
          <a:p>
            <a:r>
              <a:rPr lang="da-DK"/>
              <a:t>For eller imod er dit valg. Men stem!</a:t>
            </a:r>
          </a:p>
        </p:txBody>
      </p:sp>
      <p:sp>
        <p:nvSpPr>
          <p:cNvPr id="7" name="Text Placeholder 6">
            <a:extLst>
              <a:ext uri="{FF2B5EF4-FFF2-40B4-BE49-F238E27FC236}">
                <a16:creationId xmlns:a16="http://schemas.microsoft.com/office/drawing/2014/main" id="{42829CED-3AB5-F3F5-033C-6578CB46E545}"/>
              </a:ext>
            </a:extLst>
          </p:cNvPr>
          <p:cNvSpPr>
            <a:spLocks noGrp="1"/>
          </p:cNvSpPr>
          <p:nvPr>
            <p:ph type="body" sz="quarter" idx="13"/>
          </p:nvPr>
        </p:nvSpPr>
        <p:spPr/>
        <p:txBody>
          <a:bodyPr/>
          <a:lstStyle/>
          <a:p>
            <a:endParaRPr lang="en-DK"/>
          </a:p>
        </p:txBody>
      </p:sp>
      <p:sp>
        <p:nvSpPr>
          <p:cNvPr id="4" name="Date Placeholder 3">
            <a:extLst>
              <a:ext uri="{FF2B5EF4-FFF2-40B4-BE49-F238E27FC236}">
                <a16:creationId xmlns:a16="http://schemas.microsoft.com/office/drawing/2014/main" id="{17061574-6559-131B-469B-EC8C67107A16}"/>
              </a:ext>
            </a:extLst>
          </p:cNvPr>
          <p:cNvSpPr>
            <a:spLocks noGrp="1"/>
          </p:cNvSpPr>
          <p:nvPr>
            <p:ph type="dt" sz="half" idx="10"/>
          </p:nvPr>
        </p:nvSpPr>
        <p:spPr/>
        <p:txBody>
          <a:bodyPr/>
          <a:lstStyle/>
          <a:p>
            <a:fld id="{5FD21904-C89F-4B1E-B91F-279FFCECB770}" type="datetime2">
              <a:rPr lang="da-DK" smtClean="0"/>
              <a:pPr/>
              <a:t>12. marts 2026</a:t>
            </a:fld>
            <a:endParaRPr lang="da-DK"/>
          </a:p>
        </p:txBody>
      </p:sp>
      <p:sp>
        <p:nvSpPr>
          <p:cNvPr id="5" name="Footer Placeholder 4">
            <a:extLst>
              <a:ext uri="{FF2B5EF4-FFF2-40B4-BE49-F238E27FC236}">
                <a16:creationId xmlns:a16="http://schemas.microsoft.com/office/drawing/2014/main" id="{F17C6000-0B30-09B2-BE22-31DA451D28F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4B56D08-79FD-D5B4-F2D2-BDA7626B2BDC}"/>
              </a:ext>
            </a:extLst>
          </p:cNvPr>
          <p:cNvSpPr>
            <a:spLocks noGrp="1"/>
          </p:cNvSpPr>
          <p:nvPr>
            <p:ph type="sldNum" sz="quarter" idx="12"/>
          </p:nvPr>
        </p:nvSpPr>
        <p:spPr/>
        <p:txBody>
          <a:bodyPr/>
          <a:lstStyle/>
          <a:p>
            <a:fld id="{23AA811B-2EBD-4900-905E-5BE206449611}" type="slidenum">
              <a:rPr lang="da-DK" smtClean="0"/>
              <a:pPr/>
              <a:t>12</a:t>
            </a:fld>
            <a:endParaRPr lang="da-DK"/>
          </a:p>
        </p:txBody>
      </p:sp>
      <p:pic>
        <p:nvPicPr>
          <p:cNvPr id="12" name="Content Placeholder 11" descr="A group of hands with their hands raised&#10;&#10;AI-generated content may be incorrect.">
            <a:extLst>
              <a:ext uri="{FF2B5EF4-FFF2-40B4-BE49-F238E27FC236}">
                <a16:creationId xmlns:a16="http://schemas.microsoft.com/office/drawing/2014/main" id="{F3219EBB-DBF2-133E-12AD-CC1E6ACC0568}"/>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33128" y="1285090"/>
            <a:ext cx="4849310" cy="4849310"/>
          </a:xfrm>
        </p:spPr>
      </p:pic>
      <p:pic>
        <p:nvPicPr>
          <p:cNvPr id="14" name="Picture 13" descr="A red circles with white text&#10;&#10;AI-generated content may be incorrect.">
            <a:extLst>
              <a:ext uri="{FF2B5EF4-FFF2-40B4-BE49-F238E27FC236}">
                <a16:creationId xmlns:a16="http://schemas.microsoft.com/office/drawing/2014/main" id="{5C7DFBDB-9D67-E388-9C9C-81B5E741A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800" y="849212"/>
            <a:ext cx="1498676" cy="866109"/>
          </a:xfrm>
          <a:prstGeom prst="rect">
            <a:avLst/>
          </a:prstGeom>
        </p:spPr>
      </p:pic>
    </p:spTree>
    <p:extLst>
      <p:ext uri="{BB962C8B-B14F-4D97-AF65-F5344CB8AC3E}">
        <p14:creationId xmlns:p14="http://schemas.microsoft.com/office/powerpoint/2010/main" val="37958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11F69-F006-BEDF-6C2D-CEAD71153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683AC-651A-9064-CC6E-9DFC54040F11}"/>
              </a:ext>
            </a:extLst>
          </p:cNvPr>
          <p:cNvSpPr>
            <a:spLocks noGrp="1"/>
          </p:cNvSpPr>
          <p:nvPr>
            <p:ph type="title"/>
          </p:nvPr>
        </p:nvSpPr>
        <p:spPr/>
        <p:txBody>
          <a:bodyPr/>
          <a:lstStyle/>
          <a:p>
            <a:r>
              <a:rPr lang="da-DK"/>
              <a:t>3- årig aftale</a:t>
            </a:r>
            <a:endParaRPr lang="en-DK"/>
          </a:p>
        </p:txBody>
      </p:sp>
      <p:sp>
        <p:nvSpPr>
          <p:cNvPr id="9" name="Pladsholder til indhold 8">
            <a:extLst>
              <a:ext uri="{FF2B5EF4-FFF2-40B4-BE49-F238E27FC236}">
                <a16:creationId xmlns:a16="http://schemas.microsoft.com/office/drawing/2014/main" id="{88159518-0346-D35C-F667-AD37E1E7ACF4}"/>
              </a:ext>
            </a:extLst>
          </p:cNvPr>
          <p:cNvSpPr>
            <a:spLocks noGrp="1"/>
          </p:cNvSpPr>
          <p:nvPr>
            <p:ph idx="1"/>
          </p:nvPr>
        </p:nvSpPr>
        <p:spPr>
          <a:xfrm>
            <a:off x="359999" y="2080800"/>
            <a:ext cx="5555026" cy="2209260"/>
          </a:xfrm>
        </p:spPr>
        <p:txBody>
          <a:bodyPr vert="horz" lIns="0" tIns="0" rIns="0" bIns="0" rtlCol="0" anchor="t">
            <a:noAutofit/>
          </a:bodyPr>
          <a:lstStyle/>
          <a:p>
            <a:pPr marL="269875" indent="-269875"/>
            <a:r>
              <a:rPr lang="da-DK"/>
              <a:t>Ramme på 8,7 %</a:t>
            </a:r>
          </a:p>
          <a:p>
            <a:pPr marL="269875" indent="-269875"/>
            <a:r>
              <a:rPr lang="da-DK"/>
              <a:t>Generel lønstigning på 6,37%</a:t>
            </a:r>
          </a:p>
          <a:p>
            <a:pPr marL="269875" indent="-269875"/>
            <a:r>
              <a:rPr lang="da-DK"/>
              <a:t>Særlige prioriteringer: militært personel i Forsvaret,  erhvervsskoleområdet og lokale lønforhandlinger</a:t>
            </a:r>
          </a:p>
          <a:p>
            <a:pPr marL="269875" indent="-269875"/>
            <a:r>
              <a:rPr lang="da-DK"/>
              <a:t>Andre formål: barsel, barn syg og </a:t>
            </a:r>
            <a:r>
              <a:rPr lang="da-DK" err="1"/>
              <a:t>fritvalgsordning</a:t>
            </a:r>
            <a:endParaRPr lang="da-DK"/>
          </a:p>
          <a:p>
            <a:pPr marL="269875" indent="-269875"/>
            <a:r>
              <a:rPr lang="da-DK"/>
              <a:t>Reststigning: lønstigninger lokalt (anciennitetsstigninger og lokalt forhandlede tillæg)</a:t>
            </a:r>
          </a:p>
        </p:txBody>
      </p:sp>
      <p:graphicFrame>
        <p:nvGraphicFramePr>
          <p:cNvPr id="8" name="Content Placeholder 7">
            <a:extLst>
              <a:ext uri="{FF2B5EF4-FFF2-40B4-BE49-F238E27FC236}">
                <a16:creationId xmlns:a16="http://schemas.microsoft.com/office/drawing/2014/main" id="{EFF1606E-926C-A988-6CBD-2ADE1F2BCEB1}"/>
              </a:ext>
            </a:extLst>
          </p:cNvPr>
          <p:cNvGraphicFramePr>
            <a:graphicFrameLocks noGrp="1"/>
          </p:cNvGraphicFramePr>
          <p:nvPr>
            <p:ph sz="quarter" idx="14"/>
            <p:extLst>
              <p:ext uri="{D42A27DB-BD31-4B8C-83A1-F6EECF244321}">
                <p14:modId xmlns:p14="http://schemas.microsoft.com/office/powerpoint/2010/main" val="1644015547"/>
              </p:ext>
            </p:extLst>
          </p:nvPr>
        </p:nvGraphicFramePr>
        <p:xfrm>
          <a:off x="6275388" y="2084388"/>
          <a:ext cx="5556247" cy="3421444"/>
        </p:xfrm>
        <a:graphic>
          <a:graphicData uri="http://schemas.openxmlformats.org/drawingml/2006/table">
            <a:tbl>
              <a:tblPr bandRow="1">
                <a:tableStyleId>{5C22544A-7EE6-4342-B048-85BDC9FD1C3A}</a:tableStyleId>
              </a:tblPr>
              <a:tblGrid>
                <a:gridCol w="1444944">
                  <a:extLst>
                    <a:ext uri="{9D8B030D-6E8A-4147-A177-3AD203B41FA5}">
                      <a16:colId xmlns:a16="http://schemas.microsoft.com/office/drawing/2014/main" val="3038991014"/>
                    </a:ext>
                  </a:extLst>
                </a:gridCol>
                <a:gridCol w="598733">
                  <a:extLst>
                    <a:ext uri="{9D8B030D-6E8A-4147-A177-3AD203B41FA5}">
                      <a16:colId xmlns:a16="http://schemas.microsoft.com/office/drawing/2014/main" val="2829056783"/>
                    </a:ext>
                  </a:extLst>
                </a:gridCol>
                <a:gridCol w="734446">
                  <a:extLst>
                    <a:ext uri="{9D8B030D-6E8A-4147-A177-3AD203B41FA5}">
                      <a16:colId xmlns:a16="http://schemas.microsoft.com/office/drawing/2014/main" val="3323198037"/>
                    </a:ext>
                  </a:extLst>
                </a:gridCol>
                <a:gridCol w="542852">
                  <a:extLst>
                    <a:ext uri="{9D8B030D-6E8A-4147-A177-3AD203B41FA5}">
                      <a16:colId xmlns:a16="http://schemas.microsoft.com/office/drawing/2014/main" val="4004922706"/>
                    </a:ext>
                  </a:extLst>
                </a:gridCol>
                <a:gridCol w="542852">
                  <a:extLst>
                    <a:ext uri="{9D8B030D-6E8A-4147-A177-3AD203B41FA5}">
                      <a16:colId xmlns:a16="http://schemas.microsoft.com/office/drawing/2014/main" val="1754068326"/>
                    </a:ext>
                  </a:extLst>
                </a:gridCol>
                <a:gridCol w="1077720">
                  <a:extLst>
                    <a:ext uri="{9D8B030D-6E8A-4147-A177-3AD203B41FA5}">
                      <a16:colId xmlns:a16="http://schemas.microsoft.com/office/drawing/2014/main" val="590195223"/>
                    </a:ext>
                  </a:extLst>
                </a:gridCol>
                <a:gridCol w="614700">
                  <a:extLst>
                    <a:ext uri="{9D8B030D-6E8A-4147-A177-3AD203B41FA5}">
                      <a16:colId xmlns:a16="http://schemas.microsoft.com/office/drawing/2014/main" val="4211136129"/>
                    </a:ext>
                  </a:extLst>
                </a:gridCol>
              </a:tblGrid>
              <a:tr h="180975">
                <a:tc>
                  <a:txBody>
                    <a:bodyPr/>
                    <a:lstStyle/>
                    <a:p>
                      <a:pPr algn="l" rtl="0" fontAlgn="base">
                        <a:lnSpc>
                          <a:spcPts val="1457"/>
                        </a:lnSpc>
                        <a:buNone/>
                      </a:pPr>
                      <a:endParaRPr lang="da-DK" sz="1200" b="0" i="0">
                        <a:solidFill>
                          <a:srgbClr val="222222"/>
                        </a:solidFill>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1. april 2026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1. august 2026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1. april 2027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r>
                        <a:rPr lang="da-DK" sz="1200" b="0" i="0">
                          <a:solidFill>
                            <a:srgbClr val="222222"/>
                          </a:solidFill>
                          <a:effectLst/>
                          <a:latin typeface="Helvetica" panose="020B0604020202020204" pitchFamily="34" charset="0"/>
                        </a:rPr>
                        <a:t>1. januar 2028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ctr" rtl="0" fontAlgn="base">
                        <a:lnSpc>
                          <a:spcPts val="1457"/>
                        </a:lnSpc>
                        <a:spcAft>
                          <a:spcPts val="800"/>
                        </a:spcAft>
                        <a:buNone/>
                      </a:pPr>
                      <a:r>
                        <a:rPr lang="da-DK" sz="1200" b="0" i="0">
                          <a:solidFill>
                            <a:srgbClr val="222222"/>
                          </a:solidFill>
                          <a:effectLst/>
                          <a:latin typeface="Helvetica"/>
                        </a:rPr>
                        <a:t>1.april </a:t>
                      </a:r>
                      <a:r>
                        <a:rPr lang="da-DK" sz="1200" b="0" i="0">
                          <a:solidFill>
                            <a:srgbClr val="222222"/>
                          </a:solidFill>
                          <a:effectLst/>
                          <a:latin typeface="WordVisiCarriageReturn_MSFontService"/>
                        </a:rPr>
                        <a:t> </a:t>
                      </a:r>
                      <a:br>
                        <a:rPr lang="da-DK" sz="1200" b="0" i="0">
                          <a:solidFill>
                            <a:srgbClr val="222222"/>
                          </a:solidFill>
                          <a:effectLst/>
                          <a:latin typeface="WordVisiCarriageReturn_MSFontService"/>
                        </a:rPr>
                      </a:br>
                      <a:r>
                        <a:rPr lang="da-DK" sz="1200" b="0" i="0">
                          <a:solidFill>
                            <a:srgbClr val="222222"/>
                          </a:solidFill>
                          <a:effectLst/>
                          <a:latin typeface="Helvetica"/>
                        </a:rPr>
                        <a:t>2028 </a:t>
                      </a:r>
                      <a:endParaRPr lang="da-DK" b="0" i="0">
                        <a:effectLst/>
                        <a:latin typeface="Helvetica"/>
                      </a:endParaRPr>
                    </a:p>
                  </a:txBody>
                  <a:tcPr marL="57150" marR="57150">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I alt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extLst>
                  <a:ext uri="{0D108BD9-81ED-4DB2-BD59-A6C34878D82A}">
                    <a16:rowId xmlns:a16="http://schemas.microsoft.com/office/drawing/2014/main" val="216349791"/>
                  </a:ext>
                </a:extLst>
              </a:tr>
              <a:tr h="180975">
                <a:tc>
                  <a:txBody>
                    <a:bodyPr/>
                    <a:lstStyle/>
                    <a:p>
                      <a:pPr algn="l" rtl="0" fontAlgn="base">
                        <a:lnSpc>
                          <a:spcPts val="1457"/>
                        </a:lnSpc>
                        <a:buNone/>
                      </a:pPr>
                      <a:r>
                        <a:rPr lang="da-DK" sz="1200" b="0" i="0">
                          <a:solidFill>
                            <a:srgbClr val="222222"/>
                          </a:solidFill>
                          <a:effectLst/>
                          <a:latin typeface="Helvetica" panose="020B0604020202020204" pitchFamily="34" charset="0"/>
                        </a:rPr>
                        <a:t>Aftalte generelle lønstigning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1,73 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0,65 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1,83 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spcAft>
                          <a:spcPts val="800"/>
                        </a:spcAft>
                        <a:buNone/>
                      </a:pPr>
                      <a:endParaRPr lang="da-DK" sz="1200" b="0" i="0">
                        <a:solidFill>
                          <a:srgbClr val="222222"/>
                        </a:solidFill>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ctr" rtl="0" fontAlgn="base">
                        <a:lnSpc>
                          <a:spcPts val="1457"/>
                        </a:lnSpc>
                        <a:spcAft>
                          <a:spcPts val="800"/>
                        </a:spcAft>
                        <a:buNone/>
                      </a:pPr>
                      <a:r>
                        <a:rPr lang="da-DK" sz="1200" b="0" i="0">
                          <a:solidFill>
                            <a:srgbClr val="222222"/>
                          </a:solidFill>
                          <a:effectLst/>
                          <a:latin typeface="Helvetica" panose="020B0604020202020204" pitchFamily="34" charset="0"/>
                        </a:rPr>
                        <a:t>2,59 </a:t>
                      </a:r>
                      <a:endParaRPr lang="da-DK" b="0" i="0">
                        <a:effectLst/>
                      </a:endParaRPr>
                    </a:p>
                  </a:txBody>
                  <a:tcPr marL="57150" marR="57150">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6,80 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extLst>
                  <a:ext uri="{0D108BD9-81ED-4DB2-BD59-A6C34878D82A}">
                    <a16:rowId xmlns:a16="http://schemas.microsoft.com/office/drawing/2014/main" val="58488101"/>
                  </a:ext>
                </a:extLst>
              </a:tr>
              <a:tr h="180975">
                <a:tc>
                  <a:txBody>
                    <a:bodyPr/>
                    <a:lstStyle/>
                    <a:p>
                      <a:pPr algn="l" rtl="0" fontAlgn="base">
                        <a:lnSpc>
                          <a:spcPts val="1457"/>
                        </a:lnSpc>
                        <a:spcAft>
                          <a:spcPts val="800"/>
                        </a:spcAft>
                        <a:buNone/>
                      </a:pPr>
                      <a:r>
                        <a:rPr lang="da-DK" sz="1200" b="0" i="0">
                          <a:solidFill>
                            <a:srgbClr val="222222"/>
                          </a:solidFill>
                          <a:effectLst/>
                          <a:latin typeface="Helvetica"/>
                        </a:rPr>
                        <a:t>Særlige prioriteringer </a:t>
                      </a:r>
                      <a:endParaRPr lang="da-DK" b="0" i="0">
                        <a:solidFill>
                          <a:srgbClr val="222222"/>
                        </a:solidFill>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r>
                        <a:rPr lang="da-DK" sz="1200" b="0" i="0">
                          <a:solidFill>
                            <a:srgbClr val="222222"/>
                          </a:solidFill>
                          <a:effectLst/>
                          <a:latin typeface="Helvetica"/>
                        </a:rPr>
                        <a:t>0,21 </a:t>
                      </a:r>
                      <a:endParaRPr lang="da-DK" b="0" i="0">
                        <a:solidFill>
                          <a:srgbClr val="222222"/>
                        </a:solidFill>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endParaRPr lang="en-US"/>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r>
                        <a:rPr lang="da-DK" sz="1200" b="0" i="0">
                          <a:solidFill>
                            <a:srgbClr val="222222"/>
                          </a:solidFill>
                          <a:effectLst/>
                          <a:latin typeface="Helvetica"/>
                        </a:rPr>
                        <a:t>0,22 </a:t>
                      </a:r>
                      <a:endParaRPr lang="da-DK" b="0" i="0">
                        <a:solidFill>
                          <a:srgbClr val="222222"/>
                        </a:solidFill>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endParaRPr lang="en-US"/>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ctr" rtl="0" fontAlgn="base">
                        <a:lnSpc>
                          <a:spcPts val="1457"/>
                        </a:lnSpc>
                        <a:spcAft>
                          <a:spcPts val="800"/>
                        </a:spcAft>
                        <a:buNone/>
                      </a:pPr>
                      <a:endParaRPr lang="en-US"/>
                    </a:p>
                  </a:txBody>
                  <a:tcPr marL="57150" marR="57150">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r>
                        <a:rPr lang="da-DK" sz="1200" b="0" i="0">
                          <a:solidFill>
                            <a:srgbClr val="222222"/>
                          </a:solidFill>
                          <a:effectLst/>
                          <a:latin typeface="Helvetica"/>
                        </a:rPr>
                        <a:t>0,43 </a:t>
                      </a:r>
                      <a:endParaRPr lang="da-DK" b="0" i="0">
                        <a:solidFill>
                          <a:srgbClr val="222222"/>
                        </a:solidFill>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extLst>
                  <a:ext uri="{0D108BD9-81ED-4DB2-BD59-A6C34878D82A}">
                    <a16:rowId xmlns:a16="http://schemas.microsoft.com/office/drawing/2014/main" val="1235143522"/>
                  </a:ext>
                </a:extLst>
              </a:tr>
              <a:tr h="180975">
                <a:tc>
                  <a:txBody>
                    <a:bodyPr/>
                    <a:lstStyle/>
                    <a:p>
                      <a:pPr algn="l" rtl="0" fontAlgn="base">
                        <a:lnSpc>
                          <a:spcPts val="1457"/>
                        </a:lnSpc>
                        <a:spcAft>
                          <a:spcPts val="800"/>
                        </a:spcAft>
                        <a:buNone/>
                      </a:pPr>
                      <a:r>
                        <a:rPr lang="da-DK" sz="1200" b="0" i="0">
                          <a:solidFill>
                            <a:srgbClr val="222222"/>
                          </a:solidFill>
                          <a:effectLst/>
                          <a:latin typeface="Helvetica" panose="020B0604020202020204" pitchFamily="34" charset="0"/>
                        </a:rPr>
                        <a:t>Midler til andre formål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spcAft>
                          <a:spcPts val="800"/>
                        </a:spcAft>
                        <a:buNone/>
                      </a:pPr>
                      <a:r>
                        <a:rPr lang="da-DK" sz="1200" b="0" i="0">
                          <a:solidFill>
                            <a:srgbClr val="222222"/>
                          </a:solidFill>
                          <a:effectLst/>
                          <a:latin typeface="Helvetica" panose="020B0604020202020204" pitchFamily="34" charset="0"/>
                        </a:rPr>
                        <a:t>0,07 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spcAft>
                          <a:spcPts val="800"/>
                        </a:spcAft>
                        <a:buNone/>
                      </a:pPr>
                      <a:endParaRPr lang="da-DK" sz="1200" b="0" i="0">
                        <a:solidFill>
                          <a:srgbClr val="222222"/>
                        </a:solidFill>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spcAft>
                          <a:spcPts val="800"/>
                        </a:spcAft>
                        <a:buNone/>
                      </a:pPr>
                      <a:r>
                        <a:rPr lang="da-DK" sz="1200" b="0" i="0">
                          <a:solidFill>
                            <a:srgbClr val="222222"/>
                          </a:solidFill>
                          <a:effectLst/>
                          <a:latin typeface="Helvetica" panose="020B0604020202020204" pitchFamily="34" charset="0"/>
                        </a:rPr>
                        <a:t>0,77 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spcAft>
                          <a:spcPts val="800"/>
                        </a:spcAft>
                        <a:buNone/>
                      </a:pPr>
                      <a:r>
                        <a:rPr lang="da-DK" sz="1200" b="0" i="0">
                          <a:solidFill>
                            <a:srgbClr val="222222"/>
                          </a:solidFill>
                          <a:effectLst/>
                          <a:latin typeface="Helvetica" panose="020B0604020202020204" pitchFamily="34" charset="0"/>
                        </a:rPr>
                        <a:t>0,36 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ctr" rtl="0" fontAlgn="base">
                        <a:lnSpc>
                          <a:spcPts val="1457"/>
                        </a:lnSpc>
                        <a:spcAft>
                          <a:spcPts val="800"/>
                        </a:spcAft>
                        <a:buNone/>
                      </a:pPr>
                      <a:endParaRPr lang="da-DK" sz="1200" b="0" i="0">
                        <a:solidFill>
                          <a:srgbClr val="222222"/>
                        </a:solidFill>
                        <a:effectLst/>
                        <a:latin typeface="Helvetica"/>
                      </a:endParaRPr>
                    </a:p>
                  </a:txBody>
                  <a:tcPr marL="57150" marR="57150">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spcAft>
                          <a:spcPts val="800"/>
                        </a:spcAft>
                        <a:buNone/>
                      </a:pPr>
                      <a:r>
                        <a:rPr lang="da-DK" sz="1200" b="0" i="0">
                          <a:solidFill>
                            <a:srgbClr val="222222"/>
                          </a:solidFill>
                          <a:effectLst/>
                          <a:latin typeface="Helvetica" panose="020B0604020202020204" pitchFamily="34" charset="0"/>
                        </a:rPr>
                        <a:t>1,20 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extLst>
                  <a:ext uri="{0D108BD9-81ED-4DB2-BD59-A6C34878D82A}">
                    <a16:rowId xmlns:a16="http://schemas.microsoft.com/office/drawing/2014/main" val="304225609"/>
                  </a:ext>
                </a:extLst>
              </a:tr>
              <a:tr h="180975">
                <a:tc>
                  <a:txBody>
                    <a:bodyPr/>
                    <a:lstStyle/>
                    <a:p>
                      <a:pPr algn="l" rtl="0" fontAlgn="base">
                        <a:lnSpc>
                          <a:spcPts val="1457"/>
                        </a:lnSpc>
                        <a:buNone/>
                      </a:pPr>
                      <a:r>
                        <a:rPr lang="da-DK" sz="1200" b="0" i="0">
                          <a:solidFill>
                            <a:srgbClr val="222222"/>
                          </a:solidFill>
                          <a:effectLst/>
                          <a:latin typeface="Helvetica" panose="020B0604020202020204" pitchFamily="34" charset="0"/>
                        </a:rPr>
                        <a:t>Udmøntning fra reguleringsordningen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-0,64 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0,05 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r>
                        <a:rPr lang="da-DK" sz="1200" b="0" i="0">
                          <a:solidFill>
                            <a:srgbClr val="222222"/>
                          </a:solidFill>
                          <a:effectLst/>
                          <a:latin typeface="Helvetica" panose="020B0604020202020204" pitchFamily="34" charset="0"/>
                        </a:rPr>
                        <a:t>-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ctr" rtl="0" fontAlgn="base">
                        <a:lnSpc>
                          <a:spcPts val="1457"/>
                        </a:lnSpc>
                        <a:spcAft>
                          <a:spcPts val="800"/>
                        </a:spcAft>
                        <a:buNone/>
                      </a:pPr>
                      <a:r>
                        <a:rPr lang="da-DK" sz="1200" b="0" i="0">
                          <a:solidFill>
                            <a:srgbClr val="222222"/>
                          </a:solidFill>
                          <a:effectLst/>
                          <a:latin typeface="Helvetica" panose="020B0604020202020204" pitchFamily="34" charset="0"/>
                        </a:rPr>
                        <a:t>-0,04 </a:t>
                      </a:r>
                      <a:endParaRPr lang="da-DK" b="0" i="0">
                        <a:effectLst/>
                      </a:endParaRPr>
                    </a:p>
                  </a:txBody>
                  <a:tcPr marL="57150" marR="57150">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-0,63 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noFill/>
                  </a:tcPr>
                </a:tc>
                <a:extLst>
                  <a:ext uri="{0D108BD9-81ED-4DB2-BD59-A6C34878D82A}">
                    <a16:rowId xmlns:a16="http://schemas.microsoft.com/office/drawing/2014/main" val="16868581"/>
                  </a:ext>
                </a:extLst>
              </a:tr>
              <a:tr h="180975">
                <a:tc>
                  <a:txBody>
                    <a:bodyPr/>
                    <a:lstStyle/>
                    <a:p>
                      <a:pPr algn="l" rtl="0" fontAlgn="base">
                        <a:lnSpc>
                          <a:spcPts val="1457"/>
                        </a:lnSpc>
                        <a:buNone/>
                      </a:pPr>
                      <a:r>
                        <a:rPr lang="da-DK" sz="1200" b="0" i="0">
                          <a:solidFill>
                            <a:srgbClr val="222222"/>
                          </a:solidFill>
                          <a:effectLst/>
                          <a:latin typeface="Helvetica" panose="020B0604020202020204" pitchFamily="34" charset="0"/>
                        </a:rPr>
                        <a:t>Skøn for reststigningen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a:rPr>
                        <a:t>0,30 </a:t>
                      </a:r>
                      <a:endParaRPr lang="da-DK" b="0" i="0">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0,30 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spcAft>
                          <a:spcPts val="800"/>
                        </a:spcAft>
                        <a:buNone/>
                      </a:pPr>
                      <a:endParaRPr lang="da-DK" sz="1200" b="0" i="0">
                        <a:solidFill>
                          <a:srgbClr val="222222"/>
                        </a:solidFill>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ctr" rtl="0" fontAlgn="base">
                        <a:lnSpc>
                          <a:spcPts val="1457"/>
                        </a:lnSpc>
                        <a:spcAft>
                          <a:spcPts val="800"/>
                        </a:spcAft>
                        <a:buNone/>
                      </a:pPr>
                      <a:r>
                        <a:rPr lang="da-DK" sz="1200" b="0" i="0">
                          <a:solidFill>
                            <a:srgbClr val="222222"/>
                          </a:solidFill>
                          <a:effectLst/>
                          <a:latin typeface="Helvetica" panose="020B0604020202020204" pitchFamily="34" charset="0"/>
                        </a:rPr>
                        <a:t>0,30 </a:t>
                      </a:r>
                      <a:endParaRPr lang="da-DK" b="0" i="0">
                        <a:effectLst/>
                      </a:endParaRPr>
                    </a:p>
                  </a:txBody>
                  <a:tcPr marL="57150" marR="57150">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tc>
                  <a:txBody>
                    <a:bodyPr/>
                    <a:lstStyle/>
                    <a:p>
                      <a:pPr algn="l" rtl="0" fontAlgn="base">
                        <a:lnSpc>
                          <a:spcPts val="1457"/>
                        </a:lnSpc>
                        <a:buNone/>
                      </a:pPr>
                      <a:r>
                        <a:rPr lang="da-DK" sz="1200" b="0" i="0">
                          <a:solidFill>
                            <a:srgbClr val="222222"/>
                          </a:solidFill>
                          <a:effectLst/>
                          <a:latin typeface="Helvetica" panose="020B0604020202020204" pitchFamily="34" charset="0"/>
                        </a:rPr>
                        <a:t>0,90 </a:t>
                      </a:r>
                      <a:endParaRPr lang="da-DK" b="0" i="0">
                        <a:effectLst/>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12700" cap="flat" cmpd="sng" algn="ctr">
                      <a:solidFill>
                        <a:srgbClr val="CAD1D5"/>
                      </a:solidFill>
                      <a:prstDash val="solid"/>
                      <a:round/>
                      <a:headEnd type="none" w="med" len="med"/>
                      <a:tailEnd type="none" w="med" len="med"/>
                    </a:lnB>
                    <a:solidFill>
                      <a:srgbClr val="F5F0EB"/>
                    </a:solidFill>
                  </a:tcPr>
                </a:tc>
                <a:extLst>
                  <a:ext uri="{0D108BD9-81ED-4DB2-BD59-A6C34878D82A}">
                    <a16:rowId xmlns:a16="http://schemas.microsoft.com/office/drawing/2014/main" val="671597824"/>
                  </a:ext>
                </a:extLst>
              </a:tr>
              <a:tr h="180975">
                <a:tc>
                  <a:txBody>
                    <a:bodyPr/>
                    <a:lstStyle/>
                    <a:p>
                      <a:pPr algn="l" rtl="0" fontAlgn="base">
                        <a:lnSpc>
                          <a:spcPts val="1457"/>
                        </a:lnSpc>
                        <a:buNone/>
                      </a:pPr>
                      <a:r>
                        <a:rPr lang="da-DK" sz="1200" b="1" i="0">
                          <a:solidFill>
                            <a:srgbClr val="222222"/>
                          </a:solidFill>
                          <a:effectLst/>
                          <a:latin typeface="Helvetica"/>
                        </a:rPr>
                        <a:t>I alt</a:t>
                      </a:r>
                      <a:r>
                        <a:rPr lang="da-DK" sz="1200" b="0" i="0">
                          <a:solidFill>
                            <a:srgbClr val="222222"/>
                          </a:solidFill>
                          <a:effectLst/>
                          <a:latin typeface="Helvetica"/>
                        </a:rPr>
                        <a:t> </a:t>
                      </a:r>
                      <a:endParaRPr lang="da-DK" b="0" i="0">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9525"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1" i="0">
                          <a:solidFill>
                            <a:srgbClr val="222222"/>
                          </a:solidFill>
                          <a:effectLst/>
                          <a:latin typeface="Helvetica"/>
                        </a:rPr>
                        <a:t>2,32</a:t>
                      </a:r>
                      <a:r>
                        <a:rPr lang="da-DK" sz="1200" b="0" i="0">
                          <a:solidFill>
                            <a:srgbClr val="222222"/>
                          </a:solidFill>
                          <a:effectLst/>
                          <a:latin typeface="Helvetica"/>
                        </a:rPr>
                        <a:t> </a:t>
                      </a:r>
                      <a:endParaRPr lang="da-DK" b="0" i="0">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9525"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endParaRPr lang="da-DK" sz="1200" b="0" i="0">
                        <a:solidFill>
                          <a:srgbClr val="222222"/>
                        </a:solidFill>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9525"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1" i="0">
                          <a:solidFill>
                            <a:srgbClr val="222222"/>
                          </a:solidFill>
                          <a:effectLst/>
                          <a:latin typeface="Helvetica"/>
                        </a:rPr>
                        <a:t>3,17</a:t>
                      </a:r>
                      <a:r>
                        <a:rPr lang="da-DK" sz="1200" b="0" i="0">
                          <a:solidFill>
                            <a:srgbClr val="222222"/>
                          </a:solidFill>
                          <a:effectLst/>
                          <a:latin typeface="Helvetica"/>
                        </a:rPr>
                        <a:t> </a:t>
                      </a:r>
                      <a:endParaRPr lang="da-DK" b="0" i="0">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9525" cap="flat" cmpd="sng" algn="ctr">
                      <a:solidFill>
                        <a:srgbClr val="CAD1D5"/>
                      </a:solidFill>
                      <a:prstDash val="solid"/>
                      <a:round/>
                      <a:headEnd type="none" w="med" len="med"/>
                      <a:tailEnd type="none" w="med" len="med"/>
                    </a:lnB>
                    <a:noFill/>
                  </a:tcPr>
                </a:tc>
                <a:tc>
                  <a:txBody>
                    <a:bodyPr/>
                    <a:lstStyle/>
                    <a:p>
                      <a:pPr algn="l" rtl="0" fontAlgn="base">
                        <a:lnSpc>
                          <a:spcPts val="1457"/>
                        </a:lnSpc>
                        <a:spcAft>
                          <a:spcPts val="800"/>
                        </a:spcAft>
                        <a:buNone/>
                      </a:pPr>
                      <a:endParaRPr lang="da-DK" sz="1200" b="0" i="0">
                        <a:solidFill>
                          <a:srgbClr val="222222"/>
                        </a:solidFill>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9525" cap="flat" cmpd="sng" algn="ctr">
                      <a:solidFill>
                        <a:srgbClr val="CAD1D5"/>
                      </a:solidFill>
                      <a:prstDash val="solid"/>
                      <a:round/>
                      <a:headEnd type="none" w="med" len="med"/>
                      <a:tailEnd type="none" w="med" len="med"/>
                    </a:lnB>
                    <a:noFill/>
                  </a:tcPr>
                </a:tc>
                <a:tc>
                  <a:txBody>
                    <a:bodyPr/>
                    <a:lstStyle/>
                    <a:p>
                      <a:pPr algn="ctr" rtl="0" fontAlgn="base">
                        <a:lnSpc>
                          <a:spcPts val="1457"/>
                        </a:lnSpc>
                        <a:spcAft>
                          <a:spcPts val="800"/>
                        </a:spcAft>
                        <a:buNone/>
                      </a:pPr>
                      <a:r>
                        <a:rPr lang="da-DK" sz="1200" b="1" i="0">
                          <a:solidFill>
                            <a:srgbClr val="222222"/>
                          </a:solidFill>
                          <a:effectLst/>
                          <a:latin typeface="Helvetica"/>
                        </a:rPr>
                        <a:t>3,21</a:t>
                      </a:r>
                      <a:r>
                        <a:rPr lang="da-DK" sz="1200" b="0" i="0">
                          <a:solidFill>
                            <a:srgbClr val="222222"/>
                          </a:solidFill>
                          <a:effectLst/>
                          <a:latin typeface="Helvetica"/>
                        </a:rPr>
                        <a:t> </a:t>
                      </a:r>
                      <a:endParaRPr lang="da-DK" b="0" i="0">
                        <a:effectLst/>
                        <a:latin typeface="Helvetica"/>
                      </a:endParaRPr>
                    </a:p>
                  </a:txBody>
                  <a:tcPr marL="57150" marR="57150">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9525" cap="flat" cmpd="sng" algn="ctr">
                      <a:solidFill>
                        <a:srgbClr val="CAD1D5"/>
                      </a:solidFill>
                      <a:prstDash val="solid"/>
                      <a:round/>
                      <a:headEnd type="none" w="med" len="med"/>
                      <a:tailEnd type="none" w="med" len="med"/>
                    </a:lnB>
                    <a:noFill/>
                  </a:tcPr>
                </a:tc>
                <a:tc>
                  <a:txBody>
                    <a:bodyPr/>
                    <a:lstStyle/>
                    <a:p>
                      <a:pPr algn="l" rtl="0" fontAlgn="base">
                        <a:lnSpc>
                          <a:spcPts val="1457"/>
                        </a:lnSpc>
                        <a:buNone/>
                      </a:pPr>
                      <a:r>
                        <a:rPr lang="da-DK" sz="1200" b="1" i="0">
                          <a:solidFill>
                            <a:srgbClr val="222222"/>
                          </a:solidFill>
                          <a:effectLst/>
                          <a:latin typeface="Helvetica"/>
                        </a:rPr>
                        <a:t>8,70</a:t>
                      </a:r>
                      <a:r>
                        <a:rPr lang="da-DK" sz="1200" b="0" i="0">
                          <a:solidFill>
                            <a:srgbClr val="222222"/>
                          </a:solidFill>
                          <a:effectLst/>
                          <a:latin typeface="Helvetica"/>
                        </a:rPr>
                        <a:t> </a:t>
                      </a:r>
                      <a:endParaRPr lang="da-DK" b="0" i="0">
                        <a:effectLst/>
                        <a:latin typeface="Helvetica"/>
                      </a:endParaRPr>
                    </a:p>
                  </a:txBody>
                  <a:tcPr marL="57150" marR="57150" anchor="ctr">
                    <a:lnL w="12700" cap="flat" cmpd="sng" algn="ctr">
                      <a:solidFill>
                        <a:srgbClr val="CAD1D5"/>
                      </a:solidFill>
                      <a:prstDash val="solid"/>
                      <a:round/>
                      <a:headEnd type="none" w="med" len="med"/>
                      <a:tailEnd type="none" w="med" len="med"/>
                    </a:lnL>
                    <a:lnR w="12700" cap="flat" cmpd="sng" algn="ctr">
                      <a:solidFill>
                        <a:srgbClr val="CAD1D5"/>
                      </a:solidFill>
                      <a:prstDash val="solid"/>
                      <a:round/>
                      <a:headEnd type="none" w="med" len="med"/>
                      <a:tailEnd type="none" w="med" len="med"/>
                    </a:lnR>
                    <a:lnT w="12700" cap="flat" cmpd="sng" algn="ctr">
                      <a:solidFill>
                        <a:srgbClr val="CAD1D5"/>
                      </a:solidFill>
                      <a:prstDash val="solid"/>
                      <a:round/>
                      <a:headEnd type="none" w="med" len="med"/>
                      <a:tailEnd type="none" w="med" len="med"/>
                    </a:lnT>
                    <a:lnB w="9525" cap="flat" cmpd="sng" algn="ctr">
                      <a:solidFill>
                        <a:srgbClr val="CAD1D5"/>
                      </a:solidFill>
                      <a:prstDash val="solid"/>
                      <a:round/>
                      <a:headEnd type="none" w="med" len="med"/>
                      <a:tailEnd type="none" w="med" len="med"/>
                    </a:lnB>
                    <a:noFill/>
                  </a:tcPr>
                </a:tc>
                <a:extLst>
                  <a:ext uri="{0D108BD9-81ED-4DB2-BD59-A6C34878D82A}">
                    <a16:rowId xmlns:a16="http://schemas.microsoft.com/office/drawing/2014/main" val="1597518201"/>
                  </a:ext>
                </a:extLst>
              </a:tr>
            </a:tbl>
          </a:graphicData>
        </a:graphic>
      </p:graphicFrame>
      <p:sp>
        <p:nvSpPr>
          <p:cNvPr id="4" name="Date Placeholder 3">
            <a:extLst>
              <a:ext uri="{FF2B5EF4-FFF2-40B4-BE49-F238E27FC236}">
                <a16:creationId xmlns:a16="http://schemas.microsoft.com/office/drawing/2014/main" id="{6379277D-28D7-EC8D-2723-975EB9268FE4}"/>
              </a:ext>
            </a:extLst>
          </p:cNvPr>
          <p:cNvSpPr>
            <a:spLocks noGrp="1"/>
          </p:cNvSpPr>
          <p:nvPr>
            <p:ph type="dt" sz="half" idx="10"/>
          </p:nvPr>
        </p:nvSpPr>
        <p:spPr/>
        <p:txBody>
          <a:bodyPr/>
          <a:lstStyle/>
          <a:p>
            <a:fld id="{5FD21904-C89F-4B1E-B91F-279FFCECB770}" type="datetime2">
              <a:rPr lang="da-DK" smtClean="0"/>
              <a:pPr/>
              <a:t>12. marts 2026</a:t>
            </a:fld>
            <a:endParaRPr lang="da-DK"/>
          </a:p>
        </p:txBody>
      </p:sp>
      <p:sp>
        <p:nvSpPr>
          <p:cNvPr id="5" name="Footer Placeholder 4">
            <a:extLst>
              <a:ext uri="{FF2B5EF4-FFF2-40B4-BE49-F238E27FC236}">
                <a16:creationId xmlns:a16="http://schemas.microsoft.com/office/drawing/2014/main" id="{D1385A98-91B3-8F5C-02C4-1FECCEFCC21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72A9C30-B93D-BDD2-C3CC-C773F970DE0F}"/>
              </a:ext>
            </a:extLst>
          </p:cNvPr>
          <p:cNvSpPr>
            <a:spLocks noGrp="1"/>
          </p:cNvSpPr>
          <p:nvPr>
            <p:ph type="sldNum" sz="quarter" idx="12"/>
          </p:nvPr>
        </p:nvSpPr>
        <p:spPr/>
        <p:txBody>
          <a:bodyPr/>
          <a:lstStyle/>
          <a:p>
            <a:fld id="{23AA811B-2EBD-4900-905E-5BE206449611}" type="slidenum">
              <a:rPr lang="da-DK" smtClean="0"/>
              <a:pPr/>
              <a:t>2</a:t>
            </a:fld>
            <a:endParaRPr lang="da-DK"/>
          </a:p>
        </p:txBody>
      </p:sp>
    </p:spTree>
    <p:extLst>
      <p:ext uri="{BB962C8B-B14F-4D97-AF65-F5344CB8AC3E}">
        <p14:creationId xmlns:p14="http://schemas.microsoft.com/office/powerpoint/2010/main" val="18548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90E8-B7AC-ECFE-41C8-DFC08D2FC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C1670-1D21-498B-FA3A-B40807CCE33E}"/>
              </a:ext>
            </a:extLst>
          </p:cNvPr>
          <p:cNvSpPr>
            <a:spLocks noGrp="1"/>
          </p:cNvSpPr>
          <p:nvPr>
            <p:ph type="title"/>
          </p:nvPr>
        </p:nvSpPr>
        <p:spPr/>
        <p:txBody>
          <a:bodyPr/>
          <a:lstStyle/>
          <a:p>
            <a:r>
              <a:rPr lang="en-US">
                <a:latin typeface="DM PowerPt"/>
              </a:rPr>
              <a:t>Frit </a:t>
            </a:r>
            <a:r>
              <a:rPr lang="en-US" err="1">
                <a:latin typeface="DM PowerPt"/>
              </a:rPr>
              <a:t>valg</a:t>
            </a:r>
            <a:r>
              <a:rPr lang="en-US">
                <a:latin typeface="DM PowerPt"/>
              </a:rPr>
              <a:t> </a:t>
            </a:r>
            <a:r>
              <a:rPr lang="en-US" err="1">
                <a:latin typeface="DM PowerPt"/>
              </a:rPr>
              <a:t>og</a:t>
            </a:r>
            <a:r>
              <a:rPr lang="en-US">
                <a:latin typeface="DM PowerPt"/>
              </a:rPr>
              <a:t> </a:t>
            </a:r>
            <a:r>
              <a:rPr lang="en-US" err="1">
                <a:latin typeface="DM PowerPt"/>
              </a:rPr>
              <a:t>fleksibilitet</a:t>
            </a:r>
            <a:r>
              <a:rPr lang="en-US">
                <a:latin typeface="DM PowerPt"/>
              </a:rPr>
              <a:t> </a:t>
            </a:r>
            <a:endParaRPr lang="en-US">
              <a:solidFill>
                <a:srgbClr val="000000"/>
              </a:solidFill>
              <a:latin typeface="DM PowerPt"/>
            </a:endParaRPr>
          </a:p>
        </p:txBody>
      </p:sp>
      <p:sp>
        <p:nvSpPr>
          <p:cNvPr id="3" name="Content Placeholder 2">
            <a:extLst>
              <a:ext uri="{FF2B5EF4-FFF2-40B4-BE49-F238E27FC236}">
                <a16:creationId xmlns:a16="http://schemas.microsoft.com/office/drawing/2014/main" id="{BAA461F8-07A1-050C-768A-72F2D4BADA2E}"/>
              </a:ext>
            </a:extLst>
          </p:cNvPr>
          <p:cNvSpPr>
            <a:spLocks noGrp="1"/>
          </p:cNvSpPr>
          <p:nvPr>
            <p:ph idx="1"/>
          </p:nvPr>
        </p:nvSpPr>
        <p:spPr>
          <a:xfrm>
            <a:off x="359998" y="1718538"/>
            <a:ext cx="7526702" cy="4741625"/>
          </a:xfrm>
        </p:spPr>
        <p:txBody>
          <a:bodyPr vert="horz" lIns="0" tIns="0" rIns="0" bIns="0" rtlCol="0" anchor="t">
            <a:noAutofit/>
          </a:bodyPr>
          <a:lstStyle/>
          <a:p>
            <a:pPr marL="269875" indent="-269875"/>
            <a:r>
              <a:rPr lang="da-DK" err="1"/>
              <a:t>Fritvalgsordningen</a:t>
            </a:r>
            <a:r>
              <a:rPr lang="da-DK"/>
              <a:t> består af en aftale om penge (Fritvalgs Lønkonto) og aftaler om frihedsrettigheder</a:t>
            </a:r>
            <a:endParaRPr lang="en-US"/>
          </a:p>
          <a:p>
            <a:pPr marL="269875" indent="-269875"/>
            <a:r>
              <a:rPr lang="da-DK"/>
              <a:t>Midlerne i Fritvalgs Lønkontoen kommer fra ferietillæg (2,30%), særlige feriedage (2,60%), seniorbonus (1,00%) og nye midler (0,81%) </a:t>
            </a:r>
          </a:p>
          <a:p>
            <a:pPr marL="269875" indent="-269875">
              <a:buFont typeface="Arial"/>
              <a:buChar char="•"/>
            </a:pPr>
            <a:r>
              <a:rPr lang="da-DK">
                <a:solidFill>
                  <a:srgbClr val="000000"/>
                </a:solidFill>
                <a:ea typeface="+mn-lt"/>
                <a:cs typeface="+mn-lt"/>
              </a:rPr>
              <a:t>Den ansatte kan hvert år inden 1. oktober vælge, hvordan fritvalgsbidragene skal anvendes i den kommende fritvalgsperiode (kalenderåret):</a:t>
            </a:r>
            <a:endParaRPr lang="en-US">
              <a:solidFill>
                <a:srgbClr val="000000"/>
              </a:solidFill>
              <a:ea typeface="+mn-lt"/>
              <a:cs typeface="+mn-lt"/>
            </a:endParaRPr>
          </a:p>
          <a:p>
            <a:pPr marL="539750" lvl="1" indent="-269875">
              <a:buFont typeface="Courier New,monospace"/>
              <a:buChar char="o"/>
            </a:pPr>
            <a:r>
              <a:rPr lang="da-DK">
                <a:solidFill>
                  <a:srgbClr val="000000"/>
                </a:solidFill>
                <a:ea typeface="+mn-lt"/>
                <a:cs typeface="+mn-lt"/>
              </a:rPr>
              <a:t>Løbende udbetaling sammen med lønnen (dog ikke særlige feriedage)</a:t>
            </a:r>
            <a:endParaRPr lang="en-US">
              <a:solidFill>
                <a:srgbClr val="000000"/>
              </a:solidFill>
              <a:ea typeface="+mn-lt"/>
              <a:cs typeface="+mn-lt"/>
            </a:endParaRPr>
          </a:p>
          <a:p>
            <a:pPr marL="539750" lvl="1" indent="-269875">
              <a:buFont typeface="Courier New,monospace"/>
              <a:buChar char="o"/>
            </a:pPr>
            <a:r>
              <a:rPr lang="da-DK">
                <a:solidFill>
                  <a:srgbClr val="000000"/>
                </a:solidFill>
                <a:ea typeface="+mn-lt"/>
                <a:cs typeface="+mn-lt"/>
              </a:rPr>
              <a:t>Opsparing inden for kalenderåret til anvendelse i forbindelse med afholdelse af frihed</a:t>
            </a:r>
            <a:endParaRPr lang="en-US">
              <a:solidFill>
                <a:srgbClr val="000000"/>
              </a:solidFill>
              <a:ea typeface="+mn-lt"/>
              <a:cs typeface="+mn-lt"/>
            </a:endParaRPr>
          </a:p>
          <a:p>
            <a:pPr marL="539750" lvl="1" indent="-269875">
              <a:buFont typeface="Courier New,monospace"/>
              <a:buChar char="o"/>
            </a:pPr>
            <a:r>
              <a:rPr lang="da-DK">
                <a:solidFill>
                  <a:srgbClr val="000000"/>
                </a:solidFill>
                <a:ea typeface="+mn-lt"/>
                <a:cs typeface="+mn-lt"/>
              </a:rPr>
              <a:t>Løbende indbetaling til pensionsordning (dog ikke særlige feriedage)</a:t>
            </a:r>
            <a:endParaRPr lang="da-DK"/>
          </a:p>
          <a:p>
            <a:pPr marL="269875" indent="-269875"/>
            <a:r>
              <a:rPr lang="da-DK"/>
              <a:t>Hvis der står midler på Fritvalgs Lønkontoen ved fritvalgperiodens udløb, udbetales de med mindre den ansatte vælger at få dem indbetalt til pensionsordningen</a:t>
            </a:r>
          </a:p>
          <a:p>
            <a:pPr marL="269875" indent="-269875"/>
            <a:r>
              <a:rPr lang="da-DK"/>
              <a:t>Ved fratræden udbetales ubrugte midler</a:t>
            </a:r>
          </a:p>
          <a:p>
            <a:pPr marL="269875" indent="-269875"/>
            <a:r>
              <a:rPr lang="da-DK"/>
              <a:t>Ordningen træder i kraft den 1. januar 2028.</a:t>
            </a:r>
            <a:endParaRPr lang="da-DK" dirty="0"/>
          </a:p>
          <a:p>
            <a:pPr marL="0" indent="0">
              <a:buNone/>
            </a:pPr>
            <a:endParaRPr lang="da-DK"/>
          </a:p>
          <a:p>
            <a:endParaRPr lang="en-DK"/>
          </a:p>
        </p:txBody>
      </p:sp>
      <p:sp>
        <p:nvSpPr>
          <p:cNvPr id="4" name="Date Placeholder 3">
            <a:extLst>
              <a:ext uri="{FF2B5EF4-FFF2-40B4-BE49-F238E27FC236}">
                <a16:creationId xmlns:a16="http://schemas.microsoft.com/office/drawing/2014/main" id="{417BB845-D9F0-939E-4E8B-F6F4C26E29D5}"/>
              </a:ext>
            </a:extLst>
          </p:cNvPr>
          <p:cNvSpPr>
            <a:spLocks noGrp="1"/>
          </p:cNvSpPr>
          <p:nvPr>
            <p:ph type="dt" sz="half" idx="10"/>
          </p:nvPr>
        </p:nvSpPr>
        <p:spPr/>
        <p:txBody>
          <a:bodyPr/>
          <a:lstStyle/>
          <a:p>
            <a:fld id="{5FD21904-C89F-4B1E-B91F-279FFCECB770}" type="datetime2">
              <a:rPr lang="da-DK" smtClean="0"/>
              <a:pPr/>
              <a:t>12. marts 2026</a:t>
            </a:fld>
            <a:endParaRPr lang="da-DK"/>
          </a:p>
        </p:txBody>
      </p:sp>
      <p:sp>
        <p:nvSpPr>
          <p:cNvPr id="5" name="Footer Placeholder 4">
            <a:extLst>
              <a:ext uri="{FF2B5EF4-FFF2-40B4-BE49-F238E27FC236}">
                <a16:creationId xmlns:a16="http://schemas.microsoft.com/office/drawing/2014/main" id="{F8FB0B90-57A8-251F-6054-5D56162765F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4E71674-B4E1-52C2-1702-1AB6B3CE1069}"/>
              </a:ext>
            </a:extLst>
          </p:cNvPr>
          <p:cNvSpPr>
            <a:spLocks noGrp="1"/>
          </p:cNvSpPr>
          <p:nvPr>
            <p:ph type="sldNum" sz="quarter" idx="12"/>
          </p:nvPr>
        </p:nvSpPr>
        <p:spPr/>
        <p:txBody>
          <a:bodyPr/>
          <a:lstStyle/>
          <a:p>
            <a:fld id="{23AA811B-2EBD-4900-905E-5BE206449611}" type="slidenum">
              <a:rPr lang="da-DK" smtClean="0"/>
              <a:pPr/>
              <a:t>3</a:t>
            </a:fld>
            <a:endParaRPr lang="da-DK"/>
          </a:p>
        </p:txBody>
      </p:sp>
      <p:pic>
        <p:nvPicPr>
          <p:cNvPr id="15" name="Pladsholder til billede 14" descr="Et billede, der indeholder skitse, Stregtegning, clipart, illustration/afbildning&#10;&#10;AI-genereret indhold kan være ukorrekt.">
            <a:extLst>
              <a:ext uri="{FF2B5EF4-FFF2-40B4-BE49-F238E27FC236}">
                <a16:creationId xmlns:a16="http://schemas.microsoft.com/office/drawing/2014/main" id="{1CC5348C-0270-2750-CDD3-6F5C95395CF1}"/>
              </a:ext>
            </a:extLst>
          </p:cNvPr>
          <p:cNvPicPr>
            <a:picLocks noGrp="1" noChangeAspect="1"/>
          </p:cNvPicPr>
          <p:nvPr>
            <p:ph type="pic" sz="quarter" idx="14"/>
          </p:nvPr>
        </p:nvPicPr>
        <p:blipFill>
          <a:blip r:embed="rId3"/>
          <a:srcRect l="5817" r="5817"/>
          <a:stretch/>
        </p:blipFill>
        <p:spPr>
          <a:xfrm>
            <a:off x="8275320" y="2077200"/>
            <a:ext cx="3556318" cy="4052887"/>
          </a:xfrm>
          <a:prstGeom prst="rect">
            <a:avLst/>
          </a:prstGeom>
          <a:solidFill>
            <a:srgbClr val="FFFFFF">
              <a:lumMod val="95000"/>
            </a:srgbClr>
          </a:solidFill>
        </p:spPr>
      </p:pic>
    </p:spTree>
    <p:extLst>
      <p:ext uri="{BB962C8B-B14F-4D97-AF65-F5344CB8AC3E}">
        <p14:creationId xmlns:p14="http://schemas.microsoft.com/office/powerpoint/2010/main" val="299878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61E3-3526-EDFC-9642-1C78FB2FD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C141B-7DC2-FBEC-D2BA-37AE33935303}"/>
              </a:ext>
            </a:extLst>
          </p:cNvPr>
          <p:cNvSpPr>
            <a:spLocks noGrp="1"/>
          </p:cNvSpPr>
          <p:nvPr>
            <p:ph type="title"/>
          </p:nvPr>
        </p:nvSpPr>
        <p:spPr/>
        <p:txBody>
          <a:bodyPr/>
          <a:lstStyle/>
          <a:p>
            <a:r>
              <a:rPr lang="en-US" err="1"/>
              <a:t>Frihedsrettigheder</a:t>
            </a:r>
          </a:p>
        </p:txBody>
      </p:sp>
      <p:sp>
        <p:nvSpPr>
          <p:cNvPr id="9" name="Pladsholder til indhold 8">
            <a:extLst>
              <a:ext uri="{FF2B5EF4-FFF2-40B4-BE49-F238E27FC236}">
                <a16:creationId xmlns:a16="http://schemas.microsoft.com/office/drawing/2014/main" id="{1E405666-6612-49F1-E014-1A4935349214}"/>
              </a:ext>
            </a:extLst>
          </p:cNvPr>
          <p:cNvSpPr>
            <a:spLocks noGrp="1"/>
          </p:cNvSpPr>
          <p:nvPr>
            <p:ph idx="1"/>
          </p:nvPr>
        </p:nvSpPr>
        <p:spPr>
          <a:xfrm>
            <a:off x="359998" y="2080800"/>
            <a:ext cx="7018703" cy="4045904"/>
          </a:xfrm>
        </p:spPr>
        <p:txBody>
          <a:bodyPr vert="horz" lIns="0" tIns="0" rIns="0" bIns="0" rtlCol="0" anchor="t">
            <a:noAutofit/>
          </a:bodyPr>
          <a:lstStyle/>
          <a:p>
            <a:pPr marL="269875" indent="-269875"/>
            <a:r>
              <a:rPr lang="da-DK"/>
              <a:t>Særlige feriedage:</a:t>
            </a:r>
          </a:p>
          <a:p>
            <a:pPr marL="539750" lvl="1" indent="-269875">
              <a:buFont typeface="Courier New" panose="020B0604020202020204" pitchFamily="34" charset="0"/>
              <a:buChar char="o"/>
            </a:pPr>
            <a:r>
              <a:rPr lang="da-DK"/>
              <a:t>Alle ansatte har ret til at holde 5 særlige feriedage uden løn med mulighed for at vælge udbetaling fra fritvalgskontoen. </a:t>
            </a:r>
            <a:endParaRPr lang="en-US"/>
          </a:p>
          <a:p>
            <a:pPr marL="539750" lvl="1" indent="-269875">
              <a:buFont typeface="Courier New" panose="020B0604020202020204" pitchFamily="34" charset="0"/>
              <a:buChar char="o"/>
            </a:pPr>
            <a:r>
              <a:rPr lang="da-DK"/>
              <a:t>Ved udløb af fritvalgsperioden (kalenderåret) har man ret til at få overført op til 15 ikke afholdte særlige feriedage (uden løn).</a:t>
            </a:r>
          </a:p>
          <a:p>
            <a:pPr marL="269875" indent="-269875"/>
            <a:r>
              <a:rPr lang="da-DK"/>
              <a:t>Seniorer:</a:t>
            </a:r>
          </a:p>
          <a:p>
            <a:pPr marL="539750" lvl="1" indent="-269875">
              <a:buFont typeface="Courier New,monospace" panose="020B0604020202020204" pitchFamily="34" charset="0"/>
              <a:buChar char="o"/>
            </a:pPr>
            <a:r>
              <a:rPr lang="da-DK"/>
              <a:t>2 ekstra seniordage fra og med det år, hvor den ansatte fylder 62 år (i alt 4 dage)</a:t>
            </a:r>
            <a:endParaRPr lang="en-US">
              <a:solidFill>
                <a:srgbClr val="444444"/>
              </a:solidFill>
            </a:endParaRPr>
          </a:p>
          <a:p>
            <a:pPr marL="269875" indent="-269875"/>
            <a:r>
              <a:rPr lang="da-DK"/>
              <a:t>Frivalgsdag til ansatte midt i livet:</a:t>
            </a:r>
          </a:p>
          <a:p>
            <a:pPr marL="539750" lvl="1" indent="-269875">
              <a:buFont typeface="Courier New" panose="020B0604020202020204" pitchFamily="34" charset="0"/>
              <a:buChar char="o"/>
            </a:pPr>
            <a:r>
              <a:rPr lang="da-DK"/>
              <a:t>1 fritvalgsdag fra og med det år, hvor den ansatte fylder 41 år</a:t>
            </a:r>
          </a:p>
          <a:p>
            <a:pPr marL="539750" lvl="1" indent="-269875">
              <a:buFont typeface="Courier New" panose="020B0604020202020204" pitchFamily="34" charset="0"/>
              <a:buChar char="o"/>
            </a:pPr>
            <a:r>
              <a:rPr lang="da-DK"/>
              <a:t>Fritvalgsdagen bortfalder, når den ansatte får ret til seniordage</a:t>
            </a:r>
          </a:p>
          <a:p>
            <a:pPr marL="0" indent="0">
              <a:buNone/>
            </a:pPr>
            <a:r>
              <a:rPr lang="da-DK"/>
              <a:t> </a:t>
            </a:r>
          </a:p>
          <a:p>
            <a:pPr marL="269875" indent="-269875"/>
            <a:endParaRPr lang="da-DK"/>
          </a:p>
        </p:txBody>
      </p:sp>
      <p:pic>
        <p:nvPicPr>
          <p:cNvPr id="12" name="Pladsholder til billede 11" descr="Et billede, der indeholder skitse, tegning, Stregtegning, Malebog&#10;&#10;AI-genereret indhold kan være ukorrekt.">
            <a:extLst>
              <a:ext uri="{FF2B5EF4-FFF2-40B4-BE49-F238E27FC236}">
                <a16:creationId xmlns:a16="http://schemas.microsoft.com/office/drawing/2014/main" id="{B72837EA-0F30-29ED-9E95-2AAEFDF4A99D}"/>
              </a:ext>
            </a:extLst>
          </p:cNvPr>
          <p:cNvPicPr>
            <a:picLocks noGrp="1" noChangeAspect="1"/>
          </p:cNvPicPr>
          <p:nvPr>
            <p:ph type="pic" sz="quarter" idx="14"/>
          </p:nvPr>
        </p:nvPicPr>
        <p:blipFill>
          <a:blip r:embed="rId3"/>
          <a:srcRect l="24004" r="24004"/>
          <a:stretch/>
        </p:blipFill>
        <p:spPr>
          <a:xfrm>
            <a:off x="7947025" y="1150938"/>
            <a:ext cx="3886200" cy="4983162"/>
          </a:xfrm>
          <a:prstGeom prst="rect">
            <a:avLst/>
          </a:prstGeom>
          <a:solidFill>
            <a:srgbClr val="FFFFFF">
              <a:lumMod val="95000"/>
            </a:srgbClr>
          </a:solidFill>
        </p:spPr>
      </p:pic>
      <p:sp>
        <p:nvSpPr>
          <p:cNvPr id="6" name="Date Placeholder 5">
            <a:extLst>
              <a:ext uri="{FF2B5EF4-FFF2-40B4-BE49-F238E27FC236}">
                <a16:creationId xmlns:a16="http://schemas.microsoft.com/office/drawing/2014/main" id="{33B116FE-DE67-59C6-E0B9-104E990F4C56}"/>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049E995D-BC12-E758-A5A5-68FDAAA95BB6}"/>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9DC4376B-F03C-D975-3FCD-933F3D3C2A09}"/>
              </a:ext>
            </a:extLst>
          </p:cNvPr>
          <p:cNvSpPr>
            <a:spLocks noGrp="1"/>
          </p:cNvSpPr>
          <p:nvPr>
            <p:ph type="sldNum" sz="quarter" idx="12"/>
          </p:nvPr>
        </p:nvSpPr>
        <p:spPr/>
        <p:txBody>
          <a:bodyPr/>
          <a:lstStyle/>
          <a:p>
            <a:fld id="{23AA811B-2EBD-4900-905E-5BE206449611}" type="slidenum">
              <a:rPr lang="da-DK" smtClean="0"/>
              <a:t>4</a:t>
            </a:fld>
            <a:endParaRPr lang="da-DK"/>
          </a:p>
        </p:txBody>
      </p:sp>
    </p:spTree>
    <p:extLst>
      <p:ext uri="{BB962C8B-B14F-4D97-AF65-F5344CB8AC3E}">
        <p14:creationId xmlns:p14="http://schemas.microsoft.com/office/powerpoint/2010/main" val="246358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7613-53BD-B99C-276B-D8B9C3D8CA20}"/>
              </a:ext>
            </a:extLst>
          </p:cNvPr>
          <p:cNvSpPr>
            <a:spLocks noGrp="1"/>
          </p:cNvSpPr>
          <p:nvPr>
            <p:ph type="title"/>
          </p:nvPr>
        </p:nvSpPr>
        <p:spPr>
          <a:xfrm>
            <a:off x="360000" y="802800"/>
            <a:ext cx="11473200" cy="797400"/>
          </a:xfrm>
        </p:spPr>
        <p:txBody>
          <a:bodyPr/>
          <a:lstStyle/>
          <a:p>
            <a:r>
              <a:rPr lang="en-US" err="1"/>
              <a:t>Børn</a:t>
            </a:r>
            <a:r>
              <a:rPr lang="en-US"/>
              <a:t> </a:t>
            </a:r>
            <a:r>
              <a:rPr lang="en-US" err="1"/>
              <a:t>og</a:t>
            </a:r>
            <a:r>
              <a:rPr lang="en-US"/>
              <a:t> </a:t>
            </a:r>
            <a:r>
              <a:rPr lang="en-US" err="1"/>
              <a:t>barsel</a:t>
            </a:r>
            <a:endParaRPr lang="en-US"/>
          </a:p>
        </p:txBody>
      </p:sp>
      <p:sp>
        <p:nvSpPr>
          <p:cNvPr id="9" name="Pladsholder til indhold 8">
            <a:extLst>
              <a:ext uri="{FF2B5EF4-FFF2-40B4-BE49-F238E27FC236}">
                <a16:creationId xmlns:a16="http://schemas.microsoft.com/office/drawing/2014/main" id="{C88A4677-3872-A520-35B2-9E7B84770F8E}"/>
              </a:ext>
            </a:extLst>
          </p:cNvPr>
          <p:cNvSpPr>
            <a:spLocks noGrp="1"/>
          </p:cNvSpPr>
          <p:nvPr>
            <p:ph idx="1"/>
          </p:nvPr>
        </p:nvSpPr>
        <p:spPr>
          <a:xfrm>
            <a:off x="358775" y="2028711"/>
            <a:ext cx="7526702" cy="4053600"/>
          </a:xfrm>
        </p:spPr>
        <p:txBody>
          <a:bodyPr vert="horz" lIns="0" tIns="0" rIns="0" bIns="0" rtlCol="0" anchor="t">
            <a:noAutofit/>
          </a:bodyPr>
          <a:lstStyle/>
          <a:p>
            <a:pPr marL="269875" indent="-269875"/>
            <a:r>
              <a:rPr lang="da-DK"/>
              <a:t>Fri på barns 1. og 2. sygedag bliver suppleret med en lønnet frihed resten af den arbejdsdag, man bliver kaldt hjem for at hente sit syge barn og lønnet frihed på barnets 3. sygedag. Forbedringen har virkning fra 1. april 2026</a:t>
            </a:r>
            <a:endParaRPr lang="en-US"/>
          </a:p>
          <a:p>
            <a:pPr marL="269875" indent="-269875"/>
            <a:r>
              <a:rPr lang="da-DK"/>
              <a:t>2 ugers ekstra forældreorlov med løn til deling mellem forældrene, så der fremover bliver 8 uger, som forældrene kan dele imellem sig. Gælder for børn født eller modtaget fra 1. april 2026</a:t>
            </a:r>
          </a:p>
          <a:p>
            <a:pPr marL="269875" indent="-269875"/>
            <a:r>
              <a:rPr lang="da-DK"/>
              <a:t>Aleneforældre med eneforældremyndighed får forbedret deres </a:t>
            </a:r>
            <a:r>
              <a:rPr lang="da-DK" err="1"/>
              <a:t>lønret</a:t>
            </a:r>
            <a:r>
              <a:rPr lang="da-DK"/>
              <a:t> med </a:t>
            </a:r>
            <a:br>
              <a:rPr lang="da-DK" dirty="0"/>
            </a:br>
            <a:r>
              <a:rPr lang="da-DK"/>
              <a:t>10 uger </a:t>
            </a:r>
          </a:p>
          <a:p>
            <a:pPr marL="269875" indent="-269875"/>
            <a:r>
              <a:rPr lang="da-DK"/>
              <a:t>Der bliver også </a:t>
            </a:r>
            <a:r>
              <a:rPr lang="da-DK" err="1"/>
              <a:t>lønret</a:t>
            </a:r>
            <a:r>
              <a:rPr lang="da-DK"/>
              <a:t> til sociale forældre og nærtstående familiemedlemmer, når mor har overdraget ret til fravær og barselsdagpenge efter Barselsloven</a:t>
            </a:r>
          </a:p>
          <a:p>
            <a:pPr marL="269875" indent="-269875"/>
            <a:r>
              <a:rPr lang="da-DK"/>
              <a:t>Derudover er der en række yderligere forbedringer ved barns hospitalsindlæggelse, sorgorlov og surrogatfamilier og pensionsbidrag ved </a:t>
            </a:r>
            <a:r>
              <a:rPr lang="da-DK" err="1"/>
              <a:t>retsbaseret</a:t>
            </a:r>
            <a:r>
              <a:rPr lang="da-DK"/>
              <a:t> forlængelse af barselsorloven</a:t>
            </a:r>
          </a:p>
          <a:p>
            <a:endParaRPr lang="da-DK"/>
          </a:p>
          <a:p>
            <a:endParaRPr lang="da-DK"/>
          </a:p>
        </p:txBody>
      </p:sp>
      <p:sp>
        <p:nvSpPr>
          <p:cNvPr id="6" name="Date Placeholder 5">
            <a:extLst>
              <a:ext uri="{FF2B5EF4-FFF2-40B4-BE49-F238E27FC236}">
                <a16:creationId xmlns:a16="http://schemas.microsoft.com/office/drawing/2014/main" id="{51693ED8-AE0C-A123-B661-83D661EAD2F4}"/>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F26E5F2D-008A-7CF2-875C-EA3F52360142}"/>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A95E1D69-5FBD-BA92-4E5D-92F469F42FFD}"/>
              </a:ext>
            </a:extLst>
          </p:cNvPr>
          <p:cNvSpPr>
            <a:spLocks noGrp="1"/>
          </p:cNvSpPr>
          <p:nvPr>
            <p:ph type="sldNum" sz="quarter" idx="12"/>
          </p:nvPr>
        </p:nvSpPr>
        <p:spPr/>
        <p:txBody>
          <a:bodyPr/>
          <a:lstStyle/>
          <a:p>
            <a:fld id="{23AA811B-2EBD-4900-905E-5BE206449611}" type="slidenum">
              <a:rPr lang="da-DK" smtClean="0"/>
              <a:t>5</a:t>
            </a:fld>
            <a:endParaRPr lang="da-DK"/>
          </a:p>
        </p:txBody>
      </p:sp>
      <p:pic>
        <p:nvPicPr>
          <p:cNvPr id="18" name="Pladsholder til billede 17" descr="Et billede, der indeholder tegning, skitse, Stregtegning, clipart&#10;&#10;AI-genereret indhold kan være ukorrekt.">
            <a:extLst>
              <a:ext uri="{FF2B5EF4-FFF2-40B4-BE49-F238E27FC236}">
                <a16:creationId xmlns:a16="http://schemas.microsoft.com/office/drawing/2014/main" id="{B3D8E660-F17C-D3E8-D456-38F7E3353CFF}"/>
              </a:ext>
            </a:extLst>
          </p:cNvPr>
          <p:cNvPicPr>
            <a:picLocks noGrp="1" noChangeAspect="1"/>
          </p:cNvPicPr>
          <p:nvPr>
            <p:ph type="pic" sz="quarter" idx="14"/>
          </p:nvPr>
        </p:nvPicPr>
        <p:blipFill>
          <a:blip r:embed="rId3"/>
          <a:srcRect t="5954" b="5954"/>
          <a:stretch/>
        </p:blipFill>
        <p:spPr>
          <a:xfrm>
            <a:off x="8250238" y="1401763"/>
            <a:ext cx="3581400" cy="4732337"/>
          </a:xfrm>
          <a:prstGeom prst="rect">
            <a:avLst/>
          </a:prstGeom>
          <a:solidFill>
            <a:srgbClr val="FFFFFF">
              <a:lumMod val="95000"/>
            </a:srgbClr>
          </a:solidFill>
        </p:spPr>
      </p:pic>
    </p:spTree>
    <p:extLst>
      <p:ext uri="{BB962C8B-B14F-4D97-AF65-F5344CB8AC3E}">
        <p14:creationId xmlns:p14="http://schemas.microsoft.com/office/powerpoint/2010/main" val="280939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908F801-C9A8-168F-EECE-B18350BAB55B}"/>
              </a:ext>
            </a:extLst>
          </p:cNvPr>
          <p:cNvSpPr>
            <a:spLocks noGrp="1"/>
          </p:cNvSpPr>
          <p:nvPr>
            <p:ph type="title"/>
          </p:nvPr>
        </p:nvSpPr>
        <p:spPr/>
        <p:txBody>
          <a:bodyPr/>
          <a:lstStyle/>
          <a:p>
            <a:r>
              <a:rPr lang="da-DK"/>
              <a:t>Arbejdsmiljø og samarbejde</a:t>
            </a:r>
          </a:p>
        </p:txBody>
      </p:sp>
      <p:sp>
        <p:nvSpPr>
          <p:cNvPr id="10" name="Pladsholder til indhold 9">
            <a:extLst>
              <a:ext uri="{FF2B5EF4-FFF2-40B4-BE49-F238E27FC236}">
                <a16:creationId xmlns:a16="http://schemas.microsoft.com/office/drawing/2014/main" id="{39B3AA89-3C83-6F47-3D17-6A46471FB0C2}"/>
              </a:ext>
            </a:extLst>
          </p:cNvPr>
          <p:cNvSpPr>
            <a:spLocks noGrp="1"/>
          </p:cNvSpPr>
          <p:nvPr>
            <p:ph idx="1"/>
          </p:nvPr>
        </p:nvSpPr>
        <p:spPr/>
        <p:txBody>
          <a:bodyPr vert="horz" lIns="0" tIns="0" rIns="0" bIns="0" rtlCol="0" anchor="t">
            <a:noAutofit/>
          </a:bodyPr>
          <a:lstStyle/>
          <a:p>
            <a:pPr marL="269875" indent="-269875"/>
            <a:r>
              <a:rPr lang="da-DK"/>
              <a:t>Særligt fokus på stress og arbejdsmiljø i perioden </a:t>
            </a:r>
            <a:endParaRPr lang="en-US"/>
          </a:p>
          <a:p>
            <a:pPr marL="269875" indent="-269875"/>
            <a:r>
              <a:rPr lang="da-DK"/>
              <a:t>Samarbejde mellem arbejdsgiverne og pensionskasserne om en tidlig indsats for landtidssygemeldte</a:t>
            </a:r>
            <a:endParaRPr lang="en-US"/>
          </a:p>
          <a:p>
            <a:pPr marL="269875" indent="-269875"/>
            <a:r>
              <a:rPr lang="da-DK"/>
              <a:t>Revision af den frivillige lederuddannelse i psykisk arbejdsmiljø</a:t>
            </a:r>
          </a:p>
          <a:p>
            <a:pPr marL="269875" indent="-269875"/>
            <a:r>
              <a:rPr lang="da-DK"/>
              <a:t>Fælles konference om psykisk arbejdsmiljø for arbejdsledere, arbejdsmiljørepræsentanter og tillidsrepræsentanter</a:t>
            </a:r>
            <a:endParaRPr lang="en-US"/>
          </a:p>
          <a:p>
            <a:pPr marL="269875" indent="-269875"/>
            <a:r>
              <a:rPr lang="da-DK"/>
              <a:t>Samarbejdsudvalgene skal systematisk drøfte arbejdspladsens indsats for at identificere, forebygge og håndtere problemer med arbejdsrelateret stress</a:t>
            </a:r>
            <a:endParaRPr lang="en-US"/>
          </a:p>
          <a:p>
            <a:pPr marL="269875" indent="-269875"/>
            <a:r>
              <a:rPr lang="da-DK"/>
              <a:t>Arbejdet i samarbejdsudvalgene styrkes:</a:t>
            </a:r>
            <a:endParaRPr lang="en-US"/>
          </a:p>
          <a:p>
            <a:pPr marL="539750" lvl="1" indent="-269875">
              <a:buFont typeface="Courier New,monospace" panose="020B0604020202020204" pitchFamily="34" charset="0"/>
              <a:buChar char="o"/>
            </a:pPr>
            <a:r>
              <a:rPr lang="da-DK"/>
              <a:t>Samarbejdssekretariatet videreføres</a:t>
            </a:r>
            <a:endParaRPr lang="en-US"/>
          </a:p>
          <a:p>
            <a:pPr marL="539750" lvl="1" indent="-269875">
              <a:buFont typeface="Courier New,monospace" panose="020B0604020202020204" pitchFamily="34" charset="0"/>
              <a:buChar char="o"/>
            </a:pPr>
            <a:r>
              <a:rPr lang="da-DK"/>
              <a:t>Kursus for ledelsesrepræsentanter i samarbejdsudvalg </a:t>
            </a:r>
            <a:endParaRPr lang="en-US"/>
          </a:p>
          <a:p>
            <a:pPr marL="539750" lvl="1" indent="-269875">
              <a:buFont typeface="Courier New,monospace" panose="020B0604020202020204" pitchFamily="34" charset="0"/>
              <a:buChar char="o"/>
            </a:pPr>
            <a:r>
              <a:rPr lang="da-DK"/>
              <a:t>Vejledningen om ledelsens informationspligt præciseres med fokus på indførelse og brug af ny teknologi samt logning og overvågning af medarbejdere</a:t>
            </a:r>
            <a:endParaRPr lang="en-US"/>
          </a:p>
          <a:p>
            <a:pPr marL="269875" indent="-269875"/>
            <a:endParaRPr lang="da-DK" dirty="0"/>
          </a:p>
          <a:p>
            <a:endParaRPr lang="da-DK"/>
          </a:p>
        </p:txBody>
      </p:sp>
      <p:sp>
        <p:nvSpPr>
          <p:cNvPr id="6" name="Date Placeholder 5">
            <a:extLst>
              <a:ext uri="{FF2B5EF4-FFF2-40B4-BE49-F238E27FC236}">
                <a16:creationId xmlns:a16="http://schemas.microsoft.com/office/drawing/2014/main" id="{E8E511EE-0096-43DB-B5C0-F4D0DA7703D9}"/>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AB1D92B1-CFCE-4061-857A-544A01BFED30}"/>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53A689BD-EF62-F9DA-54BD-2C8EA7C47D63}"/>
              </a:ext>
            </a:extLst>
          </p:cNvPr>
          <p:cNvSpPr>
            <a:spLocks noGrp="1"/>
          </p:cNvSpPr>
          <p:nvPr>
            <p:ph type="sldNum" sz="quarter" idx="12"/>
          </p:nvPr>
        </p:nvSpPr>
        <p:spPr/>
        <p:txBody>
          <a:bodyPr/>
          <a:lstStyle/>
          <a:p>
            <a:fld id="{23AA811B-2EBD-4900-905E-5BE206449611}" type="slidenum">
              <a:rPr lang="da-DK" smtClean="0"/>
              <a:t>6</a:t>
            </a:fld>
            <a:endParaRPr lang="da-DK"/>
          </a:p>
        </p:txBody>
      </p:sp>
    </p:spTree>
    <p:extLst>
      <p:ext uri="{BB962C8B-B14F-4D97-AF65-F5344CB8AC3E}">
        <p14:creationId xmlns:p14="http://schemas.microsoft.com/office/powerpoint/2010/main" val="244059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F251-A8D3-6331-DDAA-010453E7377C}"/>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3174733C-D3E1-5DA6-DAD7-B2BB77E8C5D8}"/>
              </a:ext>
            </a:extLst>
          </p:cNvPr>
          <p:cNvSpPr>
            <a:spLocks noGrp="1"/>
          </p:cNvSpPr>
          <p:nvPr>
            <p:ph type="title"/>
          </p:nvPr>
        </p:nvSpPr>
        <p:spPr>
          <a:xfrm>
            <a:off x="360000" y="802800"/>
            <a:ext cx="11473200" cy="736440"/>
          </a:xfrm>
        </p:spPr>
        <p:txBody>
          <a:bodyPr/>
          <a:lstStyle/>
          <a:p>
            <a:r>
              <a:rPr lang="da-DK"/>
              <a:t>Kompetenceudvikling og karriereveje</a:t>
            </a:r>
          </a:p>
        </p:txBody>
      </p:sp>
      <p:sp>
        <p:nvSpPr>
          <p:cNvPr id="10" name="Pladsholder til indhold 9">
            <a:extLst>
              <a:ext uri="{FF2B5EF4-FFF2-40B4-BE49-F238E27FC236}">
                <a16:creationId xmlns:a16="http://schemas.microsoft.com/office/drawing/2014/main" id="{0257EACD-928E-A786-3E4E-8594308D674C}"/>
              </a:ext>
            </a:extLst>
          </p:cNvPr>
          <p:cNvSpPr>
            <a:spLocks noGrp="1"/>
          </p:cNvSpPr>
          <p:nvPr>
            <p:ph idx="1"/>
          </p:nvPr>
        </p:nvSpPr>
        <p:spPr>
          <a:xfrm>
            <a:off x="359998" y="2080799"/>
            <a:ext cx="7526702" cy="4122931"/>
          </a:xfrm>
        </p:spPr>
        <p:txBody>
          <a:bodyPr vert="horz" lIns="0" tIns="0" rIns="0" bIns="0" rtlCol="0" anchor="t">
            <a:noAutofit/>
          </a:bodyPr>
          <a:lstStyle/>
          <a:p>
            <a:pPr marL="0" indent="0">
              <a:buNone/>
            </a:pPr>
            <a:r>
              <a:rPr lang="da-DK" b="1"/>
              <a:t>Kompetenceudvikling</a:t>
            </a:r>
            <a:endParaRPr lang="da-DK"/>
          </a:p>
          <a:p>
            <a:pPr marL="269875" indent="-269875"/>
            <a:r>
              <a:rPr lang="da-DK"/>
              <a:t>Den Statslige </a:t>
            </a:r>
            <a:r>
              <a:rPr lang="da-DK" err="1"/>
              <a:t>Kompetencefond</a:t>
            </a:r>
            <a:r>
              <a:rPr lang="da-DK"/>
              <a:t> og Kompetencesekretariatet videreføres </a:t>
            </a:r>
          </a:p>
          <a:p>
            <a:pPr marL="269875" indent="-269875"/>
            <a:r>
              <a:rPr lang="da-DK"/>
              <a:t>Kompetencesekretariatet skal udvikle deres rådgivningsaktiviteter inden for anvendelse af kunstig intelligens i opgaveløsningen</a:t>
            </a:r>
          </a:p>
          <a:p>
            <a:pPr marL="0" indent="0">
              <a:buNone/>
            </a:pPr>
            <a:endParaRPr lang="da-DK"/>
          </a:p>
          <a:p>
            <a:pPr marL="0" indent="0">
              <a:buNone/>
            </a:pPr>
            <a:r>
              <a:rPr lang="da-DK" b="1"/>
              <a:t>Karriereveje – ny stillingskategori</a:t>
            </a:r>
          </a:p>
          <a:p>
            <a:pPr marL="269875" indent="-269875"/>
            <a:r>
              <a:rPr lang="da-DK"/>
              <a:t>Faglig ekspert</a:t>
            </a:r>
          </a:p>
          <a:p>
            <a:pPr marL="269875" indent="-269875"/>
            <a:r>
              <a:rPr lang="da-DK"/>
              <a:t>Lønnen skal som minimum svare til det nedre niveau i lønintervallet for løngruppe 1 (ca. 57.325* kr. pr. måned (april 2026-niveau) for chefer i staten</a:t>
            </a:r>
          </a:p>
          <a:p>
            <a:pPr marL="269875" indent="-269875"/>
            <a:r>
              <a:rPr lang="da-DK"/>
              <a:t>Lønnen forhandles mellem ledelsen og den enkelte ansatte </a:t>
            </a:r>
          </a:p>
          <a:p>
            <a:pPr marL="269875" indent="-269875"/>
            <a:r>
              <a:rPr lang="da-DK"/>
              <a:t>Den ansatte kan vælge at lade sig bistå af sin faglige organisation </a:t>
            </a:r>
          </a:p>
          <a:p>
            <a:pPr marL="269875" indent="-269875"/>
            <a:r>
              <a:rPr lang="da-DK"/>
              <a:t>De faglige eksperter får øvrige ansættelsesvilkår (fx pension, arbejdstid og fratrædelsesvilkår) på linje med special- og chefkonsulenter</a:t>
            </a:r>
          </a:p>
          <a:p>
            <a:pPr marL="269875" indent="-269875"/>
            <a:endParaRPr lang="da-DK" dirty="0"/>
          </a:p>
          <a:p>
            <a:pPr marL="0" indent="0">
              <a:buNone/>
            </a:pPr>
            <a:r>
              <a:rPr lang="da-DK" sz="1200" i="1"/>
              <a:t>*</a:t>
            </a:r>
            <a:r>
              <a:rPr lang="da-DK" sz="1200" i="1">
                <a:ea typeface="+mn-lt"/>
                <a:cs typeface="+mn-lt"/>
              </a:rPr>
              <a:t> forbehold for endelig udregning</a:t>
            </a:r>
            <a:endParaRPr lang="da-DK" sz="1200" i="1" dirty="0"/>
          </a:p>
          <a:p>
            <a:endParaRPr lang="da-DK"/>
          </a:p>
        </p:txBody>
      </p:sp>
      <p:pic>
        <p:nvPicPr>
          <p:cNvPr id="14" name="Pladsholder til billede 13" descr="Et billede, der indeholder skitse, tegning, Stregtegning, stregtegning&#10;&#10;AI-genereret indhold kan være ukorrekt.">
            <a:extLst>
              <a:ext uri="{FF2B5EF4-FFF2-40B4-BE49-F238E27FC236}">
                <a16:creationId xmlns:a16="http://schemas.microsoft.com/office/drawing/2014/main" id="{4B8B69AD-5087-58D4-F562-21F07815D175}"/>
              </a:ext>
            </a:extLst>
          </p:cNvPr>
          <p:cNvPicPr>
            <a:picLocks noGrp="1" noChangeAspect="1"/>
          </p:cNvPicPr>
          <p:nvPr>
            <p:ph type="pic" sz="quarter" idx="14"/>
          </p:nvPr>
        </p:nvPicPr>
        <p:blipFill>
          <a:blip r:embed="rId3"/>
          <a:srcRect t="8156" b="8156"/>
          <a:stretch/>
        </p:blipFill>
        <p:spPr>
          <a:xfrm>
            <a:off x="8250238" y="1638300"/>
            <a:ext cx="3581400" cy="4495800"/>
          </a:xfrm>
          <a:prstGeom prst="rect">
            <a:avLst/>
          </a:prstGeom>
          <a:solidFill>
            <a:srgbClr val="FFFFFF">
              <a:lumMod val="95000"/>
            </a:srgbClr>
          </a:solidFill>
        </p:spPr>
      </p:pic>
      <p:sp>
        <p:nvSpPr>
          <p:cNvPr id="6" name="Date Placeholder 5">
            <a:extLst>
              <a:ext uri="{FF2B5EF4-FFF2-40B4-BE49-F238E27FC236}">
                <a16:creationId xmlns:a16="http://schemas.microsoft.com/office/drawing/2014/main" id="{0A02DE2A-0618-9545-17C3-932FD6F2B6BA}"/>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39961EB8-C78B-142F-0DD0-EB2F9628F836}"/>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517126FD-DF38-71AC-05FA-4FD318FDFAB0}"/>
              </a:ext>
            </a:extLst>
          </p:cNvPr>
          <p:cNvSpPr>
            <a:spLocks noGrp="1"/>
          </p:cNvSpPr>
          <p:nvPr>
            <p:ph type="sldNum" sz="quarter" idx="12"/>
          </p:nvPr>
        </p:nvSpPr>
        <p:spPr/>
        <p:txBody>
          <a:bodyPr/>
          <a:lstStyle/>
          <a:p>
            <a:fld id="{23AA811B-2EBD-4900-905E-5BE206449611}" type="slidenum">
              <a:rPr lang="da-DK" smtClean="0"/>
              <a:t>7</a:t>
            </a:fld>
            <a:endParaRPr lang="da-DK"/>
          </a:p>
        </p:txBody>
      </p:sp>
    </p:spTree>
    <p:extLst>
      <p:ext uri="{BB962C8B-B14F-4D97-AF65-F5344CB8AC3E}">
        <p14:creationId xmlns:p14="http://schemas.microsoft.com/office/powerpoint/2010/main" val="53779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AD83-A0FE-5BC9-31E9-0A037669D7FA}"/>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189EB9A6-AB02-D767-B1FF-1EFB16B48779}"/>
              </a:ext>
            </a:extLst>
          </p:cNvPr>
          <p:cNvSpPr>
            <a:spLocks noGrp="1"/>
          </p:cNvSpPr>
          <p:nvPr>
            <p:ph type="title"/>
          </p:nvPr>
        </p:nvSpPr>
        <p:spPr/>
        <p:txBody>
          <a:bodyPr/>
          <a:lstStyle/>
          <a:p>
            <a:r>
              <a:rPr lang="da-DK"/>
              <a:t>Lokal løndannelse</a:t>
            </a:r>
          </a:p>
        </p:txBody>
      </p:sp>
      <p:sp>
        <p:nvSpPr>
          <p:cNvPr id="10" name="Pladsholder til indhold 9">
            <a:extLst>
              <a:ext uri="{FF2B5EF4-FFF2-40B4-BE49-F238E27FC236}">
                <a16:creationId xmlns:a16="http://schemas.microsoft.com/office/drawing/2014/main" id="{A90C23EB-AC29-045B-A4DE-B773476FBAF8}"/>
              </a:ext>
            </a:extLst>
          </p:cNvPr>
          <p:cNvSpPr>
            <a:spLocks noGrp="1"/>
          </p:cNvSpPr>
          <p:nvPr>
            <p:ph idx="1"/>
          </p:nvPr>
        </p:nvSpPr>
        <p:spPr>
          <a:xfrm>
            <a:off x="359998" y="2080800"/>
            <a:ext cx="7526702" cy="4121880"/>
          </a:xfrm>
        </p:spPr>
        <p:txBody>
          <a:bodyPr vert="horz" lIns="0" tIns="0" rIns="0" bIns="0" rtlCol="0" anchor="t">
            <a:noAutofit/>
          </a:bodyPr>
          <a:lstStyle/>
          <a:p>
            <a:pPr marL="269875" indent="-269875"/>
            <a:r>
              <a:rPr lang="da-DK"/>
              <a:t>Der er afsat 0,2 % nye midler til lokal løn</a:t>
            </a:r>
            <a:endParaRPr lang="en-US"/>
          </a:p>
          <a:p>
            <a:pPr marL="269875" indent="-269875"/>
            <a:r>
              <a:rPr lang="da-DK"/>
              <a:t>Midlerne udmøntes 1. april 2027 og skal forhandles lokalt på den enkelte arbejdsplads</a:t>
            </a:r>
          </a:p>
          <a:p>
            <a:pPr marL="269875" indent="-269875"/>
            <a:r>
              <a:rPr lang="da-DK"/>
              <a:t>De lokalt aftalte lønmidler skal følges over tid (på ministerområdeniveau, på centralorganisationsniveau og for personalekategorier), og hvis lønudviklingen er mindre end forventet i overenskomstperioden forhandles det ved OK2</a:t>
            </a:r>
          </a:p>
          <a:p>
            <a:endParaRPr lang="da-DK"/>
          </a:p>
          <a:p>
            <a:pPr marL="269875" indent="-269875"/>
            <a:r>
              <a:rPr lang="da-DK"/>
              <a:t>Fremadrettet bliver det arbejdsgivers ansvar at sikre, at de lokale lønforhandlinger holdes mindst én gang årligt</a:t>
            </a:r>
          </a:p>
          <a:p>
            <a:pPr marL="269875" indent="-269875"/>
            <a:r>
              <a:rPr lang="da-DK"/>
              <a:t>Ledelsen skal tilvejebringe relevant </a:t>
            </a:r>
            <a:r>
              <a:rPr lang="da-DK" err="1"/>
              <a:t>lønstatistisk</a:t>
            </a:r>
            <a:r>
              <a:rPr lang="da-DK"/>
              <a:t> materiale forud for de årlige lønforhandlinger</a:t>
            </a:r>
          </a:p>
          <a:p>
            <a:pPr marL="269875" indent="-269875"/>
            <a:endParaRPr lang="da-DK" dirty="0"/>
          </a:p>
          <a:p>
            <a:pPr marL="269875" indent="-269875"/>
            <a:r>
              <a:rPr lang="da-DK"/>
              <a:t>Engangsvederlag skifter navn til 'bonus'</a:t>
            </a:r>
          </a:p>
          <a:p>
            <a:pPr marL="0" indent="0">
              <a:buNone/>
            </a:pPr>
            <a:endParaRPr lang="da-DK"/>
          </a:p>
          <a:p>
            <a:endParaRPr lang="da-DK"/>
          </a:p>
          <a:p>
            <a:endParaRPr lang="da-DK"/>
          </a:p>
        </p:txBody>
      </p:sp>
      <p:sp>
        <p:nvSpPr>
          <p:cNvPr id="6" name="Date Placeholder 5">
            <a:extLst>
              <a:ext uri="{FF2B5EF4-FFF2-40B4-BE49-F238E27FC236}">
                <a16:creationId xmlns:a16="http://schemas.microsoft.com/office/drawing/2014/main" id="{8B6EFB09-E037-21DA-7753-0A7DE1A4ACA7}"/>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D9EF04DC-8803-A59A-3F7A-3C329A77DD4E}"/>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51F129E9-A479-4813-03C3-357DE192DB4F}"/>
              </a:ext>
            </a:extLst>
          </p:cNvPr>
          <p:cNvSpPr>
            <a:spLocks noGrp="1"/>
          </p:cNvSpPr>
          <p:nvPr>
            <p:ph type="sldNum" sz="quarter" idx="12"/>
          </p:nvPr>
        </p:nvSpPr>
        <p:spPr/>
        <p:txBody>
          <a:bodyPr/>
          <a:lstStyle/>
          <a:p>
            <a:fld id="{23AA811B-2EBD-4900-905E-5BE206449611}" type="slidenum">
              <a:rPr lang="da-DK" smtClean="0"/>
              <a:t>8</a:t>
            </a:fld>
            <a:endParaRPr lang="da-DK"/>
          </a:p>
        </p:txBody>
      </p:sp>
      <p:pic>
        <p:nvPicPr>
          <p:cNvPr id="4" name="Pladsholder til billede 3">
            <a:extLst>
              <a:ext uri="{FF2B5EF4-FFF2-40B4-BE49-F238E27FC236}">
                <a16:creationId xmlns:a16="http://schemas.microsoft.com/office/drawing/2014/main" id="{F7529983-5E96-E09C-397D-6CE68A56ACFA}"/>
              </a:ext>
            </a:extLst>
          </p:cNvPr>
          <p:cNvPicPr>
            <a:picLocks noGrp="1" noChangeAspect="1"/>
          </p:cNvPicPr>
          <p:nvPr>
            <p:ph type="pic" sz="quarter" idx="14"/>
          </p:nvPr>
        </p:nvPicPr>
        <p:blipFill>
          <a:blip r:embed="rId3"/>
          <a:srcRect l="5817" r="5817"/>
          <a:stretch/>
        </p:blipFill>
        <p:spPr>
          <a:xfrm>
            <a:off x="8251200" y="2316243"/>
            <a:ext cx="3582000" cy="3582000"/>
          </a:xfrm>
          <a:prstGeom prst="rect">
            <a:avLst/>
          </a:prstGeom>
          <a:solidFill>
            <a:srgbClr val="FFFFFF">
              <a:lumMod val="95000"/>
            </a:srgbClr>
          </a:solidFill>
        </p:spPr>
      </p:pic>
    </p:spTree>
    <p:extLst>
      <p:ext uri="{BB962C8B-B14F-4D97-AF65-F5344CB8AC3E}">
        <p14:creationId xmlns:p14="http://schemas.microsoft.com/office/powerpoint/2010/main" val="126547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5155-323C-9739-931E-E7C09E0B8C66}"/>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BF137C7D-7368-BD04-BBF8-ADA90A6E5E23}"/>
              </a:ext>
            </a:extLst>
          </p:cNvPr>
          <p:cNvSpPr>
            <a:spLocks noGrp="1"/>
          </p:cNvSpPr>
          <p:nvPr>
            <p:ph type="title"/>
          </p:nvPr>
        </p:nvSpPr>
        <p:spPr/>
        <p:txBody>
          <a:bodyPr/>
          <a:lstStyle/>
          <a:p>
            <a:r>
              <a:rPr lang="da-DK" b="1"/>
              <a:t>Videnskabelige medarbejdere</a:t>
            </a:r>
            <a:br>
              <a:rPr lang="da-DK"/>
            </a:br>
            <a:endParaRPr lang="da-DK"/>
          </a:p>
        </p:txBody>
      </p:sp>
      <p:sp>
        <p:nvSpPr>
          <p:cNvPr id="10" name="Pladsholder til indhold 9">
            <a:extLst>
              <a:ext uri="{FF2B5EF4-FFF2-40B4-BE49-F238E27FC236}">
                <a16:creationId xmlns:a16="http://schemas.microsoft.com/office/drawing/2014/main" id="{666C2933-4E20-383B-E294-CBB82EF2E8EA}"/>
              </a:ext>
            </a:extLst>
          </p:cNvPr>
          <p:cNvSpPr>
            <a:spLocks noGrp="1"/>
          </p:cNvSpPr>
          <p:nvPr>
            <p:ph idx="1"/>
          </p:nvPr>
        </p:nvSpPr>
        <p:spPr/>
        <p:txBody>
          <a:bodyPr vert="horz" lIns="0" tIns="0" rIns="0" bIns="0" rtlCol="0" anchor="t">
            <a:noAutofit/>
          </a:bodyPr>
          <a:lstStyle/>
          <a:p>
            <a:pPr marL="0" indent="0">
              <a:buNone/>
            </a:pPr>
            <a:r>
              <a:rPr lang="da-DK" b="1"/>
              <a:t>Forhøjelse af tillæg til lektorer, seniorforskere, seniorrådgivere og projektseniorforskere</a:t>
            </a:r>
            <a:endParaRPr lang="da-DK"/>
          </a:p>
          <a:p>
            <a:pPr marL="269875" indent="-269875"/>
            <a:r>
              <a:rPr lang="da-DK"/>
              <a:t>Tillæg til lektorer, seniorforskere, seniorrådgivere og projektseniorforskere på universiteter, KADK, Designskolen Kolding, Arkitektskolen Aarhus, sektorforskningsinstitutioner, GEUS, Forsvarsområdet, biblioteker, arkiver og museer mv. stiger fra</a:t>
            </a:r>
            <a:r>
              <a:rPr lang="da-DK" sz="1000" dirty="0">
                <a:latin typeface="Arial"/>
                <a:cs typeface="Arial"/>
              </a:rPr>
              <a:t> </a:t>
            </a:r>
            <a:r>
              <a:rPr lang="da-DK"/>
              <a:t>knap 9.625* kr. til ca. 9.835* kr. pr. måned (april 2026-niveau).  Tillægget er pensionsgivende</a:t>
            </a:r>
          </a:p>
          <a:p>
            <a:pPr marL="0" indent="0">
              <a:buNone/>
            </a:pPr>
            <a:endParaRPr lang="nb-NO" b="1"/>
          </a:p>
          <a:p>
            <a:pPr marL="0" indent="0">
              <a:buNone/>
            </a:pPr>
            <a:r>
              <a:rPr lang="nb-NO" b="1"/>
              <a:t>Professorers </a:t>
            </a:r>
            <a:r>
              <a:rPr lang="nb-NO" b="1" err="1"/>
              <a:t>lønforhandlingsregler</a:t>
            </a:r>
            <a:r>
              <a:rPr lang="nb-NO" b="1"/>
              <a:t> og flere </a:t>
            </a:r>
            <a:r>
              <a:rPr lang="nb-NO" b="1" err="1"/>
              <a:t>lønramme</a:t>
            </a:r>
            <a:r>
              <a:rPr lang="nb-NO" b="1"/>
              <a:t> 38-professorer </a:t>
            </a:r>
            <a:endParaRPr lang="da-DK"/>
          </a:p>
          <a:p>
            <a:pPr marL="269875" indent="-269875"/>
            <a:r>
              <a:rPr lang="da-DK"/>
              <a:t>Professorers forhandling om engangsvederlag, varige eller midlertidige tillæg sker fremadrettet mellem den enkelte professor og ledelsen. Professoren kan vælge at lade sig bistå af sin faglige organisation</a:t>
            </a:r>
          </a:p>
          <a:p>
            <a:pPr marL="269875" indent="-269875"/>
            <a:r>
              <a:rPr lang="da-DK"/>
              <a:t>Antallet af professorstillinger i lønramme 38 på Uddannelses- og forskningsministeriets området øges med 50 stillinger</a:t>
            </a:r>
          </a:p>
          <a:p>
            <a:pPr marL="269875" indent="-269875"/>
            <a:endParaRPr lang="da-DK" dirty="0"/>
          </a:p>
          <a:p>
            <a:pPr marL="269875" indent="-269875"/>
            <a:endParaRPr lang="da-DK" dirty="0"/>
          </a:p>
          <a:p>
            <a:pPr marL="269875" indent="-269875"/>
            <a:endParaRPr lang="da-DK" dirty="0"/>
          </a:p>
          <a:p>
            <a:pPr marL="269875" indent="-269875"/>
            <a:endParaRPr lang="da-DK" dirty="0"/>
          </a:p>
          <a:p>
            <a:pPr marL="269875" indent="-269875"/>
            <a:endParaRPr lang="da-DK" dirty="0"/>
          </a:p>
          <a:p>
            <a:pPr marL="0" indent="0">
              <a:buNone/>
            </a:pPr>
            <a:r>
              <a:rPr lang="da-DK" sz="1200" i="1">
                <a:ea typeface="+mn-lt"/>
                <a:cs typeface="+mn-lt"/>
              </a:rPr>
              <a:t>* forbehold for endelig udregning</a:t>
            </a:r>
            <a:endParaRPr lang="da-DK" sz="1200" i="1" dirty="0"/>
          </a:p>
          <a:p>
            <a:pPr marL="0" indent="0">
              <a:buNone/>
            </a:pPr>
            <a:endParaRPr lang="da-DK"/>
          </a:p>
          <a:p>
            <a:endParaRPr lang="da-DK"/>
          </a:p>
        </p:txBody>
      </p:sp>
      <p:sp>
        <p:nvSpPr>
          <p:cNvPr id="6" name="Date Placeholder 5">
            <a:extLst>
              <a:ext uri="{FF2B5EF4-FFF2-40B4-BE49-F238E27FC236}">
                <a16:creationId xmlns:a16="http://schemas.microsoft.com/office/drawing/2014/main" id="{B6755F38-45D8-F6DA-6886-C6E4BDDF9ACC}"/>
              </a:ext>
            </a:extLst>
          </p:cNvPr>
          <p:cNvSpPr>
            <a:spLocks noGrp="1"/>
          </p:cNvSpPr>
          <p:nvPr>
            <p:ph type="dt" sz="half" idx="10"/>
          </p:nvPr>
        </p:nvSpPr>
        <p:spPr/>
        <p:txBody>
          <a:bodyPr/>
          <a:lstStyle/>
          <a:p>
            <a:fld id="{6862F9A3-A717-469D-92E6-118D5CB7A0D2}" type="datetime2">
              <a:rPr lang="da-DK" smtClean="0"/>
              <a:t>12. marts 2026</a:t>
            </a:fld>
            <a:endParaRPr lang="da-DK"/>
          </a:p>
        </p:txBody>
      </p:sp>
      <p:sp>
        <p:nvSpPr>
          <p:cNvPr id="7" name="Footer Placeholder 6">
            <a:extLst>
              <a:ext uri="{FF2B5EF4-FFF2-40B4-BE49-F238E27FC236}">
                <a16:creationId xmlns:a16="http://schemas.microsoft.com/office/drawing/2014/main" id="{7BF27523-A002-C739-F758-E2F03BEC7D52}"/>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4594BD77-17B4-6E5C-CF74-1A19D93F7F31}"/>
              </a:ext>
            </a:extLst>
          </p:cNvPr>
          <p:cNvSpPr>
            <a:spLocks noGrp="1"/>
          </p:cNvSpPr>
          <p:nvPr>
            <p:ph type="sldNum" sz="quarter" idx="12"/>
          </p:nvPr>
        </p:nvSpPr>
        <p:spPr/>
        <p:txBody>
          <a:bodyPr/>
          <a:lstStyle/>
          <a:p>
            <a:fld id="{23AA811B-2EBD-4900-905E-5BE206449611}" type="slidenum">
              <a:rPr lang="da-DK" smtClean="0"/>
              <a:t>9</a:t>
            </a:fld>
            <a:endParaRPr lang="da-DK"/>
          </a:p>
        </p:txBody>
      </p:sp>
    </p:spTree>
    <p:extLst>
      <p:ext uri="{BB962C8B-B14F-4D97-AF65-F5344CB8AC3E}">
        <p14:creationId xmlns:p14="http://schemas.microsoft.com/office/powerpoint/2010/main" val="139448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a:themeElements>
    <a:clrScheme name="DM">
      <a:dk1>
        <a:srgbClr val="000000"/>
      </a:dk1>
      <a:lt1>
        <a:srgbClr val="FFFFFF"/>
      </a:lt1>
      <a:dk2>
        <a:srgbClr val="141E4B"/>
      </a:dk2>
      <a:lt2>
        <a:srgbClr val="F5F0EB"/>
      </a:lt2>
      <a:accent1>
        <a:srgbClr val="FF4B4B"/>
      </a:accent1>
      <a:accent2>
        <a:srgbClr val="FFD7DC"/>
      </a:accent2>
      <a:accent3>
        <a:srgbClr val="8C142D"/>
      </a:accent3>
      <a:accent4>
        <a:srgbClr val="FF785F"/>
      </a:accent4>
      <a:accent5>
        <a:srgbClr val="00D28C"/>
      </a:accent5>
      <a:accent6>
        <a:srgbClr val="2D7DFF"/>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M_skabelon_2024" id="{9B00B9D9-5244-BF4A-A6D2-2E1605CAD7F5}" vid="{6317F3AA-45B9-DF4B-969F-27B25296683C}"/>
    </a:ext>
  </a:extLst>
</a:theme>
</file>

<file path=ppt/theme/theme2.xml><?xml version="1.0" encoding="utf-8"?>
<a:theme xmlns:a="http://schemas.openxmlformats.org/drawingml/2006/main" name="Office-tema">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rgbClr val="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erød">
      <a:srgbClr val="FFD7DC"/>
    </a:custClr>
    <a:custClr name="Koral">
      <a:srgbClr val="FF785F"/>
    </a:custClr>
    <a:custClr name="DM rød">
      <a:srgbClr val="FF4B4B"/>
    </a:custClr>
    <a:custClr name="Mellemrød">
      <a:srgbClr val="CD3246"/>
    </a:custClr>
    <a:custClr name="Bordeaux">
      <a:srgbClr val="8C142D"/>
    </a:custClr>
    <a:custClr name="Rødbrun">
      <a:srgbClr val="5A0014"/>
    </a:custClr>
    <a:custClr name="Color has no name">
      <a:srgbClr val="FFFFFF"/>
    </a:custClr>
    <a:custClr name="Color has no name">
      <a:srgbClr val="FFFFFF"/>
    </a:custClr>
    <a:custClr name="Color has no name">
      <a:srgbClr val="FFFFFF"/>
    </a:custClr>
    <a:custClr name="Color has no name">
      <a:srgbClr val="FFFFFF"/>
    </a:custClr>
    <a:custClr name="Beige">
      <a:srgbClr val="F5F0EB"/>
    </a:custClr>
    <a:custClr name="Gul">
      <a:srgbClr val="FFF064"/>
    </a:custClr>
    <a:custClr name="Grøn">
      <a:srgbClr val="00D28C"/>
    </a:custClr>
    <a:custClr name="Bio grøn">
      <a:srgbClr val="00AF5B"/>
    </a:custClr>
    <a:custClr name="Blå">
      <a:srgbClr val="2D7DFF"/>
    </a:custClr>
    <a:custClr name="Mørkeblå">
      <a:srgbClr val="141E4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5b5bd5-35ba-4adf-9abc-9e51bfe88d86" xsi:nil="true"/>
    <lcf76f155ced4ddcb4097134ff3c332f xmlns="1e4d2dba-2c6d-42c4-97f7-d35ba17342ba">
      <Terms xmlns="http://schemas.microsoft.com/office/infopath/2007/PartnerControls"/>
    </lcf76f155ced4ddcb4097134ff3c332f>
    <OK26kommentarer xmlns="1e4d2dba-2c6d-42c4-97f7-d35ba17342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242AD22ECC62745A39DC4E79F56CA2E" ma:contentTypeVersion="17" ma:contentTypeDescription="Opret et nyt dokument." ma:contentTypeScope="" ma:versionID="7970009767e05dd0a4ac3c0658c194d8">
  <xsd:schema xmlns:xsd="http://www.w3.org/2001/XMLSchema" xmlns:xs="http://www.w3.org/2001/XMLSchema" xmlns:p="http://schemas.microsoft.com/office/2006/metadata/properties" xmlns:ns2="1e4d2dba-2c6d-42c4-97f7-d35ba17342ba" xmlns:ns3="e65b5bd5-35ba-4adf-9abc-9e51bfe88d86" targetNamespace="http://schemas.microsoft.com/office/2006/metadata/properties" ma:root="true" ma:fieldsID="5923cad8bbf8de20184628ce4db2f82e" ns2:_="" ns3:_="">
    <xsd:import namespace="1e4d2dba-2c6d-42c4-97f7-d35ba17342ba"/>
    <xsd:import namespace="e65b5bd5-35ba-4adf-9abc-9e51bfe88d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OK26kommentar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d2dba-2c6d-42c4-97f7-d35ba17342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c43bbd4d-2557-41ab-acef-c01d77c409c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K26kommentarer" ma:index="23" nillable="true" ma:displayName="OK26 kommentarer" ma:format="Dropdown" ma:internalName="OK26kommentarer">
      <xsd:simpleType>
        <xsd:restriction base="dms:Choice">
          <xsd:enumeration value="OK"/>
          <xsd:enumeration value="Økonomi"/>
          <xsd:enumeration value="Medlemsstatus"/>
          <xsd:enumeration value="Valg 4"/>
        </xsd:restriction>
      </xsd:simpleType>
    </xsd:element>
  </xsd:schema>
  <xsd:schema xmlns:xsd="http://www.w3.org/2001/XMLSchema" xmlns:xs="http://www.w3.org/2001/XMLSchema" xmlns:dms="http://schemas.microsoft.com/office/2006/documentManagement/types" xmlns:pc="http://schemas.microsoft.com/office/infopath/2007/PartnerControls" targetNamespace="e65b5bd5-35ba-4adf-9abc-9e51bfe88d8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bcfcdfa4-0e33-435d-8359-5e04ef0ef9f1}" ma:internalName="TaxCatchAll" ma:showField="CatchAllData" ma:web="e65b5bd5-35ba-4adf-9abc-9e51bfe88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18E4E3-3EF5-4DD3-A019-00AA8156D14B}">
  <ds:schemaRefs>
    <ds:schemaRef ds:uri="http://schemas.microsoft.com/sharepoint/v3/contenttype/forms"/>
  </ds:schemaRefs>
</ds:datastoreItem>
</file>

<file path=customXml/itemProps2.xml><?xml version="1.0" encoding="utf-8"?>
<ds:datastoreItem xmlns:ds="http://schemas.openxmlformats.org/officeDocument/2006/customXml" ds:itemID="{2701C61F-6926-4AE5-A8D9-0A1610A0BA2A}">
  <ds:schemaRefs>
    <ds:schemaRef ds:uri="1e4d2dba-2c6d-42c4-97f7-d35ba17342ba"/>
    <ds:schemaRef ds:uri="e65b5bd5-35ba-4adf-9abc-9e51bfe88d8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4BFDE29-3A52-4358-92CA-865BA9AB1917}">
  <ds:schemaRefs>
    <ds:schemaRef ds:uri="1e4d2dba-2c6d-42c4-97f7-d35ba17342ba"/>
    <ds:schemaRef ds:uri="e65b5bd5-35ba-4adf-9abc-9e51bfe88d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DM_skabelon_2024 (6)</Template>
  <TotalTime>0</TotalTime>
  <Words>2494</Words>
  <Application>Microsoft Office PowerPoint</Application>
  <PresentationFormat>Widescreen</PresentationFormat>
  <Paragraphs>241</Paragraphs>
  <Slides>12</Slides>
  <Notes>9</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WordVisiCarriageReturn_MSFontService</vt:lpstr>
      <vt:lpstr>Avenir Next LT Pro</vt:lpstr>
      <vt:lpstr>Arial</vt:lpstr>
      <vt:lpstr>Courier New,monospace</vt:lpstr>
      <vt:lpstr>Helvetica</vt:lpstr>
      <vt:lpstr>Courier New</vt:lpstr>
      <vt:lpstr>DM PowerPt</vt:lpstr>
      <vt:lpstr>DM</vt:lpstr>
      <vt:lpstr>OK26 staten   </vt:lpstr>
      <vt:lpstr>3- årig aftale</vt:lpstr>
      <vt:lpstr>Frit valg og fleksibilitet </vt:lpstr>
      <vt:lpstr>Frihedsrettigheder</vt:lpstr>
      <vt:lpstr>Børn og barsel</vt:lpstr>
      <vt:lpstr>Arbejdsmiljø og samarbejde</vt:lpstr>
      <vt:lpstr>Kompetenceudvikling og karriereveje</vt:lpstr>
      <vt:lpstr>Lokal løndannelse</vt:lpstr>
      <vt:lpstr>Videnskabelige medarbejdere </vt:lpstr>
      <vt:lpstr>Videnskabelige medarbejdere (fortsat)</vt:lpstr>
      <vt:lpstr>Ledere</vt:lpstr>
      <vt:lpstr>Vi stemmer sammen</vt:lpstr>
    </vt:vector>
  </TitlesOfParts>
  <Company>DM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Lotte Espenhain Møller</dc:creator>
  <cp:lastModifiedBy>Berit Krøyer Rasmussen</cp:lastModifiedBy>
  <cp:revision>132</cp:revision>
  <dcterms:created xsi:type="dcterms:W3CDTF">2026-02-11T15:27:11Z</dcterms:created>
  <dcterms:modified xsi:type="dcterms:W3CDTF">2026-03-12T09:40:03Z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0x010100F242AD22ECC62745A39DC4E79F56CA2E</vt:lpwstr>
  </property>
  <property fmtid="{D5CDD505-2E9C-101B-9397-08002B2CF9AE}" pid="4" name="MediaServiceImageTags">
    <vt:lpwstr/>
  </property>
</Properties>
</file>