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84" r:id="rId5"/>
    <p:sldMasterId id="2147483690" r:id="rId6"/>
    <p:sldMasterId id="2147483660" r:id="rId7"/>
    <p:sldMasterId id="2147483687" r:id="rId8"/>
  </p:sldMasterIdLst>
  <p:notesMasterIdLst>
    <p:notesMasterId r:id="rId14"/>
  </p:notesMasterIdLst>
  <p:handoutMasterIdLst>
    <p:handoutMasterId r:id="rId15"/>
  </p:handoutMasterIdLst>
  <p:sldIdLst>
    <p:sldId id="269" r:id="rId9"/>
    <p:sldId id="274" r:id="rId10"/>
    <p:sldId id="262" r:id="rId11"/>
    <p:sldId id="267" r:id="rId12"/>
    <p:sldId id="270" r:id="rId13"/>
  </p:sldIdLst>
  <p:sldSz cx="10693400" cy="7561263"/>
  <p:notesSz cx="7099300" cy="10234613"/>
  <p:defaultText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B45"/>
    <a:srgbClr val="E00035"/>
    <a:srgbClr val="676E80"/>
    <a:srgbClr val="424E5B"/>
    <a:srgbClr val="063C60"/>
    <a:srgbClr val="E12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til typografi 1 - markeringsfarv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til typografi 1 - markeringsfarv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ema til typografi 1 - markeringsfarv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til typografi 1 - markeringsfarv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til typografi 1 - markeringsfarv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yst layout 2 - markeringsfarv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1" autoAdjust="0"/>
    <p:restoredTop sz="73165" autoAdjust="0"/>
  </p:normalViewPr>
  <p:slideViewPr>
    <p:cSldViewPr>
      <p:cViewPr>
        <p:scale>
          <a:sx n="91" d="100"/>
          <a:sy n="91" d="100"/>
        </p:scale>
        <p:origin x="-1138" y="1464"/>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a-DK" dirty="0">
              <a:latin typeface="Lintel Medium"/>
            </a:endParaRPr>
          </a:p>
        </p:txBody>
      </p:sp>
      <p:sp>
        <p:nvSpPr>
          <p:cNvPr id="3" name="Pladsholder til dato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0DD9F9DA-4145-B44F-B40A-F533E251DD5B}" type="datetimeFigureOut">
              <a:rPr lang="da-DK" smtClean="0">
                <a:latin typeface="Lintel Medium"/>
              </a:rPr>
              <a:t>19-02-2017</a:t>
            </a:fld>
            <a:endParaRPr lang="da-DK" dirty="0">
              <a:latin typeface="Lintel Medium"/>
            </a:endParaRPr>
          </a:p>
        </p:txBody>
      </p:sp>
      <p:sp>
        <p:nvSpPr>
          <p:cNvPr id="4" name="Pladsholder til sidefod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da-DK" dirty="0">
              <a:latin typeface="Lintel Medium"/>
            </a:endParaRPr>
          </a:p>
        </p:txBody>
      </p:sp>
      <p:sp>
        <p:nvSpPr>
          <p:cNvPr id="5" name="Pladsholder til diasnumm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51B9E4DD-3A59-674E-AC46-BDBB2C2DE845}" type="slidenum">
              <a:rPr lang="da-DK" smtClean="0">
                <a:latin typeface="Lintel Medium"/>
              </a:rPr>
              <a:t>‹nr.›</a:t>
            </a:fld>
            <a:endParaRPr lang="da-DK" dirty="0">
              <a:latin typeface="Lintel Medium"/>
            </a:endParaRPr>
          </a:p>
        </p:txBody>
      </p:sp>
    </p:spTree>
    <p:extLst>
      <p:ext uri="{BB962C8B-B14F-4D97-AF65-F5344CB8AC3E}">
        <p14:creationId xmlns:p14="http://schemas.microsoft.com/office/powerpoint/2010/main" val="273008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5E8645AF-5DFD-4B3A-9C6A-B4BC01D979FC}" type="datetimeFigureOut">
              <a:rPr lang="da-DK" smtClean="0"/>
              <a:t>19-02-2017</a:t>
            </a:fld>
            <a:endParaRPr lang="da-DK"/>
          </a:p>
        </p:txBody>
      </p:sp>
      <p:sp>
        <p:nvSpPr>
          <p:cNvPr id="4" name="Pladsholder til diasbillede 3"/>
          <p:cNvSpPr>
            <a:spLocks noGrp="1" noRot="1" noChangeAspect="1"/>
          </p:cNvSpPr>
          <p:nvPr>
            <p:ph type="sldImg" idx="2"/>
          </p:nvPr>
        </p:nvSpPr>
        <p:spPr>
          <a:xfrm>
            <a:off x="836613" y="768350"/>
            <a:ext cx="5426075" cy="383698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C2636666-A62B-49D3-BB57-6BDE7AB1F648}" type="slidenum">
              <a:rPr lang="da-DK" smtClean="0"/>
              <a:t>‹nr.›</a:t>
            </a:fld>
            <a:endParaRPr lang="da-DK"/>
          </a:p>
        </p:txBody>
      </p:sp>
    </p:spTree>
    <p:extLst>
      <p:ext uri="{BB962C8B-B14F-4D97-AF65-F5344CB8AC3E}">
        <p14:creationId xmlns:p14="http://schemas.microsoft.com/office/powerpoint/2010/main" val="300766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NB! </a:t>
            </a: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i="1" baseline="0" dirty="0" smtClean="0"/>
              <a:t>Før du holder oplægget om ”Det grænseløse arbejdsmarked og selvledelse”, er det en rigtig god idé, at du </a:t>
            </a:r>
            <a:r>
              <a:rPr lang="da-DK" i="1" baseline="0" dirty="0" smtClean="0"/>
              <a:t>orientere dig </a:t>
            </a:r>
            <a:r>
              <a:rPr lang="da-DK" i="1" baseline="0" dirty="0" smtClean="0"/>
              <a:t>i enten Anders </a:t>
            </a:r>
            <a:r>
              <a:rPr lang="da-DK" i="1" baseline="0" dirty="0" err="1" smtClean="0"/>
              <a:t>Raastrup</a:t>
            </a:r>
            <a:r>
              <a:rPr lang="da-DK" i="1" baseline="0" dirty="0" smtClean="0"/>
              <a:t> eller Sanina Kürsteins </a:t>
            </a:r>
            <a:r>
              <a:rPr lang="da-DK" i="1" baseline="0" dirty="0" smtClean="0"/>
              <a:t>bøger om det grænseløse arbejde. </a:t>
            </a:r>
            <a:r>
              <a:rPr lang="da-DK" sz="1200" i="1" dirty="0" smtClean="0">
                <a:solidFill>
                  <a:schemeClr val="bg1"/>
                </a:solidFill>
                <a:latin typeface="Arial" panose="020B0604020202020204" pitchFamily="34" charset="0"/>
                <a:cs typeface="Arial" panose="020B0604020202020204" pitchFamily="34" charset="0"/>
              </a:rPr>
              <a:t>Begge</a:t>
            </a:r>
            <a:r>
              <a:rPr lang="da-DK" sz="1200" i="1" baseline="0" dirty="0" smtClean="0">
                <a:solidFill>
                  <a:schemeClr val="bg1"/>
                </a:solidFill>
                <a:latin typeface="Arial" panose="020B0604020202020204" pitchFamily="34" charset="0"/>
                <a:cs typeface="Arial" panose="020B0604020202020204" pitchFamily="34" charset="0"/>
              </a:rPr>
              <a:t> bøger står også på listen på sidste slide med inspiration til selv at læse videre:</a:t>
            </a:r>
            <a:endParaRPr lang="da-DK" i="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da-DK" sz="1800" i="1" dirty="0" smtClean="0">
                <a:solidFill>
                  <a:schemeClr val="bg1"/>
                </a:solidFill>
                <a:latin typeface="Arial" panose="020B0604020202020204" pitchFamily="34" charset="0"/>
                <a:cs typeface="Arial" panose="020B0604020202020204" pitchFamily="34" charset="0"/>
              </a:rPr>
              <a:t>Anders </a:t>
            </a:r>
            <a:r>
              <a:rPr lang="da-DK" sz="1800" i="1" dirty="0" err="1" smtClean="0">
                <a:solidFill>
                  <a:schemeClr val="bg1"/>
                </a:solidFill>
                <a:latin typeface="Arial" panose="020B0604020202020204" pitchFamily="34" charset="0"/>
                <a:cs typeface="Arial" panose="020B0604020202020204" pitchFamily="34" charset="0"/>
              </a:rPr>
              <a:t>Raastrup</a:t>
            </a:r>
            <a:r>
              <a:rPr lang="da-DK" sz="1800" i="1" dirty="0" smtClean="0">
                <a:solidFill>
                  <a:schemeClr val="bg1"/>
                </a:solidFill>
                <a:latin typeface="Arial" panose="020B0604020202020204" pitchFamily="34" charset="0"/>
                <a:cs typeface="Arial" panose="020B0604020202020204" pitchFamily="34" charset="0"/>
              </a:rPr>
              <a:t> Kristensen, Det grænseløse arbejdsliv. At lede selvledende medarbejdere</a:t>
            </a:r>
          </a:p>
          <a:p>
            <a:r>
              <a:rPr lang="da-DK" sz="1200" i="1" dirty="0" smtClean="0">
                <a:solidFill>
                  <a:schemeClr val="bg1"/>
                </a:solidFill>
                <a:latin typeface="Arial" panose="020B0604020202020204" pitchFamily="34" charset="0"/>
                <a:cs typeface="Arial" panose="020B0604020202020204" pitchFamily="34" charset="0"/>
              </a:rPr>
              <a:t>Sanina Kürstein, Ledelse af selvledelse. Skab visionært handlekraftigt følgeskab </a:t>
            </a:r>
          </a:p>
          <a:p>
            <a:endParaRPr lang="da-DK" sz="1200" i="1" dirty="0" smtClean="0">
              <a:solidFill>
                <a:schemeClr val="bg1"/>
              </a:solidFill>
              <a:latin typeface="Arial" panose="020B0604020202020204" pitchFamily="34" charset="0"/>
              <a:cs typeface="Arial" panose="020B0604020202020204" pitchFamily="34" charset="0"/>
            </a:endParaRPr>
          </a:p>
        </p:txBody>
      </p:sp>
      <p:sp>
        <p:nvSpPr>
          <p:cNvPr id="4" name="Pladsholder til diasnummer 3"/>
          <p:cNvSpPr>
            <a:spLocks noGrp="1"/>
          </p:cNvSpPr>
          <p:nvPr>
            <p:ph type="sldNum" sz="quarter" idx="10"/>
          </p:nvPr>
        </p:nvSpPr>
        <p:spPr/>
        <p:txBody>
          <a:bodyPr/>
          <a:lstStyle/>
          <a:p>
            <a:fld id="{C2636666-A62B-49D3-BB57-6BDE7AB1F648}" type="slidenum">
              <a:rPr lang="da-DK" smtClean="0"/>
              <a:t>1</a:t>
            </a:fld>
            <a:endParaRPr lang="da-DK"/>
          </a:p>
        </p:txBody>
      </p:sp>
    </p:spTree>
    <p:extLst>
      <p:ext uri="{BB962C8B-B14F-4D97-AF65-F5344CB8AC3E}">
        <p14:creationId xmlns:p14="http://schemas.microsoft.com/office/powerpoint/2010/main" val="327667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baseline="0" dirty="0" smtClean="0"/>
              <a:t>NB! Gennemgå de teoretiske definitioner på grænseløst arbejde og selvledelse og overvej, om jeres klub vil have glæde af, at I perspektiverer jeres egen arbejdssituation til definitionerne. Hvilke definitioner er særlig relevante eller sigende for jeres arbejdssituation?</a:t>
            </a:r>
          </a:p>
          <a:p>
            <a:endParaRPr lang="da-DK" baseline="0" dirty="0" smtClean="0"/>
          </a:p>
          <a:p>
            <a:r>
              <a:rPr lang="da-DK" baseline="0" dirty="0" smtClean="0"/>
              <a:t>Baggrunden for begreberne om grænseløst arbejde og selvledelse er, at der tegner sig en helt generel udvikling fra industrisamfundet til videnssamfundet, som betyder, at der ikke længere er en klar opdeling mellem yderpunkterne i tre centrale begrebspar:</a:t>
            </a:r>
          </a:p>
          <a:p>
            <a:r>
              <a:rPr lang="da-DK" dirty="0" smtClean="0"/>
              <a:t>1) Arbejdsliv kontra familieliv</a:t>
            </a:r>
          </a:p>
          <a:p>
            <a:r>
              <a:rPr lang="da-DK" dirty="0" smtClean="0"/>
              <a:t>2) </a:t>
            </a:r>
            <a:r>
              <a:rPr lang="da-DK" baseline="0" dirty="0" smtClean="0"/>
              <a:t>Arbejdsgiver kontra arbejdstager</a:t>
            </a:r>
          </a:p>
          <a:p>
            <a:r>
              <a:rPr lang="da-DK" baseline="0" dirty="0" smtClean="0"/>
              <a:t>3) Planlægning kontra udførelse af opgaver.</a:t>
            </a:r>
          </a:p>
          <a:p>
            <a:endParaRPr lang="da-DK" dirty="0" smtClean="0"/>
          </a:p>
          <a:p>
            <a:r>
              <a:rPr lang="da-DK" dirty="0" smtClean="0"/>
              <a:t>Den uklare</a:t>
            </a:r>
            <a:r>
              <a:rPr lang="da-DK" baseline="0" dirty="0" smtClean="0"/>
              <a:t> opdeling betyder, at vi skal navigere på en anden måde i arbejdslivet jævnfør de ovenstående fire definitioner.</a:t>
            </a:r>
          </a:p>
          <a:p>
            <a:endParaRPr lang="da-DK" dirty="0" smtClean="0"/>
          </a:p>
          <a:p>
            <a:r>
              <a:rPr lang="da-DK" b="1" dirty="0" smtClean="0"/>
              <a:t>Selvledelse</a:t>
            </a:r>
            <a:r>
              <a:rPr lang="da-DK" dirty="0" smtClean="0"/>
              <a:t> </a:t>
            </a:r>
            <a:r>
              <a:rPr lang="da-DK" dirty="0" smtClean="0"/>
              <a:t>handler i høj</a:t>
            </a:r>
            <a:r>
              <a:rPr lang="da-DK" baseline="0" dirty="0" smtClean="0"/>
              <a:t> grad om, </a:t>
            </a:r>
            <a:r>
              <a:rPr lang="da-DK" baseline="0" dirty="0" smtClean="0"/>
              <a:t>hvad </a:t>
            </a:r>
            <a:r>
              <a:rPr lang="da-DK" baseline="0" dirty="0" smtClean="0"/>
              <a:t>der er </a:t>
            </a:r>
            <a:r>
              <a:rPr lang="da-DK" baseline="0" dirty="0" smtClean="0"/>
              <a:t>arbejdstid, </a:t>
            </a:r>
            <a:r>
              <a:rPr lang="da-DK" baseline="0" dirty="0" smtClean="0"/>
              <a:t>og hvordan man afgrænser </a:t>
            </a:r>
            <a:r>
              <a:rPr lang="da-DK" baseline="0" dirty="0" smtClean="0"/>
              <a:t>arbejdstid. </a:t>
            </a:r>
            <a:r>
              <a:rPr lang="da-DK" baseline="0" dirty="0" smtClean="0"/>
              <a:t>Emnet er relevant for mange på arbejdsmarkedet i dag, men de fleste er enige om, at det  først og fremmest for </a:t>
            </a:r>
            <a:r>
              <a:rPr lang="da-DK" baseline="0" dirty="0" err="1" smtClean="0"/>
              <a:t>vidensmedarbejdere</a:t>
            </a:r>
            <a:r>
              <a:rPr lang="da-DK" baseline="0" dirty="0" smtClean="0"/>
              <a:t> er en nærværende udfordring.</a:t>
            </a:r>
          </a:p>
          <a:p>
            <a:endParaRPr lang="da-DK" baseline="0" dirty="0" smtClean="0"/>
          </a:p>
          <a:p>
            <a:r>
              <a:rPr lang="da-DK" baseline="0" dirty="0" smtClean="0"/>
              <a:t>Man kan, </a:t>
            </a:r>
            <a:r>
              <a:rPr lang="da-DK" baseline="0" dirty="0" smtClean="0"/>
              <a:t>rent retorisk, spørge, om </a:t>
            </a:r>
            <a:r>
              <a:rPr lang="da-DK" baseline="0" dirty="0" smtClean="0"/>
              <a:t>”det </a:t>
            </a:r>
            <a:r>
              <a:rPr lang="da-DK" baseline="0" dirty="0" smtClean="0"/>
              <a:t>grænseløse arbejdsmarked” er godt eller dårligt? </a:t>
            </a:r>
            <a:r>
              <a:rPr lang="da-DK" baseline="0" dirty="0" smtClean="0"/>
              <a:t>Retorisk fordi svaret vel </a:t>
            </a:r>
            <a:r>
              <a:rPr lang="da-DK" baseline="0" dirty="0" smtClean="0"/>
              <a:t>for de fleste </a:t>
            </a:r>
            <a:r>
              <a:rPr lang="da-DK" baseline="0" dirty="0" smtClean="0"/>
              <a:t>er både-og. Forskere inden for </a:t>
            </a:r>
            <a:r>
              <a:rPr lang="da-DK" baseline="0" dirty="0" smtClean="0"/>
              <a:t>feltet taler da også om at svinge fra </a:t>
            </a:r>
            <a:r>
              <a:rPr lang="da-DK" baseline="0" dirty="0" smtClean="0"/>
              <a:t>”begejstring </a:t>
            </a:r>
            <a:r>
              <a:rPr lang="da-DK" baseline="0" dirty="0" smtClean="0"/>
              <a:t>til belastning” eller om at svinge mellem </a:t>
            </a:r>
            <a:r>
              <a:rPr lang="da-DK" baseline="0" dirty="0" smtClean="0"/>
              <a:t>”frihed </a:t>
            </a:r>
            <a:r>
              <a:rPr lang="da-DK" baseline="0" dirty="0" smtClean="0"/>
              <a:t>og forbandelse”.</a:t>
            </a:r>
            <a:endParaRPr lang="da-DK" dirty="0"/>
          </a:p>
        </p:txBody>
      </p:sp>
      <p:sp>
        <p:nvSpPr>
          <p:cNvPr id="4" name="Pladsholder til diasnummer 3"/>
          <p:cNvSpPr>
            <a:spLocks noGrp="1"/>
          </p:cNvSpPr>
          <p:nvPr>
            <p:ph type="sldNum" sz="quarter" idx="10"/>
          </p:nvPr>
        </p:nvSpPr>
        <p:spPr/>
        <p:txBody>
          <a:bodyPr/>
          <a:lstStyle/>
          <a:p>
            <a:fld id="{C2636666-A62B-49D3-BB57-6BDE7AB1F648}" type="slidenum">
              <a:rPr lang="da-DK" smtClean="0"/>
              <a:t>2</a:t>
            </a:fld>
            <a:endParaRPr lang="da-DK"/>
          </a:p>
        </p:txBody>
      </p:sp>
    </p:spTree>
    <p:extLst>
      <p:ext uri="{BB962C8B-B14F-4D97-AF65-F5344CB8AC3E}">
        <p14:creationId xmlns:p14="http://schemas.microsoft.com/office/powerpoint/2010/main" val="341906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85750" indent="-285750"/>
            <a:r>
              <a:rPr lang="da-DK" dirty="0" smtClean="0"/>
              <a:t>På </a:t>
            </a:r>
            <a:r>
              <a:rPr lang="da-DK" u="none" dirty="0" smtClean="0"/>
              <a:t>det personlige plan</a:t>
            </a:r>
            <a:r>
              <a:rPr lang="da-DK" baseline="0" dirty="0" smtClean="0"/>
              <a:t> handler selvledelse bl.a. om gode arbejdsvaner og kontinuerlig personlig planlægning. </a:t>
            </a:r>
          </a:p>
          <a:p>
            <a:pPr marL="285750" indent="-285750"/>
            <a:endParaRPr lang="da-DK" dirty="0" smtClean="0"/>
          </a:p>
          <a:p>
            <a:pPr marL="285750" indent="-285750"/>
            <a:r>
              <a:rPr lang="da-DK" dirty="0" smtClean="0"/>
              <a:t>På </a:t>
            </a:r>
            <a:r>
              <a:rPr lang="da-DK" u="none" dirty="0" smtClean="0"/>
              <a:t>organisatorisk</a:t>
            </a:r>
            <a:r>
              <a:rPr lang="da-DK" u="none" baseline="0" dirty="0" smtClean="0"/>
              <a:t> niveau</a:t>
            </a:r>
            <a:r>
              <a:rPr lang="da-DK" baseline="0" dirty="0" smtClean="0"/>
              <a:t> handler selvledelse ganske meget om </a:t>
            </a:r>
            <a:r>
              <a:rPr lang="da-DK" i="0" baseline="0" dirty="0" smtClean="0"/>
              <a:t>regler (eller gensidige forventninger) for tilgængelighed . </a:t>
            </a:r>
            <a:r>
              <a:rPr lang="da-DK" i="0" baseline="0" dirty="0" smtClean="0"/>
              <a:t>I</a:t>
            </a:r>
            <a:r>
              <a:rPr lang="da-DK" baseline="0" dirty="0" smtClean="0"/>
              <a:t> </a:t>
            </a:r>
            <a:r>
              <a:rPr lang="da-DK" baseline="0" dirty="0" smtClean="0"/>
              <a:t>praksis handler det </a:t>
            </a:r>
            <a:r>
              <a:rPr lang="da-DK" baseline="0" dirty="0" smtClean="0"/>
              <a:t>om:</a:t>
            </a:r>
          </a:p>
          <a:p>
            <a:pPr marL="285750" indent="-285750">
              <a:buAutoNum type="alphaLcParenR"/>
            </a:pPr>
            <a:r>
              <a:rPr lang="da-DK" u="none" baseline="0" dirty="0" smtClean="0"/>
              <a:t>Politik </a:t>
            </a:r>
            <a:r>
              <a:rPr lang="da-DK" u="none" baseline="0" dirty="0" smtClean="0"/>
              <a:t>for anvendelsen af </a:t>
            </a:r>
            <a:r>
              <a:rPr lang="da-DK" u="none" baseline="0" dirty="0" err="1" smtClean="0"/>
              <a:t>email</a:t>
            </a:r>
            <a:r>
              <a:rPr lang="da-DK" u="none" baseline="0" dirty="0" smtClean="0"/>
              <a:t> </a:t>
            </a:r>
            <a:r>
              <a:rPr lang="da-DK" u="none" baseline="0" dirty="0" smtClean="0"/>
              <a:t>og </a:t>
            </a:r>
            <a:r>
              <a:rPr lang="da-DK" u="none" baseline="0" dirty="0" smtClean="0"/>
              <a:t>smartphones</a:t>
            </a:r>
          </a:p>
          <a:p>
            <a:pPr marL="285750" indent="-285750">
              <a:buAutoNum type="alphaLcParenR"/>
            </a:pPr>
            <a:r>
              <a:rPr lang="da-DK" u="none" baseline="0" dirty="0" smtClean="0"/>
              <a:t>Mødepolitik.</a:t>
            </a:r>
          </a:p>
          <a:p>
            <a:pPr marL="0" indent="0">
              <a:buNone/>
            </a:pPr>
            <a:endParaRPr lang="da-DK" u="none" baseline="0" dirty="0" smtClean="0"/>
          </a:p>
          <a:p>
            <a:pPr marL="0" indent="0">
              <a:buNone/>
            </a:pPr>
            <a:r>
              <a:rPr lang="da-DK" u="none" baseline="0" dirty="0" smtClean="0"/>
              <a:t>Analyser </a:t>
            </a:r>
            <a:r>
              <a:rPr lang="da-DK" u="none" baseline="0" dirty="0" smtClean="0"/>
              <a:t>viser, at den typiske </a:t>
            </a:r>
            <a:r>
              <a:rPr lang="da-DK" u="none" baseline="0" dirty="0" err="1" smtClean="0"/>
              <a:t>vidensmedarbejder</a:t>
            </a:r>
            <a:r>
              <a:rPr lang="da-DK" u="sng" baseline="0" dirty="0" smtClean="0"/>
              <a:t> </a:t>
            </a:r>
            <a:r>
              <a:rPr lang="da-DK" u="none" baseline="0" dirty="0" smtClean="0"/>
              <a:t>bruger en ganske stor del af arbejdstiden på netop disse aktiviteter. Og med hensyn til </a:t>
            </a:r>
            <a:r>
              <a:rPr lang="da-DK" u="none" baseline="0" dirty="0" err="1" smtClean="0"/>
              <a:t>email</a:t>
            </a:r>
            <a:r>
              <a:rPr lang="da-DK" u="none" baseline="0" dirty="0" smtClean="0"/>
              <a:t> </a:t>
            </a:r>
            <a:r>
              <a:rPr lang="da-DK" u="none" baseline="0" dirty="0" smtClean="0"/>
              <a:t>og smartphones, er det nok de mest oplagte eksempler på teknologi som, gør, at mange kan arbejde uafhængig af tidspunkt af geografisk placering</a:t>
            </a:r>
            <a:r>
              <a:rPr lang="da-DK" u="none" baseline="0" dirty="0" smtClean="0"/>
              <a:t>. </a:t>
            </a:r>
            <a:r>
              <a:rPr lang="da-DK" baseline="0" dirty="0" smtClean="0"/>
              <a:t>Rigtig mange </a:t>
            </a:r>
            <a:r>
              <a:rPr lang="da-DK" baseline="0" dirty="0" smtClean="0"/>
              <a:t>arbejdspladser har allerede en politik på disse </a:t>
            </a:r>
            <a:r>
              <a:rPr lang="da-DK" baseline="0" dirty="0" smtClean="0"/>
              <a:t>områder. Prøv </a:t>
            </a:r>
            <a:r>
              <a:rPr lang="da-DK" baseline="0" dirty="0" smtClean="0"/>
              <a:t>at google emnerne og finde nogle eksempler, som I kan blive inspireret af</a:t>
            </a:r>
            <a:r>
              <a:rPr lang="da-DK" baseline="0" dirty="0" smtClean="0"/>
              <a:t>.</a:t>
            </a:r>
            <a:endParaRPr lang="da-DK" baseline="0" dirty="0" smtClean="0"/>
          </a:p>
        </p:txBody>
      </p:sp>
      <p:sp>
        <p:nvSpPr>
          <p:cNvPr id="4" name="Pladsholder til diasnummer 3"/>
          <p:cNvSpPr>
            <a:spLocks noGrp="1"/>
          </p:cNvSpPr>
          <p:nvPr>
            <p:ph type="sldNum" sz="quarter" idx="10"/>
          </p:nvPr>
        </p:nvSpPr>
        <p:spPr/>
        <p:txBody>
          <a:bodyPr/>
          <a:lstStyle/>
          <a:p>
            <a:fld id="{C2636666-A62B-49D3-BB57-6BDE7AB1F648}" type="slidenum">
              <a:rPr lang="da-DK" smtClean="0"/>
              <a:t>3</a:t>
            </a:fld>
            <a:endParaRPr lang="da-DK"/>
          </a:p>
        </p:txBody>
      </p:sp>
    </p:spTree>
    <p:extLst>
      <p:ext uri="{BB962C8B-B14F-4D97-AF65-F5344CB8AC3E}">
        <p14:creationId xmlns:p14="http://schemas.microsoft.com/office/powerpoint/2010/main" val="89517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1" baseline="0" dirty="0" smtClean="0"/>
              <a:t>NB! Det er DM’s erfaring, at det </a:t>
            </a:r>
            <a:r>
              <a:rPr lang="da-DK" i="1" baseline="0" dirty="0" smtClean="0"/>
              <a:t>er vigtigt at sikre, at det personlige ansvar (for at sætte grænser i det grænseløse arbejdsmarked) ikke kommer til at fylde for </a:t>
            </a:r>
            <a:r>
              <a:rPr lang="da-DK" i="1" baseline="0" dirty="0" smtClean="0"/>
              <a:t>meget, fordi i sig selv kan skabe stress. Det er </a:t>
            </a:r>
            <a:r>
              <a:rPr lang="da-DK" i="1" baseline="0" dirty="0" smtClean="0"/>
              <a:t>en opgave, som I </a:t>
            </a:r>
            <a:r>
              <a:rPr lang="da-DK" i="1" baseline="0" dirty="0" smtClean="0"/>
              <a:t>kan </a:t>
            </a:r>
            <a:r>
              <a:rPr lang="da-DK" i="1" baseline="0" dirty="0" smtClean="0"/>
              <a:t>løse sammen på arbejdspladsen.</a:t>
            </a:r>
            <a:endParaRPr lang="da-DK" i="1" dirty="0" smtClean="0"/>
          </a:p>
          <a:p>
            <a:endParaRPr lang="da-DK" i="1" dirty="0" smtClean="0"/>
          </a:p>
          <a:p>
            <a:r>
              <a:rPr lang="da-DK" i="1" dirty="0" smtClean="0"/>
              <a:t>Som </a:t>
            </a:r>
            <a:r>
              <a:rPr lang="da-DK" i="1" dirty="0" smtClean="0"/>
              <a:t>TR </a:t>
            </a:r>
            <a:r>
              <a:rPr lang="da-DK" i="1" dirty="0" smtClean="0"/>
              <a:t>har du</a:t>
            </a:r>
            <a:r>
              <a:rPr lang="da-DK" i="1" baseline="0" dirty="0" smtClean="0"/>
              <a:t> - </a:t>
            </a:r>
            <a:r>
              <a:rPr lang="da-DK" i="1" dirty="0" smtClean="0"/>
              <a:t>som bindeled</a:t>
            </a:r>
            <a:r>
              <a:rPr lang="da-DK" i="1" baseline="0" dirty="0" smtClean="0"/>
              <a:t> </a:t>
            </a:r>
            <a:r>
              <a:rPr lang="da-DK" i="1" dirty="0" smtClean="0"/>
              <a:t>mellem </a:t>
            </a:r>
            <a:r>
              <a:rPr lang="da-DK" i="1" dirty="0" smtClean="0"/>
              <a:t>medarbejdere og ledelse </a:t>
            </a:r>
            <a:r>
              <a:rPr lang="da-DK" i="1" dirty="0" smtClean="0"/>
              <a:t>- en</a:t>
            </a:r>
            <a:r>
              <a:rPr lang="da-DK" i="1" baseline="0" dirty="0" smtClean="0"/>
              <a:t> </a:t>
            </a:r>
            <a:r>
              <a:rPr lang="da-DK" i="1" baseline="0" dirty="0" smtClean="0"/>
              <a:t>rolle i at sikre, at emnet tages alvorligt i jeres organisation</a:t>
            </a:r>
            <a:r>
              <a:rPr lang="da-DK" i="1" baseline="0" dirty="0" smtClean="0"/>
              <a:t>.</a:t>
            </a:r>
          </a:p>
          <a:p>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latin typeface="Arial" charset="0"/>
                <a:cs typeface="Arial" charset="0"/>
              </a:rPr>
              <a:t>Undersøgelser</a:t>
            </a:r>
            <a:r>
              <a:rPr lang="da-DK" sz="1200" baseline="0" dirty="0" smtClean="0">
                <a:latin typeface="Arial" charset="0"/>
                <a:cs typeface="Arial" charset="0"/>
              </a:rPr>
              <a:t> viser, at møder og </a:t>
            </a:r>
            <a:r>
              <a:rPr lang="da-DK" sz="1200" baseline="0" dirty="0" err="1" smtClean="0">
                <a:latin typeface="Arial" charset="0"/>
                <a:cs typeface="Arial" charset="0"/>
              </a:rPr>
              <a:t>emails</a:t>
            </a:r>
            <a:r>
              <a:rPr lang="da-DK" sz="1200" baseline="0" dirty="0" smtClean="0">
                <a:latin typeface="Arial" charset="0"/>
                <a:cs typeface="Arial" charset="0"/>
              </a:rPr>
              <a:t> typisk udfylder 50 procent eller mere af arbejdstiden for </a:t>
            </a:r>
            <a:r>
              <a:rPr lang="da-DK" sz="1200" baseline="0" dirty="0" err="1" smtClean="0">
                <a:latin typeface="Arial" charset="0"/>
                <a:cs typeface="Arial" charset="0"/>
              </a:rPr>
              <a:t>vidensmedarbejdere</a:t>
            </a:r>
            <a:r>
              <a:rPr lang="da-DK" sz="1200" baseline="0" dirty="0" smtClean="0">
                <a:latin typeface="Arial" charset="0"/>
                <a:cs typeface="Arial" charset="0"/>
              </a:rPr>
              <a:t>. Derfor bør </a:t>
            </a:r>
            <a:r>
              <a:rPr lang="da-DK" sz="1200" dirty="0" smtClean="0">
                <a:latin typeface="Arial" charset="0"/>
                <a:cs typeface="Arial" charset="0"/>
              </a:rPr>
              <a:t>AC–klubben arbejde for vedtagelsen af en (kort) politik for netop disse aktiviteter.</a:t>
            </a:r>
            <a:r>
              <a:rPr lang="da-DK" sz="1200" baseline="0" dirty="0" smtClean="0">
                <a:latin typeface="Arial" charset="0"/>
                <a:cs typeface="Arial" charset="0"/>
              </a:rPr>
              <a:t> </a:t>
            </a:r>
            <a:endParaRPr lang="da-DK" dirty="0"/>
          </a:p>
        </p:txBody>
      </p:sp>
      <p:sp>
        <p:nvSpPr>
          <p:cNvPr id="4" name="Pladsholder til diasnummer 3"/>
          <p:cNvSpPr>
            <a:spLocks noGrp="1"/>
          </p:cNvSpPr>
          <p:nvPr>
            <p:ph type="sldNum" sz="quarter" idx="10"/>
          </p:nvPr>
        </p:nvSpPr>
        <p:spPr/>
        <p:txBody>
          <a:bodyPr/>
          <a:lstStyle/>
          <a:p>
            <a:fld id="{C2636666-A62B-49D3-BB57-6BDE7AB1F648}" type="slidenum">
              <a:rPr lang="da-DK" smtClean="0"/>
              <a:t>4</a:t>
            </a:fld>
            <a:endParaRPr lang="da-DK"/>
          </a:p>
        </p:txBody>
      </p:sp>
    </p:spTree>
    <p:extLst>
      <p:ext uri="{BB962C8B-B14F-4D97-AF65-F5344CB8AC3E}">
        <p14:creationId xmlns:p14="http://schemas.microsoft.com/office/powerpoint/2010/main" val="3219985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9054" y="909365"/>
            <a:ext cx="6660952" cy="6642844"/>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latin typeface="+mj-lt"/>
            </a:endParaRPr>
          </a:p>
        </p:txBody>
      </p:sp>
      <p:sp>
        <p:nvSpPr>
          <p:cNvPr id="4" name="Pladsholder til tekst 3"/>
          <p:cNvSpPr>
            <a:spLocks noGrp="1"/>
          </p:cNvSpPr>
          <p:nvPr>
            <p:ph type="body" sz="quarter" idx="10"/>
          </p:nvPr>
        </p:nvSpPr>
        <p:spPr>
          <a:xfrm>
            <a:off x="882204" y="2543102"/>
            <a:ext cx="5256584" cy="3456384"/>
          </a:xfrm>
        </p:spPr>
        <p:txBody>
          <a:bodyPr anchor="ctr" anchorCtr="0">
            <a:noAutofit/>
          </a:bodyPr>
          <a:lstStyle>
            <a:lvl1pPr marL="0" indent="0">
              <a:buFontTx/>
              <a:buNone/>
              <a:defRPr sz="6800" spc="0" baseline="0">
                <a:solidFill>
                  <a:schemeClr val="bg1"/>
                </a:solidFill>
                <a:latin typeface="+mj-lt"/>
              </a:defRPr>
            </a:lvl1pPr>
          </a:lstStyle>
          <a:p>
            <a:pPr lvl="0"/>
            <a:r>
              <a:rPr lang="da-DK" dirty="0" smtClean="0"/>
              <a:t>Klik for at redigere i master</a:t>
            </a:r>
            <a:endParaRPr lang="da-DK" dirty="0"/>
          </a:p>
        </p:txBody>
      </p:sp>
      <p:pic>
        <p:nvPicPr>
          <p:cNvPr id="7" name="Billede 6"/>
          <p:cNvPicPr>
            <a:picLocks noChangeAspect="1"/>
          </p:cNvPicPr>
          <p:nvPr userDrawn="1"/>
        </p:nvPicPr>
        <p:blipFill>
          <a:blip r:embed="rId2"/>
          <a:stretch>
            <a:fillRect/>
          </a:stretch>
        </p:blipFill>
        <p:spPr>
          <a:xfrm>
            <a:off x="7522180" y="695717"/>
            <a:ext cx="2465036" cy="72008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450156" y="1546868"/>
            <a:ext cx="9793088" cy="865611"/>
          </a:xfrm>
          <a:prstGeom prst="rect">
            <a:avLst/>
          </a:prstGeom>
        </p:spPr>
        <p:txBody>
          <a:bodyPr numCol="1">
            <a:noAutofit/>
          </a:bodyPr>
          <a:lstStyle>
            <a:lvl1pPr algn="l">
              <a:lnSpc>
                <a:spcPct val="100000"/>
              </a:lnSpc>
              <a:defRPr sz="4000" b="0" i="0" baseline="0">
                <a:solidFill>
                  <a:srgbClr val="424E5B"/>
                </a:solidFill>
                <a:latin typeface="+mj-lt"/>
                <a:cs typeface="Lintel Medium"/>
              </a:defRPr>
            </a:lvl1pPr>
          </a:lstStyle>
          <a:p>
            <a:r>
              <a:rPr lang="da-DK" dirty="0" smtClean="0"/>
              <a:t>Klik for at redigere titeltypografi</a:t>
            </a:r>
            <a:endParaRPr lang="da-DK" dirty="0"/>
          </a:p>
        </p:txBody>
      </p:sp>
      <p:sp>
        <p:nvSpPr>
          <p:cNvPr id="4" name="Pladsholder til indhold 2"/>
          <p:cNvSpPr>
            <a:spLocks noGrp="1"/>
          </p:cNvSpPr>
          <p:nvPr>
            <p:ph idx="1" hasCustomPrompt="1"/>
          </p:nvPr>
        </p:nvSpPr>
        <p:spPr>
          <a:xfrm>
            <a:off x="450156" y="2628503"/>
            <a:ext cx="9793088"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a:buChar char="•"/>
              <a:defRPr sz="2000" b="0" i="0" baseline="0">
                <a:solidFill>
                  <a:srgbClr val="424E5B"/>
                </a:solidFill>
                <a:latin typeface="+mj-lt"/>
                <a:cs typeface="Lintel Medium"/>
              </a:defRPr>
            </a:lvl1pPr>
            <a:lvl2pPr>
              <a:lnSpc>
                <a:spcPct val="120000"/>
              </a:lnSpc>
              <a:defRPr sz="1600" b="0" i="0" baseline="0">
                <a:solidFill>
                  <a:srgbClr val="424E5B"/>
                </a:solidFill>
                <a:latin typeface="+mj-lt"/>
                <a:cs typeface="Lintel Medium"/>
              </a:defRPr>
            </a:lvl2pPr>
            <a:lvl3pPr>
              <a:lnSpc>
                <a:spcPct val="120000"/>
              </a:lnSpc>
              <a:defRPr sz="16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239932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5" name="Pladsholder til indhold 2"/>
          <p:cNvSpPr>
            <a:spLocks noGrp="1"/>
          </p:cNvSpPr>
          <p:nvPr>
            <p:ph idx="10" hasCustomPrompt="1"/>
          </p:nvPr>
        </p:nvSpPr>
        <p:spPr>
          <a:xfrm>
            <a:off x="450156" y="1476375"/>
            <a:ext cx="9793088" cy="4968552"/>
          </a:xfrm>
          <a:prstGeom prst="rect">
            <a:avLst/>
          </a:prstGeom>
        </p:spPr>
        <p:txBody>
          <a:bodyPr numCol="1" spcCol="144000">
            <a:normAutofit/>
          </a:bodyPr>
          <a:lstStyle>
            <a:lvl1pPr marL="270000" indent="-306000">
              <a:lnSpc>
                <a:spcPct val="120000"/>
              </a:lnSpc>
              <a:spcBef>
                <a:spcPts val="400"/>
              </a:spcBef>
              <a:buClr>
                <a:srgbClr val="E00035"/>
              </a:buClr>
              <a:buSzPct val="100000"/>
              <a:buFont typeface="Arial"/>
              <a:buChar char="•"/>
              <a:defRPr sz="2000" b="0" i="0" baseline="0">
                <a:solidFill>
                  <a:srgbClr val="424E5B"/>
                </a:solidFill>
                <a:latin typeface="+mj-lt"/>
                <a:cs typeface="Lintel Medium"/>
              </a:defRPr>
            </a:lvl1pPr>
            <a:lvl2pPr>
              <a:lnSpc>
                <a:spcPct val="120000"/>
              </a:lnSpc>
              <a:defRPr sz="1800" b="0" i="0" baseline="0">
                <a:solidFill>
                  <a:srgbClr val="424E5B"/>
                </a:solidFill>
                <a:latin typeface="+mj-lt"/>
                <a:cs typeface="Lintel Medium"/>
              </a:defRPr>
            </a:lvl2pPr>
            <a:lvl3pPr>
              <a:lnSpc>
                <a:spcPct val="120000"/>
              </a:lnSpc>
              <a:defRPr sz="18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973860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5" name="Titel 1"/>
          <p:cNvSpPr>
            <a:spLocks noGrp="1"/>
          </p:cNvSpPr>
          <p:nvPr>
            <p:ph type="title"/>
          </p:nvPr>
        </p:nvSpPr>
        <p:spPr>
          <a:xfrm>
            <a:off x="450156" y="1548000"/>
            <a:ext cx="6264696" cy="865611"/>
          </a:xfrm>
          <a:prstGeom prst="rect">
            <a:avLst/>
          </a:prstGeom>
        </p:spPr>
        <p:txBody>
          <a:bodyPr numCol="1">
            <a:noAutofit/>
          </a:bodyPr>
          <a:lstStyle>
            <a:lvl1pPr algn="l">
              <a:lnSpc>
                <a:spcPct val="100000"/>
              </a:lnSpc>
              <a:defRPr sz="4000" b="0" i="0">
                <a:solidFill>
                  <a:srgbClr val="424E5B"/>
                </a:solidFill>
                <a:latin typeface="+mj-lt"/>
                <a:cs typeface="Lintel Medium"/>
              </a:defRPr>
            </a:lvl1pPr>
          </a:lstStyle>
          <a:p>
            <a:r>
              <a:rPr lang="da-DK" dirty="0" smtClean="0"/>
              <a:t>Klik for at redigere</a:t>
            </a:r>
            <a:endParaRPr lang="da-DK" dirty="0"/>
          </a:p>
        </p:txBody>
      </p:sp>
      <p:sp>
        <p:nvSpPr>
          <p:cNvPr id="6" name="Pladsholder til indhold 2"/>
          <p:cNvSpPr>
            <a:spLocks noGrp="1"/>
          </p:cNvSpPr>
          <p:nvPr>
            <p:ph idx="1"/>
          </p:nvPr>
        </p:nvSpPr>
        <p:spPr>
          <a:xfrm>
            <a:off x="450156" y="2628503"/>
            <a:ext cx="6264696"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panose="020B0604020202020204" pitchFamily="34" charset="0"/>
              <a:buChar char="•"/>
              <a:defRPr sz="2000" b="0" i="0">
                <a:solidFill>
                  <a:srgbClr val="424E5B"/>
                </a:solidFill>
                <a:latin typeface="+mj-lt"/>
                <a:cs typeface="Lintel Medium"/>
              </a:defRPr>
            </a:lvl1pPr>
            <a:lvl2pPr>
              <a:lnSpc>
                <a:spcPct val="120000"/>
              </a:lnSpc>
              <a:defRPr sz="1600" b="0" i="0">
                <a:solidFill>
                  <a:srgbClr val="424E5B"/>
                </a:solidFill>
                <a:latin typeface="+mj-lt"/>
                <a:cs typeface="Lintel Medium"/>
              </a:defRPr>
            </a:lvl2pPr>
            <a:lvl3pPr>
              <a:lnSpc>
                <a:spcPct val="120000"/>
              </a:lnSpc>
              <a:defRPr sz="1600" b="0" i="0">
                <a:solidFill>
                  <a:srgbClr val="424E5B"/>
                </a:solidFill>
                <a:latin typeface="+mj-lt"/>
                <a:cs typeface="Lintel Medium"/>
              </a:defRPr>
            </a:lvl3pPr>
            <a:lvl4pPr>
              <a:lnSpc>
                <a:spcPct val="120000"/>
              </a:lnSpc>
              <a:defRPr sz="1600" b="0" i="0">
                <a:solidFill>
                  <a:srgbClr val="424E5B"/>
                </a:solidFill>
                <a:latin typeface="+mj-lt"/>
                <a:cs typeface="Lintel Medium"/>
              </a:defRPr>
            </a:lvl4pPr>
            <a:lvl5pPr>
              <a:lnSpc>
                <a:spcPct val="120000"/>
              </a:lnSpc>
              <a:defRPr sz="1400" b="0" i="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3" name="Pladsholder til billede 2"/>
          <p:cNvSpPr>
            <a:spLocks noGrp="1"/>
          </p:cNvSpPr>
          <p:nvPr>
            <p:ph type="pic" sz="quarter" idx="10"/>
          </p:nvPr>
        </p:nvSpPr>
        <p:spPr>
          <a:xfrm>
            <a:off x="7146925" y="0"/>
            <a:ext cx="3546475" cy="7561263"/>
          </a:xfrm>
          <a:prstGeom prst="rect">
            <a:avLst/>
          </a:prstGeom>
        </p:spPr>
        <p:txBody>
          <a:bodyPr/>
          <a:lstStyle/>
          <a:p>
            <a:endParaRPr lang="da-DK"/>
          </a:p>
        </p:txBody>
      </p:sp>
    </p:spTree>
    <p:extLst>
      <p:ext uri="{BB962C8B-B14F-4D97-AF65-F5344CB8AC3E}">
        <p14:creationId xmlns:p14="http://schemas.microsoft.com/office/powerpoint/2010/main" val="3432559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6" name="Pladsholder til indhold 2"/>
          <p:cNvSpPr>
            <a:spLocks noGrp="1"/>
          </p:cNvSpPr>
          <p:nvPr>
            <p:ph idx="1" hasCustomPrompt="1"/>
          </p:nvPr>
        </p:nvSpPr>
        <p:spPr>
          <a:xfrm>
            <a:off x="450156" y="1476375"/>
            <a:ext cx="6264696" cy="4968552"/>
          </a:xfrm>
          <a:prstGeom prst="rect">
            <a:avLst/>
          </a:prstGeom>
          <a:ln>
            <a:noFill/>
          </a:ln>
        </p:spPr>
        <p:txBody>
          <a:bodyPr numCol="1" spcCol="144000">
            <a:normAutofit/>
          </a:bodyPr>
          <a:lstStyle>
            <a:lvl1pPr marL="270000" indent="-306000">
              <a:lnSpc>
                <a:spcPct val="120000"/>
              </a:lnSpc>
              <a:spcBef>
                <a:spcPts val="400"/>
              </a:spcBef>
              <a:buClr>
                <a:srgbClr val="E00035"/>
              </a:buClr>
              <a:buSzPct val="100000"/>
              <a:buFont typeface="Arial"/>
              <a:buChar char="•"/>
              <a:defRPr sz="2000" b="0" i="0">
                <a:ln>
                  <a:noFill/>
                </a:ln>
                <a:solidFill>
                  <a:srgbClr val="424E5B"/>
                </a:solidFill>
                <a:latin typeface="+mj-lt"/>
                <a:cs typeface="Lintel"/>
              </a:defRPr>
            </a:lvl1pPr>
            <a:lvl2pPr>
              <a:lnSpc>
                <a:spcPct val="120000"/>
              </a:lnSpc>
              <a:defRPr sz="1800" b="0" i="0">
                <a:ln>
                  <a:noFill/>
                </a:ln>
                <a:solidFill>
                  <a:srgbClr val="424E5B"/>
                </a:solidFill>
                <a:latin typeface="+mj-lt"/>
                <a:cs typeface="Lintel"/>
              </a:defRPr>
            </a:lvl2pPr>
            <a:lvl3pPr>
              <a:lnSpc>
                <a:spcPct val="120000"/>
              </a:lnSpc>
              <a:defRPr sz="1800" b="0" i="0">
                <a:ln>
                  <a:noFill/>
                </a:ln>
                <a:solidFill>
                  <a:srgbClr val="424E5B"/>
                </a:solidFill>
                <a:latin typeface="+mj-lt"/>
                <a:cs typeface="Lintel"/>
              </a:defRPr>
            </a:lvl3pPr>
            <a:lvl4pPr>
              <a:lnSpc>
                <a:spcPct val="120000"/>
              </a:lnSpc>
              <a:defRPr sz="1600" b="0" i="0">
                <a:ln>
                  <a:noFill/>
                </a:ln>
                <a:solidFill>
                  <a:srgbClr val="424E5B"/>
                </a:solidFill>
                <a:latin typeface="+mj-lt"/>
                <a:cs typeface="Lintel"/>
              </a:defRPr>
            </a:lvl4pPr>
            <a:lvl5pPr>
              <a:lnSpc>
                <a:spcPct val="120000"/>
              </a:lnSpc>
              <a:defRPr sz="1400" b="0" i="0">
                <a:ln>
                  <a:noFill/>
                </a:ln>
                <a:solidFill>
                  <a:srgbClr val="424E5B"/>
                </a:solidFill>
                <a:latin typeface="+mj-lt"/>
                <a:cs typeface="Lintel"/>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3542375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kille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46040" y="1044327"/>
            <a:ext cx="9681180" cy="864096"/>
          </a:xfrm>
        </p:spPr>
        <p:txBody>
          <a:bodyPr wrap="square" lIns="0" tIns="0" rIns="0" bIns="0" anchor="t" anchorCtr="0">
            <a:noAutofit/>
          </a:bodyPr>
          <a:lstStyle>
            <a:lvl1pPr algn="l">
              <a:lnSpc>
                <a:spcPct val="80000"/>
              </a:lnSpc>
              <a:defRPr sz="7200" b="0" i="0" baseline="0">
                <a:solidFill>
                  <a:schemeClr val="bg1"/>
                </a:solidFill>
                <a:latin typeface="+mj-lt"/>
                <a:cs typeface="Lintel Medium"/>
              </a:defRPr>
            </a:lvl1pPr>
          </a:lstStyle>
          <a:p>
            <a:r>
              <a:rPr lang="da-DK" dirty="0" smtClean="0"/>
              <a:t>Klik for at redigere titeltypografi</a:t>
            </a:r>
            <a:endParaRPr lang="da-DK" dirty="0"/>
          </a:p>
        </p:txBody>
      </p:sp>
      <p:sp>
        <p:nvSpPr>
          <p:cNvPr id="3" name="Undertitel 2"/>
          <p:cNvSpPr>
            <a:spLocks noGrp="1"/>
          </p:cNvSpPr>
          <p:nvPr>
            <p:ph type="subTitle" idx="1"/>
          </p:nvPr>
        </p:nvSpPr>
        <p:spPr>
          <a:xfrm>
            <a:off x="378148" y="2052439"/>
            <a:ext cx="6192688" cy="1368152"/>
          </a:xfrm>
        </p:spPr>
        <p:txBody>
          <a:bodyPr wrap="none" lIns="0" tIns="0" rIns="0" bIns="0">
            <a:noAutofit/>
          </a:bodyPr>
          <a:lstStyle>
            <a:lvl1pPr marL="0" indent="0" algn="l">
              <a:buNone/>
              <a:defRPr sz="2800" b="0" i="0">
                <a:solidFill>
                  <a:schemeClr val="bg1"/>
                </a:solidFill>
                <a:latin typeface="+mj-lt"/>
                <a:cs typeface="Calibri Light" panose="020F0302020204030204" pitchFamily="34" charset="0"/>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464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19-02-2017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8" name="Billed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1748" r="5360"/>
          <a:stretch/>
        </p:blipFill>
        <p:spPr>
          <a:xfrm>
            <a:off x="7362924" y="180231"/>
            <a:ext cx="3168352" cy="144016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4"/>
          <a:stretch>
            <a:fillRect/>
          </a:stretch>
        </p:blipFill>
        <p:spPr>
          <a:xfrm>
            <a:off x="450156" y="401265"/>
            <a:ext cx="1520884" cy="444277"/>
          </a:xfrm>
          <a:prstGeom prst="rect">
            <a:avLst/>
          </a:prstGeom>
        </p:spPr>
      </p:pic>
      <p:sp>
        <p:nvSpPr>
          <p:cNvPr id="10" name="Tåre 9"/>
          <p:cNvSpPr/>
          <p:nvPr/>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8" name="Pladsholder til indhold 2"/>
          <p:cNvSpPr txBox="1">
            <a:spLocks/>
          </p:cNvSpPr>
          <p:nvPr userDrawn="1"/>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2" name="Pladsholder til diasnummer 5"/>
          <p:cNvSpPr txBox="1">
            <a:spLocks/>
          </p:cNvSpPr>
          <p:nvPr userDrawn="1"/>
        </p:nvSpPr>
        <p:spPr>
          <a:xfrm>
            <a:off x="9985692" y="570751"/>
            <a:ext cx="233964"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cxnSp>
        <p:nvCxnSpPr>
          <p:cNvPr id="3" name="Lige forbindelse 2"/>
          <p:cNvCxnSpPr/>
          <p:nvPr userDrawn="1"/>
        </p:nvCxnSpPr>
        <p:spPr>
          <a:xfrm>
            <a:off x="450156" y="1116335"/>
            <a:ext cx="9842300"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1353902"/>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ktangel 1"/>
          <p:cNvSpPr/>
          <p:nvPr userDrawn="1"/>
        </p:nvSpPr>
        <p:spPr>
          <a:xfrm>
            <a:off x="7129400" y="0"/>
            <a:ext cx="3564000" cy="75612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3" name="Tekstfelt 2"/>
          <p:cNvSpPr txBox="1"/>
          <p:nvPr userDrawn="1"/>
        </p:nvSpPr>
        <p:spPr>
          <a:xfrm>
            <a:off x="8155012" y="3492599"/>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cxnSp>
        <p:nvCxnSpPr>
          <p:cNvPr id="11" name="Lige forbindelse 10"/>
          <p:cNvCxnSpPr/>
          <p:nvPr userDrawn="1"/>
        </p:nvCxnSpPr>
        <p:spPr>
          <a:xfrm>
            <a:off x="450156" y="1116335"/>
            <a:ext cx="6264696"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pic>
        <p:nvPicPr>
          <p:cNvPr id="6" name="Billede 5"/>
          <p:cNvPicPr>
            <a:picLocks noChangeAspect="1"/>
          </p:cNvPicPr>
          <p:nvPr userDrawn="1"/>
        </p:nvPicPr>
        <p:blipFill>
          <a:blip r:embed="rId4"/>
          <a:stretch>
            <a:fillRect/>
          </a:stretch>
        </p:blipFill>
        <p:spPr>
          <a:xfrm>
            <a:off x="450156" y="401265"/>
            <a:ext cx="1520884" cy="444277"/>
          </a:xfrm>
          <a:prstGeom prst="rect">
            <a:avLst/>
          </a:prstGeom>
        </p:spPr>
      </p:pic>
    </p:spTree>
    <p:extLst>
      <p:ext uri="{BB962C8B-B14F-4D97-AF65-F5344CB8AC3E}">
        <p14:creationId xmlns:p14="http://schemas.microsoft.com/office/powerpoint/2010/main" val="538159275"/>
      </p:ext>
    </p:extLst>
  </p:cSld>
  <p:clrMap bg1="lt1" tx1="dk1" bg2="lt2" tx2="dk2" accent1="accent1" accent2="accent2" accent3="accent3" accent4="accent4" accent5="accent5" accent6="accent6" hlink="hlink" folHlink="folHlink"/>
  <p:sldLayoutIdLst>
    <p:sldLayoutId id="2147483691" r:id="rId1"/>
    <p:sldLayoutId id="2147483692"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19-02-2017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7" name="Bille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31" y="-3642"/>
            <a:ext cx="10705831" cy="7568546"/>
          </a:xfrm>
          <a:prstGeom prst="rect">
            <a:avLst/>
          </a:prstGeom>
          <a:ln>
            <a:noFill/>
          </a:ln>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Pladsholder til indhold 2"/>
          <p:cNvSpPr txBox="1">
            <a:spLocks/>
          </p:cNvSpPr>
          <p:nvPr userDrawn="1"/>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0" name="Rektangel 9"/>
          <p:cNvSpPr/>
          <p:nvPr userDrawn="1"/>
        </p:nvSpPr>
        <p:spPr>
          <a:xfrm>
            <a:off x="0" y="1224487"/>
            <a:ext cx="10693400" cy="63009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11" name="Tekstfelt 10"/>
          <p:cNvSpPr txBox="1"/>
          <p:nvPr userDrawn="1"/>
        </p:nvSpPr>
        <p:spPr>
          <a:xfrm>
            <a:off x="4554612" y="4141022"/>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sp>
        <p:nvSpPr>
          <p:cNvPr id="7" name="Tåre 6"/>
          <p:cNvSpPr/>
          <p:nvPr userDrawn="1"/>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latin typeface="+mj-lt"/>
            </a:endParaRPr>
          </a:p>
        </p:txBody>
      </p:sp>
      <p:sp>
        <p:nvSpPr>
          <p:cNvPr id="9" name="Pladsholder til diasnummer 5"/>
          <p:cNvSpPr txBox="1">
            <a:spLocks/>
          </p:cNvSpPr>
          <p:nvPr userDrawn="1"/>
        </p:nvSpPr>
        <p:spPr>
          <a:xfrm>
            <a:off x="9982506" y="572359"/>
            <a:ext cx="234068"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pic>
        <p:nvPicPr>
          <p:cNvPr id="12" name="Billede 11"/>
          <p:cNvPicPr>
            <a:picLocks noChangeAspect="1"/>
          </p:cNvPicPr>
          <p:nvPr userDrawn="1"/>
        </p:nvPicPr>
        <p:blipFill>
          <a:blip r:embed="rId3"/>
          <a:stretch>
            <a:fillRect/>
          </a:stretch>
        </p:blipFill>
        <p:spPr>
          <a:xfrm>
            <a:off x="450156" y="401265"/>
            <a:ext cx="1520884" cy="444277"/>
          </a:xfrm>
          <a:prstGeom prst="rect">
            <a:avLst/>
          </a:prstGeom>
        </p:spPr>
      </p:pic>
    </p:spTree>
    <p:extLst>
      <p:ext uri="{BB962C8B-B14F-4D97-AF65-F5344CB8AC3E}">
        <p14:creationId xmlns:p14="http://schemas.microsoft.com/office/powerpoint/2010/main" val="1519165344"/>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rbejdsmiljoeviden.d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sz="4800" dirty="0" smtClean="0"/>
              <a:t>Det grænseløse arbejdsmarked og selvledelse</a:t>
            </a:r>
            <a:endParaRPr lang="da-DK" sz="4800" dirty="0"/>
          </a:p>
        </p:txBody>
      </p:sp>
    </p:spTree>
    <p:extLst>
      <p:ext uri="{BB962C8B-B14F-4D97-AF65-F5344CB8AC3E}">
        <p14:creationId xmlns:p14="http://schemas.microsoft.com/office/powerpoint/2010/main" val="216020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156" y="1620391"/>
            <a:ext cx="9793088" cy="865611"/>
          </a:xfrm>
        </p:spPr>
        <p:txBody>
          <a:bodyPr/>
          <a:lstStyle/>
          <a:p>
            <a:r>
              <a:rPr lang="da-DK" sz="3200" dirty="0" smtClean="0"/>
              <a:t>Definitioner</a:t>
            </a:r>
            <a:endParaRPr lang="da-DK" sz="3200" dirty="0"/>
          </a:p>
        </p:txBody>
      </p:sp>
      <p:sp>
        <p:nvSpPr>
          <p:cNvPr id="3" name="Pladsholder til indhold 2"/>
          <p:cNvSpPr>
            <a:spLocks noGrp="1"/>
          </p:cNvSpPr>
          <p:nvPr>
            <p:ph idx="1"/>
          </p:nvPr>
        </p:nvSpPr>
        <p:spPr>
          <a:xfrm>
            <a:off x="306140" y="2196455"/>
            <a:ext cx="10081120" cy="5256584"/>
          </a:xfrm>
        </p:spPr>
        <p:txBody>
          <a:bodyPr>
            <a:normAutofit fontScale="47500" lnSpcReduction="20000"/>
          </a:bodyPr>
          <a:lstStyle/>
          <a:p>
            <a:pPr>
              <a:buFont typeface="Arial" pitchFamily="34" charset="0"/>
              <a:buChar char="•"/>
            </a:pPr>
            <a:r>
              <a:rPr lang="da-DK" sz="3400" i="1" dirty="0" smtClean="0">
                <a:latin typeface="Arial" charset="0"/>
                <a:cs typeface="Arial" charset="0"/>
              </a:rPr>
              <a:t>Det </a:t>
            </a:r>
            <a:r>
              <a:rPr lang="da-DK" sz="3400" i="1" dirty="0">
                <a:latin typeface="Arial" charset="0"/>
                <a:cs typeface="Arial" charset="0"/>
              </a:rPr>
              <a:t>grænseløse arbejde</a:t>
            </a:r>
            <a:r>
              <a:rPr lang="da-DK" sz="3400" dirty="0">
                <a:latin typeface="Arial" charset="0"/>
                <a:cs typeface="Arial" charset="0"/>
              </a:rPr>
              <a:t> er betegnelsen for en arbejdssituation, der kan være tids- og </a:t>
            </a:r>
            <a:r>
              <a:rPr lang="da-DK" sz="3400" dirty="0" smtClean="0">
                <a:latin typeface="Arial" charset="0"/>
                <a:cs typeface="Arial" charset="0"/>
              </a:rPr>
              <a:t>stedsmæssigt </a:t>
            </a:r>
            <a:r>
              <a:rPr lang="da-DK" sz="3400" dirty="0">
                <a:latin typeface="Arial" charset="0"/>
                <a:cs typeface="Arial" charset="0"/>
              </a:rPr>
              <a:t>ubestemt, </a:t>
            </a:r>
            <a:r>
              <a:rPr lang="da-DK" sz="3400" dirty="0" smtClean="0">
                <a:latin typeface="Arial" charset="0"/>
                <a:cs typeface="Arial" charset="0"/>
              </a:rPr>
              <a:t>hvor </a:t>
            </a:r>
            <a:r>
              <a:rPr lang="da-DK" sz="3400" dirty="0">
                <a:latin typeface="Arial" charset="0"/>
                <a:cs typeface="Arial" charset="0"/>
              </a:rPr>
              <a:t>der er hyppige omstillinger og et løbende behov for at </a:t>
            </a:r>
            <a:r>
              <a:rPr lang="da-DK" sz="3400" dirty="0" smtClean="0">
                <a:latin typeface="Arial" charset="0"/>
                <a:cs typeface="Arial" charset="0"/>
              </a:rPr>
              <a:t>prioritere </a:t>
            </a:r>
            <a:r>
              <a:rPr lang="da-DK" sz="3400" dirty="0">
                <a:latin typeface="Arial" charset="0"/>
                <a:cs typeface="Arial" charset="0"/>
              </a:rPr>
              <a:t>og fastlægge niveau og omfang for opgaveløsningen, idet det er et vilkår, at </a:t>
            </a:r>
            <a:r>
              <a:rPr lang="da-DK" sz="3400" dirty="0" smtClean="0">
                <a:latin typeface="Arial" charset="0"/>
                <a:cs typeface="Arial" charset="0"/>
              </a:rPr>
              <a:t>der </a:t>
            </a:r>
            <a:r>
              <a:rPr lang="da-DK" sz="3400" dirty="0">
                <a:latin typeface="Arial" charset="0"/>
                <a:cs typeface="Arial" charset="0"/>
              </a:rPr>
              <a:t>(altid) er flere opgaver, end der er ressourcer. </a:t>
            </a:r>
            <a:r>
              <a:rPr lang="da-DK" sz="3400" dirty="0" smtClean="0">
                <a:latin typeface="Arial" charset="0"/>
                <a:cs typeface="Arial" charset="0"/>
              </a:rPr>
              <a:t>	</a:t>
            </a:r>
          </a:p>
          <a:p>
            <a:pPr marL="0" indent="0">
              <a:buNone/>
            </a:pPr>
            <a:r>
              <a:rPr lang="da-DK" sz="3400" dirty="0">
                <a:latin typeface="Arial" charset="0"/>
                <a:cs typeface="Arial" charset="0"/>
              </a:rPr>
              <a:t>	</a:t>
            </a:r>
          </a:p>
          <a:p>
            <a:pPr>
              <a:buFont typeface="Arial" pitchFamily="34" charset="0"/>
              <a:buChar char="•"/>
            </a:pPr>
            <a:r>
              <a:rPr lang="da-DK" sz="3400" i="1" dirty="0" smtClean="0">
                <a:latin typeface="Arial" charset="0"/>
                <a:cs typeface="Arial" charset="0"/>
              </a:rPr>
              <a:t>Grænseløst </a:t>
            </a:r>
            <a:r>
              <a:rPr lang="da-DK" sz="3400" i="1" dirty="0">
                <a:latin typeface="Arial" charset="0"/>
                <a:cs typeface="Arial" charset="0"/>
              </a:rPr>
              <a:t>arbejde </a:t>
            </a:r>
            <a:r>
              <a:rPr lang="da-DK" sz="3400" dirty="0">
                <a:latin typeface="Arial" charset="0"/>
                <a:cs typeface="Arial" charset="0"/>
              </a:rPr>
              <a:t>kan defineres som et arbejde, hvor de tidsmæssige, rumlige og </a:t>
            </a:r>
            <a:r>
              <a:rPr lang="da-DK" sz="3400" dirty="0" smtClean="0">
                <a:latin typeface="Arial" charset="0"/>
                <a:cs typeface="Arial" charset="0"/>
              </a:rPr>
              <a:t>organisatoriske </a:t>
            </a:r>
            <a:r>
              <a:rPr lang="da-DK" sz="3400" dirty="0">
                <a:latin typeface="Arial" charset="0"/>
                <a:cs typeface="Arial" charset="0"/>
              </a:rPr>
              <a:t>grænser er blevet opløst eller flydende. Og hvor vi arbejder på flere 	forskellige arbejdspladser – herunder også derhjemme. Tit har vi selv ansvaret for </a:t>
            </a:r>
            <a:r>
              <a:rPr lang="da-DK" sz="3400" dirty="0" smtClean="0">
                <a:latin typeface="Arial" charset="0"/>
                <a:cs typeface="Arial" charset="0"/>
              </a:rPr>
              <a:t>tilrettelæggelse </a:t>
            </a:r>
            <a:r>
              <a:rPr lang="da-DK" sz="3400" dirty="0">
                <a:latin typeface="Arial" charset="0"/>
                <a:cs typeface="Arial" charset="0"/>
              </a:rPr>
              <a:t>af arbejdsopgaverne. </a:t>
            </a:r>
            <a:r>
              <a:rPr lang="da-DK" sz="3400" dirty="0" smtClean="0">
                <a:latin typeface="Arial" charset="0"/>
                <a:cs typeface="Arial" charset="0"/>
              </a:rPr>
              <a:t>		</a:t>
            </a:r>
          </a:p>
          <a:p>
            <a:pPr>
              <a:buFont typeface="Arial" pitchFamily="34" charset="0"/>
              <a:buChar char="•"/>
            </a:pPr>
            <a:endParaRPr lang="da-DK" sz="3400" dirty="0">
              <a:latin typeface="Arial" charset="0"/>
              <a:cs typeface="Arial" charset="0"/>
            </a:endParaRPr>
          </a:p>
          <a:p>
            <a:pPr>
              <a:buFont typeface="Arial" pitchFamily="34" charset="0"/>
              <a:buChar char="•"/>
            </a:pPr>
            <a:r>
              <a:rPr lang="da-DK" sz="3400" i="1" dirty="0" smtClean="0">
                <a:latin typeface="Arial" charset="0"/>
                <a:cs typeface="Arial" charset="0"/>
              </a:rPr>
              <a:t>Selvledelse</a:t>
            </a:r>
            <a:r>
              <a:rPr lang="da-DK" sz="3400" dirty="0" smtClean="0">
                <a:latin typeface="Arial" charset="0"/>
                <a:cs typeface="Arial" charset="0"/>
              </a:rPr>
              <a:t> </a:t>
            </a:r>
            <a:r>
              <a:rPr lang="da-DK" sz="3400" dirty="0">
                <a:latin typeface="Arial" charset="0"/>
                <a:cs typeface="Arial" charset="0"/>
              </a:rPr>
              <a:t>består i kontinuerligt at definere et udflydende arbejde, som ikke er velafgrænset </a:t>
            </a:r>
            <a:r>
              <a:rPr lang="da-DK" sz="3400" dirty="0" smtClean="0">
                <a:latin typeface="Arial" charset="0"/>
                <a:cs typeface="Arial" charset="0"/>
              </a:rPr>
              <a:t>eller </a:t>
            </a:r>
            <a:r>
              <a:rPr lang="da-DK" sz="3400" dirty="0">
                <a:latin typeface="Arial" charset="0"/>
                <a:cs typeface="Arial" charset="0"/>
              </a:rPr>
              <a:t>veldefineret. Arbejdsopgaven (jobområde) skal planlægges og bestemmes og </a:t>
            </a:r>
            <a:r>
              <a:rPr lang="da-DK" sz="3400" dirty="0" smtClean="0">
                <a:latin typeface="Arial" charset="0"/>
                <a:cs typeface="Arial" charset="0"/>
              </a:rPr>
              <a:t>arbejdsaktiviteten </a:t>
            </a:r>
            <a:r>
              <a:rPr lang="da-DK" sz="3400" dirty="0">
                <a:latin typeface="Arial" charset="0"/>
                <a:cs typeface="Arial" charset="0"/>
              </a:rPr>
              <a:t>(produktiv balance) skal fastlægges. </a:t>
            </a:r>
            <a:r>
              <a:rPr lang="da-DK" sz="3400" dirty="0" smtClean="0">
                <a:latin typeface="Arial" charset="0"/>
                <a:cs typeface="Arial" charset="0"/>
              </a:rPr>
              <a:t> </a:t>
            </a:r>
          </a:p>
          <a:p>
            <a:pPr marL="0" indent="0">
              <a:buNone/>
            </a:pPr>
            <a:r>
              <a:rPr lang="da-DK" sz="3400" dirty="0" smtClean="0">
                <a:latin typeface="Arial" charset="0"/>
                <a:cs typeface="Arial" charset="0"/>
              </a:rPr>
              <a:t>            											</a:t>
            </a:r>
            <a:endParaRPr lang="da-DK" sz="3400" dirty="0"/>
          </a:p>
          <a:p>
            <a:pPr>
              <a:buFont typeface="Arial" pitchFamily="34" charset="0"/>
              <a:buChar char="•"/>
            </a:pPr>
            <a:r>
              <a:rPr lang="da-DK" sz="3400" i="1" dirty="0" smtClean="0">
                <a:latin typeface="Arial" pitchFamily="34" charset="0"/>
                <a:cs typeface="Arial" pitchFamily="34" charset="0"/>
              </a:rPr>
              <a:t>Selvledelse</a:t>
            </a:r>
            <a:r>
              <a:rPr lang="da-DK" sz="3400" dirty="0" smtClean="0">
                <a:latin typeface="Arial" pitchFamily="34" charset="0"/>
                <a:cs typeface="Arial" pitchFamily="34" charset="0"/>
              </a:rPr>
              <a:t> </a:t>
            </a:r>
            <a:r>
              <a:rPr lang="da-DK" sz="3400" dirty="0">
                <a:latin typeface="Arial" pitchFamily="34" charset="0"/>
                <a:cs typeface="Arial" pitchFamily="34" charset="0"/>
              </a:rPr>
              <a:t>er, når medarbejdere får tildelt ledelsesmæssig kompetence til at træffe beslutninger </a:t>
            </a:r>
            <a:r>
              <a:rPr lang="da-DK" sz="3400" dirty="0" smtClean="0">
                <a:latin typeface="Arial" pitchFamily="34" charset="0"/>
                <a:cs typeface="Arial" pitchFamily="34" charset="0"/>
              </a:rPr>
              <a:t>med </a:t>
            </a:r>
            <a:r>
              <a:rPr lang="da-DK" sz="3400" dirty="0">
                <a:latin typeface="Arial" pitchFamily="34" charset="0"/>
                <a:cs typeface="Arial" pitchFamily="34" charset="0"/>
              </a:rPr>
              <a:t>relation til egen arbejdssituation. </a:t>
            </a:r>
            <a:endParaRPr lang="da-DK" sz="3400" dirty="0" smtClean="0">
              <a:latin typeface="Arial" pitchFamily="34" charset="0"/>
              <a:cs typeface="Arial" pitchFamily="34" charset="0"/>
            </a:endParaRPr>
          </a:p>
          <a:p>
            <a:pPr marL="0" indent="0">
              <a:buNone/>
            </a:pPr>
            <a:r>
              <a:rPr lang="da-DK" sz="3400" dirty="0" smtClean="0">
                <a:latin typeface="Arial" pitchFamily="34" charset="0"/>
                <a:cs typeface="Arial" pitchFamily="34" charset="0"/>
              </a:rPr>
              <a:t>	</a:t>
            </a:r>
          </a:p>
          <a:p>
            <a:pPr marL="0" indent="0">
              <a:buNone/>
            </a:pPr>
            <a:r>
              <a:rPr lang="da-DK" sz="3400" dirty="0" smtClean="0">
                <a:latin typeface="Arial" pitchFamily="34" charset="0"/>
                <a:cs typeface="Arial" pitchFamily="34" charset="0"/>
              </a:rPr>
              <a:t>	</a:t>
            </a:r>
            <a:r>
              <a:rPr lang="da-DK" sz="2300" dirty="0" smtClean="0">
                <a:latin typeface="Arial" pitchFamily="34" charset="0"/>
                <a:cs typeface="Arial" pitchFamily="34" charset="0"/>
              </a:rPr>
              <a:t>				</a:t>
            </a:r>
            <a:r>
              <a:rPr lang="da-DK" sz="2300" b="1" dirty="0" smtClean="0">
                <a:latin typeface="Arial" pitchFamily="34" charset="0"/>
                <a:cs typeface="Arial" pitchFamily="34" charset="0"/>
              </a:rPr>
              <a:t>Kilder</a:t>
            </a:r>
            <a:r>
              <a:rPr lang="da-DK" sz="2300" dirty="0" smtClean="0">
                <a:latin typeface="Arial" pitchFamily="34" charset="0"/>
                <a:cs typeface="Arial" pitchFamily="34" charset="0"/>
              </a:rPr>
              <a:t>: </a:t>
            </a:r>
            <a:r>
              <a:rPr lang="da-DK" sz="2300" dirty="0" smtClean="0">
                <a:latin typeface="Arial" charset="0"/>
                <a:cs typeface="Arial" charset="0"/>
              </a:rPr>
              <a:t>Miljøstyrelsen, Industriens Branchearbejdsmiljøråd, </a:t>
            </a:r>
            <a:r>
              <a:rPr lang="da-DK" sz="2300" dirty="0" smtClean="0">
                <a:latin typeface="Arial" panose="020B0604020202020204" pitchFamily="34" charset="0"/>
                <a:cs typeface="Arial" panose="020B0604020202020204" pitchFamily="34" charset="0"/>
              </a:rPr>
              <a:t>Anders </a:t>
            </a:r>
            <a:r>
              <a:rPr lang="da-DK" sz="2300" dirty="0" err="1">
                <a:latin typeface="Arial" panose="020B0604020202020204" pitchFamily="34" charset="0"/>
                <a:cs typeface="Arial" panose="020B0604020202020204" pitchFamily="34" charset="0"/>
              </a:rPr>
              <a:t>Raastrup</a:t>
            </a:r>
            <a:r>
              <a:rPr lang="da-DK" sz="2300" dirty="0">
                <a:latin typeface="Arial" panose="020B0604020202020204" pitchFamily="34" charset="0"/>
                <a:cs typeface="Arial" panose="020B0604020202020204" pitchFamily="34" charset="0"/>
              </a:rPr>
              <a:t> </a:t>
            </a:r>
            <a:r>
              <a:rPr lang="da-DK" sz="2300" dirty="0" smtClean="0">
                <a:latin typeface="Arial" panose="020B0604020202020204" pitchFamily="34" charset="0"/>
                <a:cs typeface="Arial" panose="020B0604020202020204" pitchFamily="34" charset="0"/>
              </a:rPr>
              <a:t>Kristensen og Henrik </a:t>
            </a:r>
            <a:r>
              <a:rPr lang="da-DK" sz="2300" dirty="0">
                <a:latin typeface="Arial" panose="020B0604020202020204" pitchFamily="34" charset="0"/>
                <a:cs typeface="Arial" panose="020B0604020202020204" pitchFamily="34" charset="0"/>
              </a:rPr>
              <a:t>Holt Larsen.</a:t>
            </a:r>
            <a:endParaRPr lang="da-DK" sz="2300" dirty="0"/>
          </a:p>
        </p:txBody>
      </p:sp>
    </p:spTree>
    <p:extLst>
      <p:ext uri="{BB962C8B-B14F-4D97-AF65-F5344CB8AC3E}">
        <p14:creationId xmlns:p14="http://schemas.microsoft.com/office/powerpoint/2010/main" val="195378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indhold 2"/>
          <p:cNvSpPr>
            <a:spLocks noGrp="1"/>
          </p:cNvSpPr>
          <p:nvPr>
            <p:ph idx="1"/>
          </p:nvPr>
        </p:nvSpPr>
        <p:spPr>
          <a:xfrm>
            <a:off x="450156" y="2248224"/>
            <a:ext cx="6552728" cy="5220792"/>
          </a:xfrm>
          <a:prstGeom prst="rect">
            <a:avLst/>
          </a:prstGeom>
        </p:spPr>
        <p:txBody>
          <a:bodyPr>
            <a:normAutofit fontScale="77500" lnSpcReduction="20000"/>
          </a:bodyPr>
          <a:lstStyle/>
          <a:p>
            <a:r>
              <a:rPr lang="da-DK" sz="2600" dirty="0" smtClean="0">
                <a:latin typeface="Arial" charset="0"/>
                <a:cs typeface="Arial" charset="0"/>
              </a:rPr>
              <a:t>Hvilke </a:t>
            </a:r>
            <a:r>
              <a:rPr lang="da-DK" sz="2600" dirty="0">
                <a:latin typeface="Arial" pitchFamily="34" charset="0"/>
                <a:cs typeface="Arial" pitchFamily="34" charset="0"/>
              </a:rPr>
              <a:t>udfordringer og glæder oplever vi </a:t>
            </a:r>
            <a:r>
              <a:rPr lang="da-DK" sz="2600" dirty="0" smtClean="0">
                <a:latin typeface="Arial" pitchFamily="34" charset="0"/>
                <a:cs typeface="Arial" pitchFamily="34" charset="0"/>
              </a:rPr>
              <a:t>i forbindelse med </a:t>
            </a:r>
            <a:r>
              <a:rPr lang="da-DK" sz="2600" dirty="0" smtClean="0">
                <a:latin typeface="Arial" pitchFamily="34" charset="0"/>
                <a:cs typeface="Arial" pitchFamily="34" charset="0"/>
              </a:rPr>
              <a:t>det grænseløse arbejde og selvledelse </a:t>
            </a:r>
            <a:r>
              <a:rPr lang="da-DK" sz="2600" dirty="0" smtClean="0">
                <a:latin typeface="Arial" pitchFamily="34" charset="0"/>
                <a:cs typeface="Arial" pitchFamily="34" charset="0"/>
              </a:rPr>
              <a:t>hos os?</a:t>
            </a:r>
            <a:endParaRPr lang="da-DK" sz="2600" dirty="0">
              <a:latin typeface="Arial" pitchFamily="34" charset="0"/>
              <a:cs typeface="Arial" pitchFamily="34" charset="0"/>
            </a:endParaRPr>
          </a:p>
          <a:p>
            <a:endParaRPr lang="da-DK" sz="2600" dirty="0">
              <a:latin typeface="Arial" pitchFamily="34" charset="0"/>
              <a:cs typeface="Arial" pitchFamily="34" charset="0"/>
            </a:endParaRPr>
          </a:p>
          <a:p>
            <a:r>
              <a:rPr lang="da-DK" sz="2600" dirty="0">
                <a:latin typeface="Arial" charset="0"/>
                <a:cs typeface="Arial" charset="0"/>
              </a:rPr>
              <a:t>Hvordan finder vi bedst den produktive </a:t>
            </a:r>
            <a:r>
              <a:rPr lang="da-DK" sz="2600" dirty="0" smtClean="0">
                <a:latin typeface="Arial" charset="0"/>
                <a:cs typeface="Arial" charset="0"/>
              </a:rPr>
              <a:t>balance?</a:t>
            </a:r>
            <a:endParaRPr lang="da-DK" sz="2600" dirty="0">
              <a:latin typeface="Arial" charset="0"/>
              <a:cs typeface="Arial" charset="0"/>
            </a:endParaRPr>
          </a:p>
          <a:p>
            <a:pPr lvl="2">
              <a:buFont typeface="Arial" pitchFamily="34" charset="0"/>
              <a:buChar char="•"/>
            </a:pPr>
            <a:r>
              <a:rPr lang="da-DK" sz="2200" dirty="0" smtClean="0">
                <a:latin typeface="Arial" charset="0"/>
                <a:cs typeface="Arial" charset="0"/>
              </a:rPr>
              <a:t>Hvor </a:t>
            </a:r>
            <a:r>
              <a:rPr lang="da-DK" sz="2200" dirty="0">
                <a:latin typeface="Arial" charset="0"/>
                <a:cs typeface="Arial" charset="0"/>
              </a:rPr>
              <a:t>meget kan vi arbejde?</a:t>
            </a:r>
          </a:p>
          <a:p>
            <a:pPr lvl="2">
              <a:buFont typeface="Arial" pitchFamily="34" charset="0"/>
              <a:buChar char="•"/>
            </a:pPr>
            <a:r>
              <a:rPr lang="da-DK" sz="2200" dirty="0" smtClean="0">
                <a:latin typeface="Arial" charset="0"/>
                <a:cs typeface="Arial" charset="0"/>
              </a:rPr>
              <a:t>Hvornår </a:t>
            </a:r>
            <a:r>
              <a:rPr lang="da-DK" sz="2200" dirty="0">
                <a:latin typeface="Arial" charset="0"/>
                <a:cs typeface="Arial" charset="0"/>
              </a:rPr>
              <a:t>er vi for syge til at arbejde? Arbejder vi hjemmefra, når vi  </a:t>
            </a:r>
            <a:r>
              <a:rPr lang="da-DK" sz="2200" dirty="0" smtClean="0">
                <a:latin typeface="Arial" charset="0"/>
                <a:cs typeface="Arial" charset="0"/>
              </a:rPr>
              <a:t>er </a:t>
            </a:r>
            <a:r>
              <a:rPr lang="da-DK" sz="2200" dirty="0">
                <a:latin typeface="Arial" charset="0"/>
                <a:cs typeface="Arial" charset="0"/>
              </a:rPr>
              <a:t>(lidt…) syge?</a:t>
            </a:r>
          </a:p>
          <a:p>
            <a:pPr lvl="2">
              <a:buFont typeface="Arial" pitchFamily="34" charset="0"/>
              <a:buChar char="•"/>
            </a:pPr>
            <a:r>
              <a:rPr lang="da-DK" sz="2200" dirty="0" smtClean="0">
                <a:latin typeface="Arial" charset="0"/>
                <a:cs typeface="Arial" charset="0"/>
              </a:rPr>
              <a:t>Arbejder </a:t>
            </a:r>
            <a:r>
              <a:rPr lang="da-DK" sz="2200" dirty="0">
                <a:latin typeface="Arial" charset="0"/>
                <a:cs typeface="Arial" charset="0"/>
              </a:rPr>
              <a:t>vi (en smule…) i weekend og ferie?</a:t>
            </a:r>
          </a:p>
          <a:p>
            <a:pPr lvl="2">
              <a:buFont typeface="Arial" pitchFamily="34" charset="0"/>
              <a:buChar char="•"/>
            </a:pPr>
            <a:r>
              <a:rPr lang="da-DK" sz="2200" dirty="0" smtClean="0">
                <a:latin typeface="Arial" charset="0"/>
                <a:cs typeface="Arial" charset="0"/>
              </a:rPr>
              <a:t>Hvornår </a:t>
            </a:r>
            <a:r>
              <a:rPr lang="da-DK" sz="2200" dirty="0">
                <a:latin typeface="Arial" charset="0"/>
                <a:cs typeface="Arial" charset="0"/>
              </a:rPr>
              <a:t>er det en arbejdsaktivitet? (fx at læse en faglig relevant </a:t>
            </a:r>
            <a:r>
              <a:rPr lang="da-DK" sz="2200" dirty="0" smtClean="0">
                <a:latin typeface="Arial" charset="0"/>
                <a:cs typeface="Arial" charset="0"/>
              </a:rPr>
              <a:t>bog </a:t>
            </a:r>
            <a:r>
              <a:rPr lang="da-DK" sz="2200" dirty="0">
                <a:latin typeface="Arial" charset="0"/>
                <a:cs typeface="Arial" charset="0"/>
              </a:rPr>
              <a:t>i toget</a:t>
            </a:r>
            <a:r>
              <a:rPr lang="da-DK" sz="2200" dirty="0" smtClean="0">
                <a:latin typeface="Arial" charset="0"/>
                <a:cs typeface="Arial" charset="0"/>
              </a:rPr>
              <a:t>)?</a:t>
            </a:r>
          </a:p>
          <a:p>
            <a:pPr lvl="2">
              <a:buFont typeface="Arial" pitchFamily="34" charset="0"/>
              <a:buChar char="•"/>
            </a:pPr>
            <a:endParaRPr lang="da-DK" sz="2200" dirty="0">
              <a:latin typeface="Arial" pitchFamily="34" charset="0"/>
              <a:cs typeface="Arial" pitchFamily="34" charset="0"/>
            </a:endParaRPr>
          </a:p>
          <a:p>
            <a:r>
              <a:rPr lang="da-DK" sz="2600" dirty="0" smtClean="0">
                <a:latin typeface="Arial" charset="0"/>
                <a:cs typeface="Arial" charset="0"/>
              </a:rPr>
              <a:t>Med </a:t>
            </a:r>
            <a:r>
              <a:rPr lang="da-DK" sz="2600" dirty="0">
                <a:latin typeface="Arial" pitchFamily="34" charset="0"/>
                <a:cs typeface="Arial" pitchFamily="34" charset="0"/>
              </a:rPr>
              <a:t>hvilke redskaber </a:t>
            </a:r>
            <a:r>
              <a:rPr lang="da-DK" sz="2600" dirty="0" smtClean="0">
                <a:latin typeface="Arial" pitchFamily="34" charset="0"/>
                <a:cs typeface="Arial" pitchFamily="34" charset="0"/>
              </a:rPr>
              <a:t>(normer</a:t>
            </a:r>
            <a:r>
              <a:rPr lang="da-DK" sz="2600" dirty="0">
                <a:latin typeface="Arial" pitchFamily="34" charset="0"/>
                <a:cs typeface="Arial" pitchFamily="34" charset="0"/>
              </a:rPr>
              <a:t>, vaner, aftaler mht. fx </a:t>
            </a:r>
            <a:r>
              <a:rPr lang="da-DK" sz="2600" dirty="0" err="1" smtClean="0">
                <a:latin typeface="Arial" pitchFamily="34" charset="0"/>
                <a:cs typeface="Arial" pitchFamily="34" charset="0"/>
              </a:rPr>
              <a:t>email</a:t>
            </a:r>
            <a:r>
              <a:rPr lang="da-DK" sz="2600" dirty="0">
                <a:latin typeface="Arial" pitchFamily="34" charset="0"/>
                <a:cs typeface="Arial" pitchFamily="34" charset="0"/>
              </a:rPr>
              <a:t>) sætter vi grænser </a:t>
            </a:r>
            <a:r>
              <a:rPr lang="da-DK" sz="2600" dirty="0" smtClean="0">
                <a:latin typeface="Arial" pitchFamily="34" charset="0"/>
                <a:cs typeface="Arial" pitchFamily="34" charset="0"/>
              </a:rPr>
              <a:t>i det </a:t>
            </a:r>
            <a:r>
              <a:rPr lang="da-DK" sz="2600" dirty="0">
                <a:latin typeface="Arial" pitchFamily="34" charset="0"/>
                <a:cs typeface="Arial" pitchFamily="34" charset="0"/>
              </a:rPr>
              <a:t>grænseløse arbejdsmarked på vores arbejdsplads?</a:t>
            </a:r>
          </a:p>
          <a:p>
            <a:endParaRPr lang="da-DK" sz="2600" dirty="0">
              <a:latin typeface="Arial" pitchFamily="34" charset="0"/>
              <a:cs typeface="Arial" pitchFamily="34" charset="0"/>
            </a:endParaRPr>
          </a:p>
          <a:p>
            <a:pPr marL="0" indent="0">
              <a:buNone/>
            </a:pPr>
            <a:endParaRPr lang="da-DK" sz="2600" dirty="0">
              <a:latin typeface="Arial" charset="0"/>
              <a:cs typeface="Arial" charset="0"/>
            </a:endParaRPr>
          </a:p>
          <a:p>
            <a:pPr marL="285750" indent="-285750"/>
            <a:endParaRPr lang="da-DK" sz="1600" dirty="0" smtClean="0">
              <a:cs typeface="Lintel"/>
            </a:endParaRPr>
          </a:p>
        </p:txBody>
      </p:sp>
      <p:pic>
        <p:nvPicPr>
          <p:cNvPr id="9" name="Billede 8"/>
          <p:cNvPicPr>
            <a:picLocks noChangeAspect="1"/>
          </p:cNvPicPr>
          <p:nvPr/>
        </p:nvPicPr>
        <p:blipFill rotWithShape="1">
          <a:blip r:embed="rId3" cstate="print">
            <a:extLst>
              <a:ext uri="{28A0092B-C50C-407E-A947-70E740481C1C}">
                <a14:useLocalDpi xmlns:a14="http://schemas.microsoft.com/office/drawing/2010/main" val="0"/>
              </a:ext>
            </a:extLst>
          </a:blip>
          <a:srcRect l="15289" t="1" r="14236" b="278"/>
          <a:stretch/>
        </p:blipFill>
        <p:spPr>
          <a:xfrm>
            <a:off x="7166858" y="22333"/>
            <a:ext cx="3511364" cy="7453040"/>
          </a:xfrm>
          <a:prstGeom prst="rect">
            <a:avLst/>
          </a:prstGeom>
        </p:spPr>
      </p:pic>
      <p:sp>
        <p:nvSpPr>
          <p:cNvPr id="2" name="Titel 1"/>
          <p:cNvSpPr>
            <a:spLocks noGrp="1"/>
          </p:cNvSpPr>
          <p:nvPr>
            <p:ph type="title"/>
          </p:nvPr>
        </p:nvSpPr>
        <p:spPr>
          <a:xfrm>
            <a:off x="522164" y="1404367"/>
            <a:ext cx="6408712" cy="865611"/>
          </a:xfrm>
        </p:spPr>
        <p:txBody>
          <a:bodyPr/>
          <a:lstStyle/>
          <a:p>
            <a:r>
              <a:rPr lang="da-DK" sz="3200" dirty="0" smtClean="0"/>
              <a:t>Diskussionsspørgsmål til AC-klubben</a:t>
            </a:r>
            <a:endParaRPr lang="da-DK" sz="3200" dirty="0"/>
          </a:p>
        </p:txBody>
      </p:sp>
    </p:spTree>
    <p:extLst>
      <p:ext uri="{BB962C8B-B14F-4D97-AF65-F5344CB8AC3E}">
        <p14:creationId xmlns:p14="http://schemas.microsoft.com/office/powerpoint/2010/main" val="3360292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306140" y="2628503"/>
            <a:ext cx="6336704" cy="3816424"/>
          </a:xfrm>
        </p:spPr>
        <p:txBody>
          <a:bodyPr numCol="1" spcCol="720000">
            <a:noAutofit/>
          </a:bodyPr>
          <a:lstStyle/>
          <a:p>
            <a:r>
              <a:rPr lang="da-DK" sz="1600" dirty="0">
                <a:latin typeface="Arial" charset="0"/>
                <a:cs typeface="Arial" charset="0"/>
              </a:rPr>
              <a:t>Flere undersøgelser tyder på, at ikke mindst </a:t>
            </a:r>
            <a:r>
              <a:rPr lang="da-DK" sz="1600" i="1" dirty="0">
                <a:latin typeface="Arial" charset="0"/>
                <a:cs typeface="Arial" charset="0"/>
              </a:rPr>
              <a:t>forventningen om konstant tilgængelighed </a:t>
            </a:r>
            <a:r>
              <a:rPr lang="da-DK" sz="1600" dirty="0" smtClean="0">
                <a:latin typeface="Arial" charset="0"/>
                <a:cs typeface="Arial" charset="0"/>
              </a:rPr>
              <a:t>(</a:t>
            </a:r>
            <a:r>
              <a:rPr lang="da-DK" sz="1600" dirty="0">
                <a:latin typeface="Arial" charset="0"/>
                <a:cs typeface="Arial" charset="0"/>
              </a:rPr>
              <a:t>både fra omgivelserne, og også ofte fra en selv)</a:t>
            </a:r>
            <a:r>
              <a:rPr lang="da-DK" sz="1600" i="1" dirty="0">
                <a:latin typeface="Arial" charset="0"/>
                <a:cs typeface="Arial" charset="0"/>
              </a:rPr>
              <a:t> </a:t>
            </a:r>
            <a:r>
              <a:rPr lang="da-DK" sz="1600" dirty="0">
                <a:latin typeface="Arial" charset="0"/>
                <a:cs typeface="Arial" charset="0"/>
              </a:rPr>
              <a:t>via netop mail og telefon, er en </a:t>
            </a:r>
            <a:r>
              <a:rPr lang="da-DK" sz="1600" dirty="0" smtClean="0">
                <a:latin typeface="Arial" charset="0"/>
                <a:cs typeface="Arial" charset="0"/>
              </a:rPr>
              <a:t>helt </a:t>
            </a:r>
            <a:r>
              <a:rPr lang="da-DK" sz="1600" dirty="0">
                <a:latin typeface="Arial" charset="0"/>
                <a:cs typeface="Arial" charset="0"/>
              </a:rPr>
              <a:t>central stressfaktor for mange </a:t>
            </a:r>
            <a:r>
              <a:rPr lang="da-DK" sz="1600" dirty="0" smtClean="0">
                <a:latin typeface="Arial" charset="0"/>
                <a:cs typeface="Arial" charset="0"/>
              </a:rPr>
              <a:t>akademikere</a:t>
            </a:r>
            <a:r>
              <a:rPr lang="da-DK" sz="1600" dirty="0" smtClean="0">
                <a:latin typeface="Arial" charset="0"/>
                <a:cs typeface="Arial" charset="0"/>
              </a:rPr>
              <a:t>.</a:t>
            </a:r>
          </a:p>
          <a:p>
            <a:pPr marL="0" indent="0">
              <a:buNone/>
            </a:pPr>
            <a:endParaRPr lang="da-DK" sz="1600" dirty="0">
              <a:latin typeface="Arial" charset="0"/>
              <a:cs typeface="Arial" charset="0"/>
            </a:endParaRPr>
          </a:p>
          <a:p>
            <a:pPr>
              <a:buFont typeface="Arial" pitchFamily="34" charset="0"/>
              <a:buChar char="•"/>
            </a:pPr>
            <a:r>
              <a:rPr lang="da-DK" sz="1600" dirty="0" smtClean="0">
                <a:latin typeface="Arial" charset="0"/>
                <a:cs typeface="Arial" charset="0"/>
              </a:rPr>
              <a:t>Derfor er klare aftaler om forventningen </a:t>
            </a:r>
            <a:r>
              <a:rPr lang="da-DK" sz="1600" dirty="0">
                <a:latin typeface="Arial" charset="0"/>
                <a:cs typeface="Arial" charset="0"/>
              </a:rPr>
              <a:t>til </a:t>
            </a:r>
            <a:r>
              <a:rPr lang="da-DK" sz="1600" dirty="0" smtClean="0">
                <a:latin typeface="Arial" charset="0"/>
                <a:cs typeface="Arial" charset="0"/>
              </a:rPr>
              <a:t>vores tilgængelighed vigtigt.</a:t>
            </a:r>
          </a:p>
          <a:p>
            <a:pPr>
              <a:buFont typeface="Arial" pitchFamily="34" charset="0"/>
              <a:buChar char="•"/>
            </a:pPr>
            <a:endParaRPr lang="da-DK" sz="1600" dirty="0" smtClean="0">
              <a:latin typeface="Arial" charset="0"/>
              <a:cs typeface="Arial" charset="0"/>
            </a:endParaRPr>
          </a:p>
          <a:p>
            <a:pPr>
              <a:buFont typeface="Arial" pitchFamily="34" charset="0"/>
              <a:buChar char="•"/>
            </a:pPr>
            <a:r>
              <a:rPr lang="da-DK" sz="1600" dirty="0" smtClean="0">
                <a:latin typeface="Arial" charset="0"/>
                <a:cs typeface="Arial" charset="0"/>
              </a:rPr>
              <a:t>Skal vi arbejde for vedtagelsen af en politik på området? Og helt </a:t>
            </a:r>
            <a:r>
              <a:rPr lang="da-DK" sz="1600" dirty="0">
                <a:latin typeface="Arial" charset="0"/>
                <a:cs typeface="Arial" charset="0"/>
              </a:rPr>
              <a:t>præcist hvilke</a:t>
            </a:r>
            <a:r>
              <a:rPr lang="da-DK" sz="1600" dirty="0">
                <a:latin typeface="Arial" pitchFamily="34" charset="0"/>
                <a:cs typeface="Arial" pitchFamily="34" charset="0"/>
              </a:rPr>
              <a:t> elementer bør vores </a:t>
            </a:r>
            <a:r>
              <a:rPr lang="da-DK" sz="1600" dirty="0" smtClean="0">
                <a:latin typeface="Arial" pitchFamily="34" charset="0"/>
                <a:cs typeface="Arial" pitchFamily="34" charset="0"/>
              </a:rPr>
              <a:t>mail </a:t>
            </a:r>
            <a:r>
              <a:rPr lang="da-DK" sz="1600" dirty="0">
                <a:latin typeface="Arial" pitchFamily="34" charset="0"/>
                <a:cs typeface="Arial" pitchFamily="34" charset="0"/>
              </a:rPr>
              <a:t>og </a:t>
            </a:r>
            <a:r>
              <a:rPr lang="da-DK" sz="1600" dirty="0" smtClean="0">
                <a:latin typeface="Arial" pitchFamily="34" charset="0"/>
                <a:cs typeface="Arial" pitchFamily="34" charset="0"/>
              </a:rPr>
              <a:t>smartphone-politik </a:t>
            </a:r>
            <a:r>
              <a:rPr lang="da-DK" sz="1600" dirty="0">
                <a:latin typeface="Arial" pitchFamily="34" charset="0"/>
                <a:cs typeface="Arial" pitchFamily="34" charset="0"/>
              </a:rPr>
              <a:t>indeholde?</a:t>
            </a:r>
          </a:p>
          <a:p>
            <a:pPr>
              <a:buFont typeface="Arial" pitchFamily="34" charset="0"/>
              <a:buChar char="•"/>
            </a:pPr>
            <a:endParaRPr lang="da-DK" sz="1600" dirty="0" smtClean="0"/>
          </a:p>
        </p:txBody>
      </p:sp>
      <p:pic>
        <p:nvPicPr>
          <p:cNvPr id="4" name="Billede 3" descr="112.jpg"/>
          <p:cNvPicPr>
            <a:picLocks noChangeAspect="1"/>
          </p:cNvPicPr>
          <p:nvPr/>
        </p:nvPicPr>
        <p:blipFill rotWithShape="1">
          <a:blip r:embed="rId3" cstate="print">
            <a:extLst>
              <a:ext uri="{28A0092B-C50C-407E-A947-70E740481C1C}">
                <a14:useLocalDpi xmlns:a14="http://schemas.microsoft.com/office/drawing/2010/main" val="0"/>
              </a:ext>
            </a:extLst>
          </a:blip>
          <a:srcRect l="-137" r="9330"/>
          <a:stretch/>
        </p:blipFill>
        <p:spPr>
          <a:xfrm>
            <a:off x="6858868" y="2916535"/>
            <a:ext cx="3694456" cy="2712300"/>
          </a:xfrm>
          <a:prstGeom prst="rect">
            <a:avLst/>
          </a:prstGeom>
        </p:spPr>
      </p:pic>
      <p:sp>
        <p:nvSpPr>
          <p:cNvPr id="5" name="Titel 4"/>
          <p:cNvSpPr>
            <a:spLocks noGrp="1"/>
          </p:cNvSpPr>
          <p:nvPr>
            <p:ph type="title"/>
          </p:nvPr>
        </p:nvSpPr>
        <p:spPr/>
        <p:txBody>
          <a:bodyPr/>
          <a:lstStyle/>
          <a:p>
            <a:r>
              <a:rPr lang="da-DK" sz="3200" dirty="0" smtClean="0"/>
              <a:t>Hvad kan </a:t>
            </a:r>
            <a:r>
              <a:rPr lang="da-DK" sz="3200" dirty="0" smtClean="0"/>
              <a:t>vi </a:t>
            </a:r>
            <a:r>
              <a:rPr lang="da-DK" sz="3200" dirty="0" smtClean="0"/>
              <a:t>gøre </a:t>
            </a:r>
            <a:r>
              <a:rPr lang="da-DK" sz="3200" dirty="0" smtClean="0"/>
              <a:t>som </a:t>
            </a:r>
            <a:r>
              <a:rPr lang="da-DK" sz="3200" dirty="0" smtClean="0"/>
              <a:t>klub?</a:t>
            </a:r>
            <a:endParaRPr lang="da-DK" sz="3200" dirty="0"/>
          </a:p>
        </p:txBody>
      </p:sp>
    </p:spTree>
    <p:extLst>
      <p:ext uri="{BB962C8B-B14F-4D97-AF65-F5344CB8AC3E}">
        <p14:creationId xmlns:p14="http://schemas.microsoft.com/office/powerpoint/2010/main" val="414689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450156" y="828303"/>
            <a:ext cx="9681180" cy="864096"/>
          </a:xfrm>
        </p:spPr>
        <p:txBody>
          <a:bodyPr/>
          <a:lstStyle/>
          <a:p>
            <a:r>
              <a:rPr lang="da-DK" dirty="0" smtClean="0"/>
              <a:t>Få mere information</a:t>
            </a:r>
            <a:endParaRPr lang="da-DK" dirty="0"/>
          </a:p>
        </p:txBody>
      </p:sp>
      <p:sp>
        <p:nvSpPr>
          <p:cNvPr id="3" name="Rektangel 2"/>
          <p:cNvSpPr/>
          <p:nvPr/>
        </p:nvSpPr>
        <p:spPr>
          <a:xfrm>
            <a:off x="522164" y="2268463"/>
            <a:ext cx="9955212" cy="3385542"/>
          </a:xfrm>
          <a:prstGeom prst="rect">
            <a:avLst/>
          </a:prstGeom>
        </p:spPr>
        <p:txBody>
          <a:bodyPr wrap="square">
            <a:spAutoFit/>
          </a:bodyPr>
          <a:lstStyle/>
          <a:p>
            <a:pPr marL="0" lvl="1"/>
            <a:endParaRPr lang="da-DK" sz="1600" dirty="0" smtClean="0">
              <a:solidFill>
                <a:schemeClr val="bg1"/>
              </a:solidFill>
              <a:latin typeface="Arial" panose="020B0604020202020204" pitchFamily="34" charset="0"/>
              <a:cs typeface="Arial" panose="020B0604020202020204" pitchFamily="34" charset="0"/>
            </a:endParaRPr>
          </a:p>
          <a:p>
            <a:pPr marL="0" lvl="1"/>
            <a:r>
              <a:rPr lang="da-DK" sz="1800" dirty="0" smtClean="0">
                <a:solidFill>
                  <a:schemeClr val="bg1"/>
                </a:solidFill>
                <a:latin typeface="Arial" panose="020B0604020202020204" pitchFamily="34" charset="0"/>
                <a:cs typeface="Arial" panose="020B0604020202020204" pitchFamily="34" charset="0"/>
              </a:rPr>
              <a:t>– Anders </a:t>
            </a:r>
            <a:r>
              <a:rPr lang="da-DK" sz="1800" dirty="0" err="1">
                <a:solidFill>
                  <a:schemeClr val="bg1"/>
                </a:solidFill>
                <a:latin typeface="Arial" panose="020B0604020202020204" pitchFamily="34" charset="0"/>
                <a:cs typeface="Arial" panose="020B0604020202020204" pitchFamily="34" charset="0"/>
              </a:rPr>
              <a:t>Raastrup</a:t>
            </a:r>
            <a:r>
              <a:rPr lang="da-DK" sz="1800" dirty="0">
                <a:solidFill>
                  <a:schemeClr val="bg1"/>
                </a:solidFill>
                <a:latin typeface="Arial" panose="020B0604020202020204" pitchFamily="34" charset="0"/>
                <a:cs typeface="Arial" panose="020B0604020202020204" pitchFamily="34" charset="0"/>
              </a:rPr>
              <a:t> Kristensen, </a:t>
            </a:r>
            <a:r>
              <a:rPr lang="da-DK" sz="1800" i="1" dirty="0">
                <a:solidFill>
                  <a:schemeClr val="bg1"/>
                </a:solidFill>
                <a:latin typeface="Arial" panose="020B0604020202020204" pitchFamily="34" charset="0"/>
                <a:cs typeface="Arial" panose="020B0604020202020204" pitchFamily="34" charset="0"/>
              </a:rPr>
              <a:t>Det grænseløse arbejdsliv. At lede </a:t>
            </a:r>
            <a:r>
              <a:rPr lang="da-DK" sz="1800" i="1" dirty="0" smtClean="0">
                <a:solidFill>
                  <a:schemeClr val="bg1"/>
                </a:solidFill>
                <a:latin typeface="Arial" panose="020B0604020202020204" pitchFamily="34" charset="0"/>
                <a:cs typeface="Arial" panose="020B0604020202020204" pitchFamily="34" charset="0"/>
              </a:rPr>
              <a:t>selvledende medarbejdere</a:t>
            </a:r>
            <a:endParaRPr lang="da-DK" sz="1800" i="1" dirty="0">
              <a:solidFill>
                <a:schemeClr val="bg1"/>
              </a:solidFill>
              <a:latin typeface="Arial" panose="020B0604020202020204" pitchFamily="34" charset="0"/>
              <a:cs typeface="Arial" panose="020B0604020202020204" pitchFamily="34" charset="0"/>
            </a:endParaRPr>
          </a:p>
          <a:p>
            <a:pPr marL="0" lvl="1"/>
            <a:endParaRPr lang="da-DK" sz="1800" i="1" dirty="0">
              <a:solidFill>
                <a:schemeClr val="bg1"/>
              </a:solidFill>
              <a:latin typeface="Arial" panose="020B0604020202020204" pitchFamily="34" charset="0"/>
              <a:cs typeface="Arial" panose="020B0604020202020204" pitchFamily="34" charset="0"/>
            </a:endParaRPr>
          </a:p>
          <a:p>
            <a:pPr marL="0" lvl="1"/>
            <a:r>
              <a:rPr lang="da-DK" sz="1800" dirty="0">
                <a:solidFill>
                  <a:schemeClr val="bg1"/>
                </a:solidFill>
                <a:latin typeface="Arial" panose="020B0604020202020204" pitchFamily="34" charset="0"/>
                <a:cs typeface="Arial" panose="020B0604020202020204" pitchFamily="34" charset="0"/>
              </a:rPr>
              <a:t>– </a:t>
            </a:r>
            <a:r>
              <a:rPr lang="da-DK" sz="1800" dirty="0" smtClean="0">
                <a:solidFill>
                  <a:schemeClr val="bg1"/>
                </a:solidFill>
                <a:latin typeface="Arial" panose="020B0604020202020204" pitchFamily="34" charset="0"/>
                <a:cs typeface="Arial" panose="020B0604020202020204" pitchFamily="34" charset="0"/>
              </a:rPr>
              <a:t>Michael </a:t>
            </a:r>
            <a:r>
              <a:rPr lang="da-DK" sz="1800" dirty="0">
                <a:solidFill>
                  <a:schemeClr val="bg1"/>
                </a:solidFill>
                <a:latin typeface="Arial" panose="020B0604020202020204" pitchFamily="34" charset="0"/>
                <a:cs typeface="Arial" panose="020B0604020202020204" pitchFamily="34" charset="0"/>
              </a:rPr>
              <a:t>Harris,</a:t>
            </a:r>
            <a:r>
              <a:rPr lang="da-DK" sz="1800" i="1" dirty="0">
                <a:solidFill>
                  <a:schemeClr val="bg1"/>
                </a:solidFill>
                <a:latin typeface="Arial" panose="020B0604020202020204" pitchFamily="34" charset="0"/>
                <a:cs typeface="Arial" panose="020B0604020202020204" pitchFamily="34" charset="0"/>
              </a:rPr>
              <a:t> The end of absence, </a:t>
            </a:r>
            <a:r>
              <a:rPr lang="da-DK" sz="1800" i="1" dirty="0" err="1">
                <a:solidFill>
                  <a:schemeClr val="bg1"/>
                </a:solidFill>
                <a:latin typeface="Arial" panose="020B0604020202020204" pitchFamily="34" charset="0"/>
                <a:cs typeface="Arial" panose="020B0604020202020204" pitchFamily="34" charset="0"/>
              </a:rPr>
              <a:t>reclaiming</a:t>
            </a:r>
            <a:r>
              <a:rPr lang="da-DK" sz="1800" i="1" dirty="0">
                <a:solidFill>
                  <a:schemeClr val="bg1"/>
                </a:solidFill>
                <a:latin typeface="Arial" panose="020B0604020202020204" pitchFamily="34" charset="0"/>
                <a:cs typeface="Arial" panose="020B0604020202020204" pitchFamily="34" charset="0"/>
              </a:rPr>
              <a:t> </a:t>
            </a:r>
            <a:r>
              <a:rPr lang="da-DK" sz="1800" i="1" dirty="0" err="1">
                <a:solidFill>
                  <a:schemeClr val="bg1"/>
                </a:solidFill>
                <a:latin typeface="Arial" panose="020B0604020202020204" pitchFamily="34" charset="0"/>
                <a:cs typeface="Arial" panose="020B0604020202020204" pitchFamily="34" charset="0"/>
              </a:rPr>
              <a:t>what</a:t>
            </a:r>
            <a:r>
              <a:rPr lang="da-DK" sz="1800" i="1" dirty="0">
                <a:solidFill>
                  <a:schemeClr val="bg1"/>
                </a:solidFill>
                <a:latin typeface="Arial" panose="020B0604020202020204" pitchFamily="34" charset="0"/>
                <a:cs typeface="Arial" panose="020B0604020202020204" pitchFamily="34" charset="0"/>
              </a:rPr>
              <a:t> </a:t>
            </a:r>
            <a:r>
              <a:rPr lang="da-DK" sz="1800" i="1" dirty="0" err="1">
                <a:solidFill>
                  <a:schemeClr val="bg1"/>
                </a:solidFill>
                <a:latin typeface="Arial" panose="020B0604020202020204" pitchFamily="34" charset="0"/>
                <a:cs typeface="Arial" panose="020B0604020202020204" pitchFamily="34" charset="0"/>
              </a:rPr>
              <a:t>we´ve</a:t>
            </a:r>
            <a:r>
              <a:rPr lang="da-DK" sz="1800" i="1" dirty="0">
                <a:solidFill>
                  <a:schemeClr val="bg1"/>
                </a:solidFill>
                <a:latin typeface="Arial" panose="020B0604020202020204" pitchFamily="34" charset="0"/>
                <a:cs typeface="Arial" panose="020B0604020202020204" pitchFamily="34" charset="0"/>
              </a:rPr>
              <a:t> lost in a </a:t>
            </a:r>
            <a:r>
              <a:rPr lang="da-DK" sz="1800" i="1" dirty="0" err="1">
                <a:solidFill>
                  <a:schemeClr val="bg1"/>
                </a:solidFill>
                <a:latin typeface="Arial" panose="020B0604020202020204" pitchFamily="34" charset="0"/>
                <a:cs typeface="Arial" panose="020B0604020202020204" pitchFamily="34" charset="0"/>
              </a:rPr>
              <a:t>world</a:t>
            </a:r>
            <a:r>
              <a:rPr lang="da-DK" sz="1800" i="1" dirty="0">
                <a:solidFill>
                  <a:schemeClr val="bg1"/>
                </a:solidFill>
                <a:latin typeface="Arial" panose="020B0604020202020204" pitchFamily="34" charset="0"/>
                <a:cs typeface="Arial" panose="020B0604020202020204" pitchFamily="34" charset="0"/>
              </a:rPr>
              <a:t> of </a:t>
            </a:r>
            <a:r>
              <a:rPr lang="da-DK" sz="1800" i="1" dirty="0" err="1" smtClean="0">
                <a:solidFill>
                  <a:schemeClr val="bg1"/>
                </a:solidFill>
                <a:latin typeface="Arial" panose="020B0604020202020204" pitchFamily="34" charset="0"/>
                <a:cs typeface="Arial" panose="020B0604020202020204" pitchFamily="34" charset="0"/>
              </a:rPr>
              <a:t>constant</a:t>
            </a:r>
            <a:r>
              <a:rPr lang="da-DK" sz="1800" i="1" dirty="0" smtClean="0">
                <a:solidFill>
                  <a:schemeClr val="bg1"/>
                </a:solidFill>
                <a:latin typeface="Arial" panose="020B0604020202020204" pitchFamily="34" charset="0"/>
                <a:cs typeface="Arial" panose="020B0604020202020204" pitchFamily="34" charset="0"/>
              </a:rPr>
              <a:t> </a:t>
            </a:r>
            <a:r>
              <a:rPr lang="da-DK" sz="1800" i="1" dirty="0" err="1" smtClean="0">
                <a:solidFill>
                  <a:schemeClr val="bg1"/>
                </a:solidFill>
                <a:latin typeface="Arial" panose="020B0604020202020204" pitchFamily="34" charset="0"/>
                <a:cs typeface="Arial" panose="020B0604020202020204" pitchFamily="34" charset="0"/>
              </a:rPr>
              <a:t>connection</a:t>
            </a:r>
            <a:endParaRPr lang="da-DK" sz="1800" i="1" dirty="0" smtClean="0">
              <a:solidFill>
                <a:schemeClr val="bg1"/>
              </a:solidFill>
              <a:latin typeface="Arial" panose="020B0604020202020204" pitchFamily="34" charset="0"/>
              <a:cs typeface="Arial" panose="020B0604020202020204" pitchFamily="34" charset="0"/>
            </a:endParaRPr>
          </a:p>
          <a:p>
            <a:pPr marL="0" lvl="1"/>
            <a:endParaRPr lang="da-DK" sz="1800" i="1" dirty="0" smtClean="0">
              <a:solidFill>
                <a:schemeClr val="bg1"/>
              </a:solidFill>
              <a:latin typeface="Arial" panose="020B0604020202020204" pitchFamily="34" charset="0"/>
              <a:cs typeface="Arial" panose="020B0604020202020204" pitchFamily="34" charset="0"/>
            </a:endParaRPr>
          </a:p>
          <a:p>
            <a:pPr marL="0" lvl="1"/>
            <a:r>
              <a:rPr lang="da-DK" sz="1800" dirty="0">
                <a:solidFill>
                  <a:schemeClr val="bg1"/>
                </a:solidFill>
                <a:latin typeface="Arial" panose="020B0604020202020204" pitchFamily="34" charset="0"/>
                <a:cs typeface="Arial" panose="020B0604020202020204" pitchFamily="34" charset="0"/>
              </a:rPr>
              <a:t>– </a:t>
            </a:r>
            <a:r>
              <a:rPr lang="da-DK" sz="1800" dirty="0" smtClean="0">
                <a:solidFill>
                  <a:schemeClr val="bg1"/>
                </a:solidFill>
                <a:latin typeface="Arial" panose="020B0604020202020204" pitchFamily="34" charset="0"/>
                <a:cs typeface="Arial" panose="020B0604020202020204" pitchFamily="34" charset="0"/>
              </a:rPr>
              <a:t>Sanina Kürstein,</a:t>
            </a:r>
            <a:r>
              <a:rPr lang="da-DK" sz="1800" i="1" dirty="0" smtClean="0">
                <a:solidFill>
                  <a:schemeClr val="bg1"/>
                </a:solidFill>
                <a:latin typeface="Arial" panose="020B0604020202020204" pitchFamily="34" charset="0"/>
                <a:cs typeface="Arial" panose="020B0604020202020204" pitchFamily="34" charset="0"/>
              </a:rPr>
              <a:t> Ledelse af selvledelse. Skab visionært handlekraftigt følgeskab </a:t>
            </a:r>
            <a:endParaRPr lang="da-DK" sz="1800" i="1" dirty="0">
              <a:solidFill>
                <a:schemeClr val="bg1"/>
              </a:solidFill>
              <a:latin typeface="Arial" panose="020B0604020202020204" pitchFamily="34" charset="0"/>
              <a:cs typeface="Arial" panose="020B0604020202020204" pitchFamily="34" charset="0"/>
            </a:endParaRPr>
          </a:p>
          <a:p>
            <a:pPr marL="0" lvl="1"/>
            <a:endParaRPr lang="da-DK" sz="1800" i="1" dirty="0">
              <a:solidFill>
                <a:schemeClr val="bg1"/>
              </a:solidFill>
              <a:latin typeface="Arial" panose="020B0604020202020204" pitchFamily="34" charset="0"/>
              <a:cs typeface="Arial" panose="020B0604020202020204" pitchFamily="34" charset="0"/>
            </a:endParaRPr>
          </a:p>
          <a:p>
            <a:pPr marL="0" lvl="1"/>
            <a:r>
              <a:rPr lang="da-DK" sz="1800" dirty="0">
                <a:solidFill>
                  <a:schemeClr val="bg1"/>
                </a:solidFill>
                <a:latin typeface="Arial" panose="020B0604020202020204" pitchFamily="34" charset="0"/>
                <a:cs typeface="Arial" panose="020B0604020202020204" pitchFamily="34" charset="0"/>
              </a:rPr>
              <a:t>– </a:t>
            </a:r>
            <a:r>
              <a:rPr lang="da-DK" sz="1800" dirty="0" smtClean="0">
                <a:solidFill>
                  <a:schemeClr val="bg1"/>
                </a:solidFill>
                <a:latin typeface="Arial" panose="020B0604020202020204" pitchFamily="34" charset="0"/>
                <a:cs typeface="Arial" panose="020B0604020202020204" pitchFamily="34" charset="0"/>
              </a:rPr>
              <a:t>Trine </a:t>
            </a:r>
            <a:r>
              <a:rPr lang="da-DK" sz="1800" dirty="0">
                <a:solidFill>
                  <a:schemeClr val="bg1"/>
                </a:solidFill>
                <a:latin typeface="Arial" panose="020B0604020202020204" pitchFamily="34" charset="0"/>
                <a:cs typeface="Arial" panose="020B0604020202020204" pitchFamily="34" charset="0"/>
              </a:rPr>
              <a:t>Kolding, </a:t>
            </a:r>
            <a:r>
              <a:rPr lang="da-DK" sz="1800" i="1" dirty="0">
                <a:solidFill>
                  <a:schemeClr val="bg1"/>
                </a:solidFill>
                <a:latin typeface="Arial" panose="020B0604020202020204" pitchFamily="34" charset="0"/>
                <a:cs typeface="Arial" panose="020B0604020202020204" pitchFamily="34" charset="0"/>
              </a:rPr>
              <a:t>Førstehjælp til travle medarbejdere</a:t>
            </a:r>
          </a:p>
          <a:p>
            <a:pPr marL="0" lvl="1"/>
            <a:endParaRPr lang="da-DK" sz="1800" dirty="0">
              <a:solidFill>
                <a:schemeClr val="bg1"/>
              </a:solidFill>
              <a:latin typeface="Arial" panose="020B0604020202020204" pitchFamily="34" charset="0"/>
              <a:cs typeface="Arial" panose="020B0604020202020204" pitchFamily="34" charset="0"/>
            </a:endParaRPr>
          </a:p>
          <a:p>
            <a:pPr marL="0" lvl="1"/>
            <a:r>
              <a:rPr lang="da-DK" sz="1800" dirty="0">
                <a:solidFill>
                  <a:schemeClr val="bg1"/>
                </a:solidFill>
                <a:latin typeface="Arial" panose="020B0604020202020204" pitchFamily="34" charset="0"/>
                <a:cs typeface="Arial" panose="020B0604020202020204" pitchFamily="34" charset="0"/>
              </a:rPr>
              <a:t>– </a:t>
            </a:r>
            <a:r>
              <a:rPr lang="da-DK" sz="1800" dirty="0" err="1" smtClean="0">
                <a:solidFill>
                  <a:schemeClr val="bg1"/>
                </a:solidFill>
                <a:latin typeface="Arial" panose="020B0604020202020204" pitchFamily="34" charset="0"/>
                <a:cs typeface="Arial" panose="020B0604020202020204" pitchFamily="34" charset="0"/>
              </a:rPr>
              <a:t>Videnscenter</a:t>
            </a:r>
            <a:r>
              <a:rPr lang="da-DK" sz="1800" dirty="0" smtClean="0">
                <a:solidFill>
                  <a:schemeClr val="bg1"/>
                </a:solidFill>
                <a:latin typeface="Arial" panose="020B0604020202020204" pitchFamily="34" charset="0"/>
                <a:cs typeface="Arial" panose="020B0604020202020204" pitchFamily="34" charset="0"/>
              </a:rPr>
              <a:t> </a:t>
            </a:r>
            <a:r>
              <a:rPr lang="da-DK" sz="1800" dirty="0">
                <a:solidFill>
                  <a:schemeClr val="bg1"/>
                </a:solidFill>
                <a:latin typeface="Arial" panose="020B0604020202020204" pitchFamily="34" charset="0"/>
                <a:cs typeface="Arial" panose="020B0604020202020204" pitchFamily="34" charset="0"/>
              </a:rPr>
              <a:t>for arbejdsmiljø </a:t>
            </a:r>
            <a:r>
              <a:rPr lang="da-DK" sz="1800" dirty="0" smtClean="0">
                <a:solidFill>
                  <a:schemeClr val="bg1"/>
                </a:solidFill>
                <a:latin typeface="Arial" panose="020B0604020202020204" pitchFamily="34" charset="0"/>
                <a:cs typeface="Arial" panose="020B0604020202020204" pitchFamily="34" charset="0"/>
                <a:hlinkClick r:id="rId2"/>
              </a:rPr>
              <a:t>www.arbejdsmiljoeviden.dk</a:t>
            </a:r>
            <a:endParaRPr lang="da-DK" sz="1800" dirty="0">
              <a:solidFill>
                <a:schemeClr val="bg1"/>
              </a:solidFill>
              <a:latin typeface="Arial" panose="020B0604020202020204" pitchFamily="34" charset="0"/>
              <a:cs typeface="Arial" panose="020B0604020202020204" pitchFamily="34" charset="0"/>
            </a:endParaRPr>
          </a:p>
          <a:p>
            <a:pPr marL="0" lvl="1"/>
            <a:endParaRPr lang="da-DK" sz="18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6701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useslide">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rugerdefineret design">
  <a:themeElements>
    <a:clrScheme name="Brugerdefineret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orside">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EXDocType xmlns="762b77d2-c1a5-4367-8f58-850f949d4eab" xsi:nil="true"/>
    <EXResponsible xmlns="762b77d2-c1a5-4367-8f58-850f949d4eab">hrf</EXResponsibl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Lib" ma:contentTypeID="0x01010E00F82648F5C00F484A9947BF857854BB8F009AE8C1CB252AFF4986622844C6FE2367" ma:contentTypeVersion="7" ma:contentTypeDescription="EXDocument" ma:contentTypeScope="" ma:versionID="f397ba59587f32541d565469130f6a1d">
  <xsd:schema xmlns:xsd="http://www.w3.org/2001/XMLSchema" xmlns:p="http://schemas.microsoft.com/office/2006/metadata/properties" xmlns:ns2="http://schemas.microsoft.com/sharepoint/v3/fields" xmlns:ns3="762b77d2-c1a5-4367-8f58-850f949d4eab" targetNamespace="http://schemas.microsoft.com/office/2006/metadata/properties" ma:root="true" ma:fieldsID="7ec01127484564128ef41679ec6f1339" ns2:_="" ns3:_="">
    <xsd:import namespace="http://schemas.microsoft.com/sharepoint/v3/fields"/>
    <xsd:import namespace="762b77d2-c1a5-4367-8f58-850f949d4eab"/>
    <xsd:element name="properties">
      <xsd:complexType>
        <xsd:sequence>
          <xsd:element name="documentManagement">
            <xsd:complexType>
              <xsd:all>
                <xsd:element ref="ns2:EXDocumentID" minOccurs="0"/>
                <xsd:element ref="ns2:EXCoreDocType" minOccurs="0"/>
                <xsd:element ref="ns2:EXHash" minOccurs="0"/>
                <xsd:element ref="ns2:EXTimestamp" minOccurs="0"/>
                <xsd:element ref="ns3:EXDocType" minOccurs="0"/>
                <xsd:element ref="ns3:EXResponsible" minOccurs="0"/>
              </xsd:all>
            </xsd:complexType>
          </xsd:element>
        </xsd:sequence>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xsd="http://www.w3.org/2001/XMLSchema" xmlns:dms="http://schemas.microsoft.com/office/2006/documentManagement/types" targetNamespace="762b77d2-c1a5-4367-8f58-850f949d4eab" elementFormDefault="qualified">
    <xsd:import namespace="http://schemas.microsoft.com/office/2006/documentManagement/types"/>
    <xsd:element name="EXDocType" ma:index="13" nillable="true" ma:displayName="Dokumenttype" ma:internalName="EXDocType" ma:readOnly="false">
      <xsd:simpleType>
        <xsd:restriction base="dms:Unknown"/>
      </xsd:simpleType>
    </xsd:element>
    <xsd:element name="EXResponsible" ma:index="14" nillable="true" ma:displayName="Ansvarlig" ma:internalName="EXResponsibl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D5869C1-5804-44CC-ADAA-791EC80CD950}"/>
</file>

<file path=customXml/itemProps2.xml><?xml version="1.0" encoding="utf-8"?>
<ds:datastoreItem xmlns:ds="http://schemas.openxmlformats.org/officeDocument/2006/customXml" ds:itemID="{9AE06347-8211-4698-9589-67BC8450C7AD}"/>
</file>

<file path=customXml/itemProps3.xml><?xml version="1.0" encoding="utf-8"?>
<ds:datastoreItem xmlns:ds="http://schemas.openxmlformats.org/officeDocument/2006/customXml" ds:itemID="{6F9CDA03-7295-4D4B-A025-E5E529409BC0}"/>
</file>

<file path=docProps/app.xml><?xml version="1.0" encoding="utf-8"?>
<Properties xmlns="http://schemas.openxmlformats.org/officeDocument/2006/extended-properties" xmlns:vt="http://schemas.openxmlformats.org/officeDocument/2006/docPropsVTypes">
  <TotalTime>2118</TotalTime>
  <Words>861</Words>
  <Application>Microsoft Office PowerPoint</Application>
  <PresentationFormat>Brugerdefineret</PresentationFormat>
  <Paragraphs>71</Paragraphs>
  <Slides>5</Slides>
  <Notes>4</Notes>
  <HiddenSlides>0</HiddenSlides>
  <MMClips>0</MMClips>
  <ScaleCrop>false</ScaleCrop>
  <HeadingPairs>
    <vt:vector size="4" baseType="variant">
      <vt:variant>
        <vt:lpstr>Tema</vt:lpstr>
      </vt:variant>
      <vt:variant>
        <vt:i4>5</vt:i4>
      </vt:variant>
      <vt:variant>
        <vt:lpstr>Diastitler</vt:lpstr>
      </vt:variant>
      <vt:variant>
        <vt:i4>5</vt:i4>
      </vt:variant>
    </vt:vector>
  </HeadingPairs>
  <TitlesOfParts>
    <vt:vector size="10" baseType="lpstr">
      <vt:lpstr>Pauseslide</vt:lpstr>
      <vt:lpstr>2_Brugerdefineret design</vt:lpstr>
      <vt:lpstr>4_Brugerdefineret design</vt:lpstr>
      <vt:lpstr>Forside</vt:lpstr>
      <vt:lpstr>3_Brugerdefineret design</vt:lpstr>
      <vt:lpstr>PowerPoint-præsentation</vt:lpstr>
      <vt:lpstr>Definitioner</vt:lpstr>
      <vt:lpstr>Diskussionsspørgsmål til AC-klubben</vt:lpstr>
      <vt:lpstr>Hvad kan vi gøre som klub?</vt:lpstr>
      <vt:lpstr>Få mere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Finn Dahlslund</dc:creator>
  <cp:lastModifiedBy>Helle Reedtz Funder</cp:lastModifiedBy>
  <cp:revision>186</cp:revision>
  <cp:lastPrinted>2016-02-05T10:46:19Z</cp:lastPrinted>
  <dcterms:created xsi:type="dcterms:W3CDTF">2010-05-06T06:27:38Z</dcterms:created>
  <dcterms:modified xsi:type="dcterms:W3CDTF">2017-02-19T22:46:30Z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0x01010E00F82648F5C00F484A9947BF857854BB8F009AE8C1CB252AFF4986622844C6FE2367</vt:lpwstr>
  </property>
  <property fmtid="{D5CDD505-2E9C-101B-9397-08002B2CF9AE}" pid="3" name="EntityNameForeign">
    <vt:lpwstr>DL_Activities</vt:lpwstr>
  </property>
  <property fmtid="{D5CDD505-2E9C-101B-9397-08002B2CF9AE}" pid="4" name="EntityId">
    <vt:lpwstr>206160</vt:lpwstr>
  </property>
  <property fmtid="{D5CDD505-2E9C-101B-9397-08002B2CF9AE}" pid="5" name="DocumentName">
    <vt:lpwstr>http://dmdocs/Sag/15Q4Docs/15-10179/Psykisk arbejdsmiljø - TRpakke.pptx</vt:lpwstr>
  </property>
  <property fmtid="{D5CDD505-2E9C-101B-9397-08002B2CF9AE}" pid="6" name="DL_AuthorInitials">
    <vt:lpwstr>fda</vt:lpwstr>
  </property>
  <property fmtid="{D5CDD505-2E9C-101B-9397-08002B2CF9AE}" pid="7" name="DL_AuthorName">
    <vt:lpwstr>Finn Dahlslund</vt:lpwstr>
  </property>
  <property fmtid="{D5CDD505-2E9C-101B-9397-08002B2CF9AE}" pid="8" name="DL_AuthorDepartment">
    <vt:lpwstr>Karriereenheden</vt:lpwstr>
  </property>
  <property fmtid="{D5CDD505-2E9C-101B-9397-08002B2CF9AE}" pid="9" name="DL_AuthorPhone">
    <vt:lpwstr>+45 38 15 67 89</vt:lpwstr>
  </property>
  <property fmtid="{D5CDD505-2E9C-101B-9397-08002B2CF9AE}" pid="10" name="DL_AuthorEmail">
    <vt:lpwstr>fda@dm.dk</vt:lpwstr>
  </property>
  <property fmtid="{D5CDD505-2E9C-101B-9397-08002B2CF9AE}" pid="11" name="DL_AuthorTitle">
    <vt:lpwstr>Konsulent</vt:lpwstr>
  </property>
</Properties>
</file>