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84" r:id="rId5"/>
    <p:sldMasterId id="2147483690" r:id="rId6"/>
    <p:sldMasterId id="2147483660" r:id="rId7"/>
    <p:sldMasterId id="2147483687" r:id="rId8"/>
  </p:sldMasterIdLst>
  <p:notesMasterIdLst>
    <p:notesMasterId r:id="rId15"/>
  </p:notesMasterIdLst>
  <p:handoutMasterIdLst>
    <p:handoutMasterId r:id="rId16"/>
  </p:handoutMasterIdLst>
  <p:sldIdLst>
    <p:sldId id="269" r:id="rId9"/>
    <p:sldId id="258" r:id="rId10"/>
    <p:sldId id="278" r:id="rId11"/>
    <p:sldId id="276" r:id="rId12"/>
    <p:sldId id="279" r:id="rId13"/>
    <p:sldId id="270" r:id="rId14"/>
  </p:sldIdLst>
  <p:sldSz cx="10693400" cy="7561263"/>
  <p:notesSz cx="6797675" cy="9926638"/>
  <p:defaultText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E5B"/>
    <a:srgbClr val="676E80"/>
    <a:srgbClr val="E00035"/>
    <a:srgbClr val="E81B45"/>
    <a:srgbClr val="063C60"/>
    <a:srgbClr val="E12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til typografi 1 - markeringsfarv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 til typografi 1 - markeringsfarv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ema til typografi 1 - markeringsfarv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til typografi 1 - markeringsfarv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ema til typografi 1 - markeringsfarv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Lyst layout 2 - markeringsfarv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6" autoAdjust="0"/>
    <p:restoredTop sz="61661" autoAdjust="0"/>
  </p:normalViewPr>
  <p:slideViewPr>
    <p:cSldViewPr>
      <p:cViewPr>
        <p:scale>
          <a:sx n="53" d="100"/>
          <a:sy n="53" d="100"/>
        </p:scale>
        <p:origin x="-2400" y="0"/>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da-DK" dirty="0">
              <a:latin typeface="Lintel Medium"/>
            </a:endParaRPr>
          </a:p>
        </p:txBody>
      </p:sp>
      <p:sp>
        <p:nvSpPr>
          <p:cNvPr id="3" name="Pladsholder til dato 2"/>
          <p:cNvSpPr>
            <a:spLocks noGrp="1"/>
          </p:cNvSpPr>
          <p:nvPr>
            <p:ph type="dt" sz="quarter" idx="1"/>
          </p:nvPr>
        </p:nvSpPr>
        <p:spPr>
          <a:xfrm>
            <a:off x="3850443" y="1"/>
            <a:ext cx="2945659" cy="496332"/>
          </a:xfrm>
          <a:prstGeom prst="rect">
            <a:avLst/>
          </a:prstGeom>
        </p:spPr>
        <p:txBody>
          <a:bodyPr vert="horz" lIns="95562" tIns="47781" rIns="95562" bIns="47781" rtlCol="0"/>
          <a:lstStyle>
            <a:lvl1pPr algn="r">
              <a:defRPr sz="1300"/>
            </a:lvl1pPr>
          </a:lstStyle>
          <a:p>
            <a:fld id="{0DD9F9DA-4145-B44F-B40A-F533E251DD5B}" type="datetimeFigureOut">
              <a:rPr lang="da-DK" smtClean="0">
                <a:latin typeface="Lintel Medium"/>
              </a:rPr>
              <a:t>20-02-2017</a:t>
            </a:fld>
            <a:endParaRPr lang="da-DK" dirty="0">
              <a:latin typeface="Lintel Medium"/>
            </a:endParaRPr>
          </a:p>
        </p:txBody>
      </p:sp>
      <p:sp>
        <p:nvSpPr>
          <p:cNvPr id="4" name="Pladsholder til sidefod 3"/>
          <p:cNvSpPr>
            <a:spLocks noGrp="1"/>
          </p:cNvSpPr>
          <p:nvPr>
            <p:ph type="ftr" sz="quarter" idx="2"/>
          </p:nvPr>
        </p:nvSpPr>
        <p:spPr>
          <a:xfrm>
            <a:off x="0" y="9428584"/>
            <a:ext cx="2945659" cy="496332"/>
          </a:xfrm>
          <a:prstGeom prst="rect">
            <a:avLst/>
          </a:prstGeom>
        </p:spPr>
        <p:txBody>
          <a:bodyPr vert="horz" lIns="95562" tIns="47781" rIns="95562" bIns="47781" rtlCol="0" anchor="b"/>
          <a:lstStyle>
            <a:lvl1pPr algn="l">
              <a:defRPr sz="1300"/>
            </a:lvl1pPr>
          </a:lstStyle>
          <a:p>
            <a:endParaRPr lang="da-DK" dirty="0">
              <a:latin typeface="Lintel Medium"/>
            </a:endParaRPr>
          </a:p>
        </p:txBody>
      </p:sp>
      <p:sp>
        <p:nvSpPr>
          <p:cNvPr id="5" name="Pladsholder til diasnummer 4"/>
          <p:cNvSpPr>
            <a:spLocks noGrp="1"/>
          </p:cNvSpPr>
          <p:nvPr>
            <p:ph type="sldNum" sz="quarter" idx="3"/>
          </p:nvPr>
        </p:nvSpPr>
        <p:spPr>
          <a:xfrm>
            <a:off x="3850443" y="9428584"/>
            <a:ext cx="2945659" cy="496332"/>
          </a:xfrm>
          <a:prstGeom prst="rect">
            <a:avLst/>
          </a:prstGeom>
        </p:spPr>
        <p:txBody>
          <a:bodyPr vert="horz" lIns="95562" tIns="47781" rIns="95562" bIns="47781" rtlCol="0" anchor="b"/>
          <a:lstStyle>
            <a:lvl1pPr algn="r">
              <a:defRPr sz="1300"/>
            </a:lvl1pPr>
          </a:lstStyle>
          <a:p>
            <a:fld id="{51B9E4DD-3A59-674E-AC46-BDBB2C2DE845}" type="slidenum">
              <a:rPr lang="da-DK" smtClean="0">
                <a:latin typeface="Lintel Medium"/>
              </a:rPr>
              <a:t>‹nr.›</a:t>
            </a:fld>
            <a:endParaRPr lang="da-DK" dirty="0">
              <a:latin typeface="Lintel Medium"/>
            </a:endParaRPr>
          </a:p>
        </p:txBody>
      </p:sp>
    </p:spTree>
    <p:extLst>
      <p:ext uri="{BB962C8B-B14F-4D97-AF65-F5344CB8AC3E}">
        <p14:creationId xmlns:p14="http://schemas.microsoft.com/office/powerpoint/2010/main" val="273008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da-DK"/>
          </a:p>
        </p:txBody>
      </p:sp>
      <p:sp>
        <p:nvSpPr>
          <p:cNvPr id="3" name="Pladsholder til dato 2"/>
          <p:cNvSpPr>
            <a:spLocks noGrp="1"/>
          </p:cNvSpPr>
          <p:nvPr>
            <p:ph type="dt" idx="1"/>
          </p:nvPr>
        </p:nvSpPr>
        <p:spPr>
          <a:xfrm>
            <a:off x="3850294" y="0"/>
            <a:ext cx="2945862" cy="495793"/>
          </a:xfrm>
          <a:prstGeom prst="rect">
            <a:avLst/>
          </a:prstGeom>
        </p:spPr>
        <p:txBody>
          <a:bodyPr vert="horz" lIns="88221" tIns="44111" rIns="88221" bIns="44111" rtlCol="0"/>
          <a:lstStyle>
            <a:lvl1pPr algn="r">
              <a:defRPr sz="1200"/>
            </a:lvl1pPr>
          </a:lstStyle>
          <a:p>
            <a:fld id="{5E8645AF-5DFD-4B3A-9C6A-B4BC01D979FC}" type="datetimeFigureOut">
              <a:rPr lang="da-DK" smtClean="0"/>
              <a:t>20-02-2017</a:t>
            </a:fld>
            <a:endParaRPr lang="da-DK"/>
          </a:p>
        </p:txBody>
      </p:sp>
      <p:sp>
        <p:nvSpPr>
          <p:cNvPr id="4" name="Pladsholder til diasbillede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88221" tIns="44111" rIns="88221" bIns="44111" rtlCol="0" anchor="ctr"/>
          <a:lstStyle/>
          <a:p>
            <a:endParaRPr lang="da-DK"/>
          </a:p>
        </p:txBody>
      </p:sp>
      <p:sp>
        <p:nvSpPr>
          <p:cNvPr id="5" name="Pladsholder til noter 4"/>
          <p:cNvSpPr>
            <a:spLocks noGrp="1"/>
          </p:cNvSpPr>
          <p:nvPr>
            <p:ph type="body" sz="quarter" idx="3"/>
          </p:nvPr>
        </p:nvSpPr>
        <p:spPr>
          <a:xfrm>
            <a:off x="679464" y="4714653"/>
            <a:ext cx="5438748" cy="4466756"/>
          </a:xfrm>
          <a:prstGeom prst="rect">
            <a:avLst/>
          </a:prstGeom>
        </p:spPr>
        <p:txBody>
          <a:bodyPr vert="horz" lIns="88221" tIns="44111" rIns="88221" bIns="44111"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9305"/>
            <a:ext cx="2945862" cy="495793"/>
          </a:xfrm>
          <a:prstGeom prst="rect">
            <a:avLst/>
          </a:prstGeom>
        </p:spPr>
        <p:txBody>
          <a:bodyPr vert="horz" lIns="88221" tIns="44111" rIns="88221" bIns="44111" rtlCol="0" anchor="b"/>
          <a:lstStyle>
            <a:lvl1pPr algn="l">
              <a:defRPr sz="1200"/>
            </a:lvl1pPr>
          </a:lstStyle>
          <a:p>
            <a:endParaRPr lang="da-DK"/>
          </a:p>
        </p:txBody>
      </p:sp>
      <p:sp>
        <p:nvSpPr>
          <p:cNvPr id="7" name="Pladsholder til diasnummer 6"/>
          <p:cNvSpPr>
            <a:spLocks noGrp="1"/>
          </p:cNvSpPr>
          <p:nvPr>
            <p:ph type="sldNum" sz="quarter" idx="5"/>
          </p:nvPr>
        </p:nvSpPr>
        <p:spPr>
          <a:xfrm>
            <a:off x="3850294" y="9429305"/>
            <a:ext cx="2945862" cy="495793"/>
          </a:xfrm>
          <a:prstGeom prst="rect">
            <a:avLst/>
          </a:prstGeom>
        </p:spPr>
        <p:txBody>
          <a:bodyPr vert="horz" lIns="88221" tIns="44111" rIns="88221" bIns="44111" rtlCol="0" anchor="b"/>
          <a:lstStyle>
            <a:lvl1pPr algn="r">
              <a:defRPr sz="1200"/>
            </a:lvl1pPr>
          </a:lstStyle>
          <a:p>
            <a:fld id="{C2636666-A62B-49D3-BB57-6BDE7AB1F648}" type="slidenum">
              <a:rPr lang="da-DK" smtClean="0"/>
              <a:t>‹nr.›</a:t>
            </a:fld>
            <a:endParaRPr lang="da-DK"/>
          </a:p>
        </p:txBody>
      </p:sp>
    </p:spTree>
    <p:extLst>
      <p:ext uri="{BB962C8B-B14F-4D97-AF65-F5344CB8AC3E}">
        <p14:creationId xmlns:p14="http://schemas.microsoft.com/office/powerpoint/2010/main" val="3007666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dirty="0" smtClean="0"/>
              <a:t>NB!</a:t>
            </a:r>
            <a:r>
              <a:rPr lang="da-DK" i="1" baseline="0" dirty="0" smtClean="0"/>
              <a:t> Du kan holde oplægget for en enkelt eller for en gruppe nye kolleger. Noterne til de følgende sider er udformet sådan, at du kan printe præsentationen ud og give din nye kollega den med</a:t>
            </a:r>
            <a:r>
              <a:rPr lang="da-DK" i="1" baseline="0" dirty="0" smtClean="0"/>
              <a:t>. Et par steder har vi i kursiv skrevet  forslag til diskussionspunkter eller uddybning med eksempler fra jeres arbejdsplads.</a:t>
            </a:r>
            <a:endParaRPr lang="da-DK" i="1" dirty="0" smtClean="0"/>
          </a:p>
        </p:txBody>
      </p:sp>
      <p:sp>
        <p:nvSpPr>
          <p:cNvPr id="4" name="Pladsholder til diasnummer 3"/>
          <p:cNvSpPr>
            <a:spLocks noGrp="1"/>
          </p:cNvSpPr>
          <p:nvPr>
            <p:ph type="sldNum" sz="quarter" idx="10"/>
          </p:nvPr>
        </p:nvSpPr>
        <p:spPr/>
        <p:txBody>
          <a:bodyPr/>
          <a:lstStyle/>
          <a:p>
            <a:fld id="{C2636666-A62B-49D3-BB57-6BDE7AB1F648}" type="slidenum">
              <a:rPr lang="da-DK" smtClean="0"/>
              <a:t>1</a:t>
            </a:fld>
            <a:endParaRPr lang="da-DK"/>
          </a:p>
        </p:txBody>
      </p:sp>
    </p:spTree>
    <p:extLst>
      <p:ext uri="{BB962C8B-B14F-4D97-AF65-F5344CB8AC3E}">
        <p14:creationId xmlns:p14="http://schemas.microsoft.com/office/powerpoint/2010/main" val="810428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dirty="0" smtClean="0"/>
              <a:t>Som din</a:t>
            </a:r>
            <a:r>
              <a:rPr lang="da-DK" b="0" baseline="0" dirty="0" smtClean="0"/>
              <a:t> TR er jeg din og kollegernes repræsentant overfor ledelsen, og jeg varetager dine løn- og ansættelsesmæssige interesser. Formålet med vores snak og slidsene her er at give dig et overblik over nogle af de vigtige elementer i dit kommende arbejdsliv - og ikke mindst give dig et overblik over, hvor du kan få svar på nogle af de spørgsmål, der helt sikkert melder sig her i den første tid. </a:t>
            </a:r>
            <a:endParaRPr lang="da-DK" b="0" dirty="0" smtClean="0"/>
          </a:p>
          <a:p>
            <a:endParaRPr lang="da-DK" b="0" dirty="0" smtClean="0"/>
          </a:p>
          <a:p>
            <a:r>
              <a:rPr lang="da-DK" b="0" dirty="0" smtClean="0"/>
              <a:t>D</a:t>
            </a:r>
            <a:r>
              <a:rPr lang="da-DK" b="0" baseline="0" dirty="0" smtClean="0"/>
              <a:t>e fleste spørgsmål om din løn og dine ansættelsesvilkår kan du finde i din kontrakt eller din overenskomst, men vi gennemgår de generelle regler for arbejdsmarkedet. Har du spørgsmål om disse forhold, kan du altid gå til mig, din TR, eller din fagforening. </a:t>
            </a:r>
          </a:p>
          <a:p>
            <a:r>
              <a:rPr lang="da-DK" b="1" dirty="0" smtClean="0"/>
              <a:t/>
            </a:r>
            <a:br>
              <a:rPr lang="da-DK" b="1" dirty="0" smtClean="0"/>
            </a:br>
            <a:r>
              <a:rPr lang="da-DK" b="1" dirty="0" smtClean="0"/>
              <a:t/>
            </a:r>
            <a:br>
              <a:rPr lang="da-DK" b="1" dirty="0" smtClean="0"/>
            </a:br>
            <a:r>
              <a:rPr lang="da-DK" b="1" dirty="0" smtClean="0"/>
              <a:t>Dagligdag </a:t>
            </a:r>
            <a:r>
              <a:rPr lang="da-DK" dirty="0" smtClean="0"/>
              <a:t/>
            </a:r>
            <a:br>
              <a:rPr lang="da-DK" dirty="0" smtClean="0"/>
            </a:br>
            <a:r>
              <a:rPr lang="da-DK" dirty="0" smtClean="0"/>
              <a:t/>
            </a:r>
            <a:br>
              <a:rPr lang="da-DK" dirty="0" smtClean="0"/>
            </a:br>
            <a:r>
              <a:rPr lang="da-DK" b="1" dirty="0" smtClean="0"/>
              <a:t>Ferie: </a:t>
            </a:r>
            <a:r>
              <a:rPr lang="da-DK" b="0" dirty="0" smtClean="0"/>
              <a:t>Du</a:t>
            </a:r>
            <a:r>
              <a:rPr lang="da-DK" b="0" baseline="0" dirty="0" smtClean="0"/>
              <a:t> aftaler med din leder, hvornår du kan afholde din ferie. </a:t>
            </a:r>
            <a:r>
              <a:rPr lang="da-DK" dirty="0" smtClean="0"/>
              <a:t>Du har ret til 5</a:t>
            </a:r>
            <a:r>
              <a:rPr lang="da-DK" baseline="0" dirty="0" smtClean="0"/>
              <a:t> ugers ferie om året. Ferien optjener du fra 1. januar til 31. december, og du afholder den fra 1. maj til 30. april. Selvom du ikke har optjent ferie, når du for eksempel starter nyt arbejder, har du stadigvæk ret til at afholde ferien. Du får bare ikke løn under ferien. Hvis du ikke afholder din ferie på grund af sygdom eller barsel, kan ferien udbetales eller efter aftale overføres til det næste ferie år. </a:t>
            </a:r>
            <a:br>
              <a:rPr lang="da-DK" baseline="0" dirty="0" smtClean="0"/>
            </a:br>
            <a:r>
              <a:rPr lang="da-DK" baseline="0" dirty="0" smtClean="0"/>
              <a:t/>
            </a:r>
            <a:br>
              <a:rPr lang="da-DK" baseline="0" dirty="0" smtClean="0"/>
            </a:br>
            <a:r>
              <a:rPr lang="da-DK" baseline="0" dirty="0" smtClean="0"/>
              <a:t>Ferie kan opdeles i hovedferie (3 uger) og rest ferie (2 uger). Du har ret til, at afholde din hovedferie som en sammenhængende ferie. </a:t>
            </a:r>
            <a:br>
              <a:rPr lang="da-DK" baseline="0" dirty="0" smtClean="0"/>
            </a:br>
            <a:r>
              <a:rPr lang="da-DK" dirty="0" smtClean="0"/>
              <a:t/>
            </a:r>
            <a:br>
              <a:rPr lang="da-DK" dirty="0" smtClean="0"/>
            </a:br>
            <a:r>
              <a:rPr lang="da-DK" b="1" dirty="0" smtClean="0"/>
              <a:t>Sygdom: </a:t>
            </a:r>
            <a:r>
              <a:rPr lang="da-DK" b="0" dirty="0" smtClean="0"/>
              <a:t>Som funktionær, har du ret til løn under sygdom. Selvom</a:t>
            </a:r>
            <a:r>
              <a:rPr lang="da-DK" b="0" baseline="0" dirty="0" smtClean="0"/>
              <a:t> sygdom regnes for at være lovligt fravær, betyder det ikke, at du er særligt beskyttet i forhold til for eksempel afskedigelser, men der er selvfølgelig krav om, at en sådan afskedigelse kan begrundes.</a:t>
            </a:r>
          </a:p>
          <a:p>
            <a:endParaRPr lang="da-DK" b="0" baseline="0" dirty="0" smtClean="0"/>
          </a:p>
          <a:p>
            <a:r>
              <a:rPr lang="da-DK" b="0" i="1" baseline="0" dirty="0" smtClean="0"/>
              <a:t>NB! Der kan være særlige retningslinjer for jeres arbejdsplads, som I kan gennemgå her.</a:t>
            </a:r>
            <a:r>
              <a:rPr lang="da-DK" b="1" dirty="0" smtClean="0"/>
              <a:t/>
            </a:r>
            <a:br>
              <a:rPr lang="da-DK" b="1" dirty="0" smtClean="0"/>
            </a:br>
            <a:r>
              <a:rPr lang="da-DK" dirty="0" smtClean="0"/>
              <a:t/>
            </a:r>
            <a:br>
              <a:rPr lang="da-DK" dirty="0" smtClean="0"/>
            </a:br>
            <a:r>
              <a:rPr lang="da-DK" b="1" dirty="0" smtClean="0"/>
              <a:t>Løn: </a:t>
            </a:r>
            <a:br>
              <a:rPr lang="da-DK" b="1" dirty="0" smtClean="0"/>
            </a:br>
            <a:r>
              <a:rPr lang="da-DK" b="0" i="1" u="none" dirty="0" smtClean="0"/>
              <a:t>Det offentlige:</a:t>
            </a:r>
            <a:r>
              <a:rPr lang="da-DK" b="0" u="none" baseline="0" dirty="0" smtClean="0"/>
              <a:t> </a:t>
            </a:r>
            <a:r>
              <a:rPr lang="da-DK" b="0" u="none" dirty="0" smtClean="0"/>
              <a:t>Du</a:t>
            </a:r>
            <a:r>
              <a:rPr lang="da-DK" b="0" baseline="0" dirty="0" smtClean="0"/>
              <a:t> er ansat på en overenskomst, og lønnen i overenskomsten er opdelt i en </a:t>
            </a:r>
            <a:r>
              <a:rPr lang="da-DK" dirty="0"/>
              <a:t>basisløn, tillæg og pension. Basislønnen er afhængig af </a:t>
            </a:r>
            <a:r>
              <a:rPr lang="da-DK" dirty="0" smtClean="0"/>
              <a:t>din </a:t>
            </a:r>
            <a:r>
              <a:rPr lang="da-DK" dirty="0"/>
              <a:t>akademiske anciennitet. De forskellige </a:t>
            </a:r>
            <a:r>
              <a:rPr lang="da-DK" dirty="0" smtClean="0"/>
              <a:t>tillæg bliver </a:t>
            </a:r>
            <a:r>
              <a:rPr lang="da-DK" dirty="0"/>
              <a:t>forhandlet individuelt for dig. Det er </a:t>
            </a:r>
            <a:r>
              <a:rPr lang="da-DK" dirty="0" smtClean="0"/>
              <a:t>mig</a:t>
            </a:r>
            <a:r>
              <a:rPr lang="da-DK" baseline="0" dirty="0" smtClean="0"/>
              <a:t> </a:t>
            </a:r>
            <a:r>
              <a:rPr lang="da-DK" dirty="0" smtClean="0"/>
              <a:t>som tillidsrepræsentant, </a:t>
            </a:r>
            <a:r>
              <a:rPr lang="da-DK" dirty="0"/>
              <a:t>eller din fagforening, </a:t>
            </a:r>
            <a:r>
              <a:rPr lang="da-DK" dirty="0" smtClean="0"/>
              <a:t>der </a:t>
            </a:r>
            <a:r>
              <a:rPr lang="da-DK" dirty="0"/>
              <a:t>forhandler din løn. Formålet </a:t>
            </a:r>
            <a:r>
              <a:rPr lang="da-DK" dirty="0" smtClean="0"/>
              <a:t>med </a:t>
            </a:r>
            <a:r>
              <a:rPr lang="da-DK" dirty="0"/>
              <a:t>at tillidsrepræsentanten </a:t>
            </a:r>
            <a:r>
              <a:rPr lang="da-DK" dirty="0" smtClean="0"/>
              <a:t>forhandler </a:t>
            </a:r>
            <a:r>
              <a:rPr lang="da-DK" dirty="0"/>
              <a:t>er, at ingen skal få for lave tillæg, og </a:t>
            </a:r>
            <a:r>
              <a:rPr lang="da-DK" dirty="0" smtClean="0"/>
              <a:t>at alle sikres </a:t>
            </a:r>
            <a:r>
              <a:rPr lang="da-DK" dirty="0"/>
              <a:t>en optimal forhandling.</a:t>
            </a:r>
          </a:p>
          <a:p>
            <a:r>
              <a:rPr lang="da-DK" dirty="0"/>
              <a:t> </a:t>
            </a:r>
          </a:p>
          <a:p>
            <a:r>
              <a:rPr lang="da-DK" i="1" u="none" dirty="0"/>
              <a:t>Det private:</a:t>
            </a:r>
            <a:r>
              <a:rPr lang="da-DK" u="none" dirty="0"/>
              <a:t> </a:t>
            </a:r>
            <a:r>
              <a:rPr lang="da-DK" dirty="0"/>
              <a:t>I det private er du enten ansat på en overenskomst eller </a:t>
            </a:r>
            <a:r>
              <a:rPr lang="da-DK" dirty="0" smtClean="0"/>
              <a:t>– og som oftest – på </a:t>
            </a:r>
            <a:r>
              <a:rPr lang="da-DK" dirty="0"/>
              <a:t>en individuel kontrakt. Kontrakten indeholder alle væsentlige løn- og ansættelsesvilkår. Den skal også tage højde for de særlige vilkår, der gælder for den branche og den type stilling, </a:t>
            </a:r>
            <a:r>
              <a:rPr lang="da-DK" dirty="0" smtClean="0"/>
              <a:t>du er ansat </a:t>
            </a:r>
            <a:r>
              <a:rPr lang="da-DK" dirty="0"/>
              <a:t>i. Du er selv ansvarlig for at forhandle din løn i det private. </a:t>
            </a:r>
            <a:br>
              <a:rPr lang="da-DK" dirty="0"/>
            </a:br>
            <a:r>
              <a:rPr lang="da-DK" dirty="0"/>
              <a:t/>
            </a:r>
            <a:br>
              <a:rPr lang="da-DK" dirty="0"/>
            </a:br>
            <a:r>
              <a:rPr lang="da-DK" dirty="0"/>
              <a:t>Du kan få hjælp fra DM til at gennemgå din kontrakt, så du er sikker på, at du får de ting, som du har krav på, som akademiker. Dette gælder for både offentligt og privat ansatte. </a:t>
            </a:r>
            <a:br>
              <a:rPr lang="da-DK" dirty="0"/>
            </a:br>
            <a:r>
              <a:rPr lang="da-DK" dirty="0"/>
              <a:t/>
            </a:r>
            <a:br>
              <a:rPr lang="da-DK" dirty="0"/>
            </a:br>
            <a:r>
              <a:rPr lang="da-DK" i="1" dirty="0" smtClean="0"/>
              <a:t>NB! I kan evt</a:t>
            </a:r>
            <a:r>
              <a:rPr lang="da-DK" i="1" dirty="0"/>
              <a:t>. </a:t>
            </a:r>
            <a:r>
              <a:rPr lang="da-DK" i="1" dirty="0" smtClean="0"/>
              <a:t>gennemgå kontrakten</a:t>
            </a:r>
            <a:r>
              <a:rPr lang="da-DK" i="1" baseline="0" dirty="0" smtClean="0"/>
              <a:t> og </a:t>
            </a:r>
            <a:r>
              <a:rPr lang="da-DK" i="1" dirty="0" smtClean="0"/>
              <a:t>en lønseddel</a:t>
            </a:r>
            <a:r>
              <a:rPr lang="da-DK" i="1" baseline="0" dirty="0" smtClean="0"/>
              <a:t> og afklare eventuelle spørgsmål</a:t>
            </a:r>
            <a:r>
              <a:rPr lang="da-DK" i="1" dirty="0" smtClean="0"/>
              <a:t> </a:t>
            </a:r>
            <a:endParaRPr lang="da-DK" i="1" dirty="0"/>
          </a:p>
          <a:p>
            <a:endParaRPr lang="da-DK" dirty="0" smtClean="0"/>
          </a:p>
          <a:p>
            <a:r>
              <a:rPr lang="da-DK" b="1" dirty="0" smtClean="0"/>
              <a:t>Fagforening:</a:t>
            </a:r>
            <a:r>
              <a:rPr lang="da-DK" b="1" baseline="0" dirty="0" smtClean="0"/>
              <a:t> </a:t>
            </a:r>
            <a:r>
              <a:rPr lang="da-DK" dirty="0"/>
              <a:t>Fagforeningen er en </a:t>
            </a:r>
            <a:r>
              <a:rPr lang="da-DK" dirty="0" smtClean="0"/>
              <a:t>medlemsorganisation,</a:t>
            </a:r>
            <a:r>
              <a:rPr lang="da-DK" baseline="0" dirty="0" smtClean="0"/>
              <a:t> hvor du kan få </a:t>
            </a:r>
            <a:r>
              <a:rPr lang="da-DK" dirty="0" smtClean="0"/>
              <a:t>juridisk hjælp</a:t>
            </a:r>
            <a:r>
              <a:rPr lang="da-DK" baseline="0" dirty="0" smtClean="0"/>
              <a:t> og</a:t>
            </a:r>
            <a:r>
              <a:rPr lang="da-DK" dirty="0" smtClean="0"/>
              <a:t> </a:t>
            </a:r>
            <a:r>
              <a:rPr lang="da-DK" dirty="0"/>
              <a:t>rådgivning om løn, vilkår og karriere. Der er forskel på en fagforening og en gul fagforening. De gule fagforeninger er ofte billigere, men til gengæld </a:t>
            </a:r>
            <a:r>
              <a:rPr lang="da-DK" dirty="0" smtClean="0"/>
              <a:t>forhandler de ikke din overenskomst og dermed dine overenskomstbestemte</a:t>
            </a:r>
            <a:r>
              <a:rPr lang="da-DK" baseline="0" dirty="0" smtClean="0"/>
              <a:t> vilkår eller har en TR på arbejdspladserne. DM forhandler overenskomster for mange akademikere</a:t>
            </a:r>
            <a:r>
              <a:rPr lang="da-DK" dirty="0" smtClean="0"/>
              <a:t>.</a:t>
            </a:r>
            <a:r>
              <a:rPr lang="da-DK" dirty="0"/>
              <a:t/>
            </a:r>
            <a:br>
              <a:rPr lang="da-DK" dirty="0"/>
            </a:br>
            <a:r>
              <a:rPr lang="da-DK" dirty="0"/>
              <a:t/>
            </a:r>
            <a:br>
              <a:rPr lang="da-DK" dirty="0"/>
            </a:br>
            <a:r>
              <a:rPr lang="da-DK" b="1" dirty="0"/>
              <a:t>A-kasse: </a:t>
            </a:r>
            <a:r>
              <a:rPr lang="da-DK" dirty="0"/>
              <a:t>En A-kasse sikrer dig </a:t>
            </a:r>
            <a:r>
              <a:rPr lang="da-DK" dirty="0" smtClean="0"/>
              <a:t>i tilfælde af </a:t>
            </a:r>
            <a:r>
              <a:rPr lang="da-DK" dirty="0"/>
              <a:t>arbejdsløshed, og udbetaler dagpenge og sygedagpenge, hvis du </a:t>
            </a:r>
            <a:r>
              <a:rPr lang="da-DK" dirty="0" smtClean="0"/>
              <a:t>bliver </a:t>
            </a:r>
            <a:r>
              <a:rPr lang="da-DK" dirty="0"/>
              <a:t>syg og/eller mister dit arbejde. </a:t>
            </a:r>
            <a:br>
              <a:rPr lang="da-DK" dirty="0"/>
            </a:br>
            <a:r>
              <a:rPr lang="da-DK" dirty="0"/>
              <a:t/>
            </a:r>
            <a:br>
              <a:rPr lang="da-DK" dirty="0"/>
            </a:br>
            <a:r>
              <a:rPr lang="da-DK" b="1" dirty="0"/>
              <a:t>Pension: </a:t>
            </a:r>
            <a:r>
              <a:rPr lang="da-DK" dirty="0"/>
              <a:t>Selvom du er ung, er det vigtigt, at du </a:t>
            </a:r>
            <a:r>
              <a:rPr lang="da-DK" dirty="0" smtClean="0"/>
              <a:t>begyndt på at indbetale</a:t>
            </a:r>
            <a:r>
              <a:rPr lang="da-DK" baseline="0" dirty="0" smtClean="0"/>
              <a:t> til din</a:t>
            </a:r>
            <a:r>
              <a:rPr lang="da-DK" dirty="0" smtClean="0"/>
              <a:t> </a:t>
            </a:r>
            <a:r>
              <a:rPr lang="da-DK" dirty="0"/>
              <a:t>pension. På www.pensionsinfo.dk kan du selv tjekke dine pensionsopsparinger. </a:t>
            </a:r>
            <a:br>
              <a:rPr lang="da-DK" dirty="0"/>
            </a:br>
            <a:r>
              <a:rPr lang="da-DK" dirty="0"/>
              <a:t/>
            </a:r>
            <a:br>
              <a:rPr lang="da-DK" dirty="0"/>
            </a:br>
            <a:endParaRPr lang="da-DK" dirty="0" smtClean="0"/>
          </a:p>
          <a:p>
            <a:r>
              <a:rPr lang="da-DK" b="1" u="none" dirty="0" smtClean="0"/>
              <a:t>Hvis nu …</a:t>
            </a:r>
            <a:endParaRPr lang="da-DK" b="1" u="none" dirty="0"/>
          </a:p>
          <a:p>
            <a:r>
              <a:rPr lang="da-DK" b="0" dirty="0" smtClean="0"/>
              <a:t/>
            </a:r>
            <a:br>
              <a:rPr lang="da-DK" b="0" dirty="0" smtClean="0"/>
            </a:br>
            <a:r>
              <a:rPr lang="da-DK" b="1" baseline="0" dirty="0" smtClean="0"/>
              <a:t>Barsel: </a:t>
            </a:r>
            <a:r>
              <a:rPr lang="da-DK" dirty="0" smtClean="0"/>
              <a:t>Du skal give besked om barsel til arbejdsgiver og til kommunen. Husk, at der er regler for, hvornår man skal varsle – og at det er helt op til tre måneder før forventet termin.</a:t>
            </a:r>
          </a:p>
          <a:p>
            <a:r>
              <a:rPr lang="da-DK" dirty="0" smtClean="0"/>
              <a:t>Du</a:t>
            </a:r>
            <a:r>
              <a:rPr lang="da-DK" baseline="0" dirty="0" smtClean="0"/>
              <a:t> kan finde alle regler om barsel på dm.dk/barsel, men retten </a:t>
            </a:r>
            <a:r>
              <a:rPr lang="da-DK" dirty="0" smtClean="0"/>
              <a:t>til løn under barsel afhænger af, hvilken overenskomst, aftale eller lov, du er omfattet af.</a:t>
            </a:r>
          </a:p>
          <a:p>
            <a:endParaRPr lang="da-DK" dirty="0" smtClean="0"/>
          </a:p>
          <a:p>
            <a:r>
              <a:rPr lang="da-DK" i="1" dirty="0" smtClean="0"/>
              <a:t>NB! Gennemgå eventuelt reglerne på jeres arbejdsplads, hvis det er relevant for den nye</a:t>
            </a:r>
            <a:r>
              <a:rPr lang="da-DK" i="1" baseline="0" dirty="0" smtClean="0"/>
              <a:t> kollega.</a:t>
            </a:r>
          </a:p>
          <a:p>
            <a:r>
              <a:rPr lang="da-DK" b="0" baseline="0" dirty="0" smtClean="0"/>
              <a:t/>
            </a:r>
            <a:br>
              <a:rPr lang="da-DK" b="0" baseline="0" dirty="0" smtClean="0"/>
            </a:br>
            <a:r>
              <a:rPr lang="da-DK" b="1" baseline="0" dirty="0" smtClean="0"/>
              <a:t>Konflikter</a:t>
            </a:r>
            <a:r>
              <a:rPr lang="da-DK" b="0" baseline="0" dirty="0" smtClean="0"/>
              <a:t>: De færreste kan gå gennem et arbejdsliv uden at have konflikter med nærmeste leder og/ eller kolleger. Hvis du oplever konflikter, som du ikke umiddelbart kan løse, så hjælper jeg TR gerne med at tale det hele igennem og lægge en plan. Konflikter kan føre til, at du mister din arbejdsglæde og kan måske give dig stress.</a:t>
            </a:r>
            <a:br>
              <a:rPr lang="da-DK" b="0" baseline="0" dirty="0" smtClean="0"/>
            </a:br>
            <a:r>
              <a:rPr lang="da-DK" b="0" baseline="0" dirty="0" smtClean="0"/>
              <a:t/>
            </a:r>
            <a:br>
              <a:rPr lang="da-DK" b="0" baseline="0" dirty="0" smtClean="0"/>
            </a:br>
            <a:r>
              <a:rPr lang="da-DK" b="1" dirty="0" smtClean="0"/>
              <a:t>Stress</a:t>
            </a:r>
            <a:r>
              <a:rPr lang="da-DK" b="0" dirty="0" smtClean="0"/>
              <a:t>:</a:t>
            </a:r>
            <a:r>
              <a:rPr lang="da-DK" b="0" baseline="0" dirty="0" smtClean="0"/>
              <a:t> Stresssymptomer kan være både fysiske og psykiske. Mange oplever fx koncentrationsbesvær eller søvnproblemer. Hvis du oplever, at din fysiske eller psykiske tilstand ændrer sig, kan du tage en stresstest – fx http://www.forebygstress.dk/stresstest_3.html</a:t>
            </a:r>
          </a:p>
          <a:p>
            <a:r>
              <a:rPr lang="da-DK" b="0" baseline="0" dirty="0" smtClean="0"/>
              <a:t>Har du brug for en sygemelding i forbindelse med stress, skal du henvende dig til din egen læge. Har du færre og mildere symptomer på stress og føler dig presset, er det en rigtig god ide så tidligt som muligt at tale med din nærmeste leder. Har du brug for sparring, inden du taler med din leder kan du bruge mig som TR eller din fagforening.</a:t>
            </a:r>
          </a:p>
          <a:p>
            <a:endParaRPr lang="da-DK" b="0" i="0" baseline="0" dirty="0" smtClean="0"/>
          </a:p>
          <a:p>
            <a:r>
              <a:rPr lang="da-DK" b="0" i="1" baseline="0" dirty="0" smtClean="0"/>
              <a:t>NB! Husk at nævne, hvis I har mulighed for at henvise til psykolog på jeres arbejdsplads.</a:t>
            </a:r>
            <a:endParaRPr lang="da-DK" b="0" i="1" dirty="0"/>
          </a:p>
        </p:txBody>
      </p:sp>
      <p:sp>
        <p:nvSpPr>
          <p:cNvPr id="4" name="Pladsholder til diasnummer 3"/>
          <p:cNvSpPr>
            <a:spLocks noGrp="1"/>
          </p:cNvSpPr>
          <p:nvPr>
            <p:ph type="sldNum" sz="quarter" idx="10"/>
          </p:nvPr>
        </p:nvSpPr>
        <p:spPr/>
        <p:txBody>
          <a:bodyPr/>
          <a:lstStyle/>
          <a:p>
            <a:fld id="{C2636666-A62B-49D3-BB57-6BDE7AB1F648}" type="slidenum">
              <a:rPr lang="da-DK" smtClean="0"/>
              <a:t>2</a:t>
            </a:fld>
            <a:endParaRPr lang="da-DK"/>
          </a:p>
        </p:txBody>
      </p:sp>
    </p:spTree>
    <p:extLst>
      <p:ext uri="{BB962C8B-B14F-4D97-AF65-F5344CB8AC3E}">
        <p14:creationId xmlns:p14="http://schemas.microsoft.com/office/powerpoint/2010/main" val="434087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smtClean="0"/>
              <a:t>Prøveperiode:</a:t>
            </a:r>
            <a:r>
              <a:rPr lang="da-DK" dirty="0" smtClean="0"/>
              <a:t> Vær opmærksom på, om der står i dit ansættelsesbevis, at der er aftalt prøveperiode. Det betyder i givet fald, at du kan blive</a:t>
            </a:r>
            <a:r>
              <a:rPr lang="da-DK" baseline="0" dirty="0" smtClean="0"/>
              <a:t> opsagt med forkortet varsel i de første tre måneder af din ansættelse. Arbejdsgivers opsigelsesvarsel skal være mindst 14 dage og kunne indeholdes i prøveperioden. Det vil i praksis sige, at du ikke kan blive opsagt med forkortet varsel, hvis der er mindre end 14 dage tilbage af din prøveperiode. Dit eget opsigelsesvarsel vil også være forkortet til 14 dage, hvis der er aftalt prøvetid.</a:t>
            </a:r>
          </a:p>
          <a:p>
            <a:endParaRPr lang="da-DK" baseline="0" dirty="0" smtClean="0"/>
          </a:p>
          <a:p>
            <a:r>
              <a:rPr lang="da-DK" baseline="0" dirty="0" smtClean="0"/>
              <a:t>Husk, at det selvfølgelig er meget sjældent, at prøveperioden kommer i spil.</a:t>
            </a:r>
          </a:p>
          <a:p>
            <a:endParaRPr lang="da-DK" baseline="0" dirty="0" smtClean="0"/>
          </a:p>
          <a:p>
            <a:r>
              <a:rPr lang="da-DK" b="1" baseline="0" dirty="0" smtClean="0"/>
              <a:t>Work-</a:t>
            </a:r>
            <a:r>
              <a:rPr lang="da-DK" b="1" baseline="0" dirty="0" err="1" smtClean="0"/>
              <a:t>life</a:t>
            </a:r>
            <a:r>
              <a:rPr lang="da-DK" b="1" baseline="0" dirty="0" smtClean="0"/>
              <a:t> balance:</a:t>
            </a:r>
            <a:r>
              <a:rPr lang="da-DK" baseline="0" dirty="0" smtClean="0"/>
              <a:t> Balance i dit arbejdsliv handler dels om balance mellem dine kompetencer/ressourcer og de opgaver, du skal løse. Dels om balancen mellem dit arbejdsliv og dit privatliv/familieliv/fritidsinteresser. Vær opmærksom på, om du kan opretholde en god </a:t>
            </a:r>
            <a:r>
              <a:rPr lang="da-DK" baseline="0" dirty="0" err="1" smtClean="0"/>
              <a:t>work-life</a:t>
            </a:r>
            <a:r>
              <a:rPr lang="da-DK" baseline="0" dirty="0" smtClean="0"/>
              <a:t> balance og husk at søg hjælp eller sparring, hvis det bliver svært.</a:t>
            </a:r>
          </a:p>
          <a:p>
            <a:endParaRPr lang="da-DK" baseline="0" dirty="0" smtClean="0"/>
          </a:p>
          <a:p>
            <a:r>
              <a:rPr lang="da-DK" b="1" baseline="0" dirty="0" smtClean="0"/>
              <a:t>Hvornår er det godt nok?:</a:t>
            </a:r>
            <a:r>
              <a:rPr lang="da-DK" baseline="0" dirty="0" smtClean="0"/>
              <a:t> Det kan være svært at vurdere sin egen indsats som helt ny på arbejdsmarkedet. Husk at opsøge feedback og klare rammer og forventninger. Læn dig op ad erfarne kolleger, når du skal vurdere opgaverne løbende. Og brug gerne mig som TR.</a:t>
            </a:r>
          </a:p>
          <a:p>
            <a:endParaRPr lang="da-DK" baseline="0" dirty="0" smtClean="0"/>
          </a:p>
          <a:p>
            <a:r>
              <a:rPr lang="da-DK" b="1" baseline="0" dirty="0" smtClean="0"/>
              <a:t>Loyalitet og sociale medier:</a:t>
            </a:r>
            <a:r>
              <a:rPr lang="da-DK" baseline="0" dirty="0" smtClean="0"/>
              <a:t> Husk, at du er omfattet af en loyalitetspligt overfor din arbejdsgiver. Det betyder, at du som udgangspunkt skal forholde dig loyalt og ikke ytre dig skadeligt om din arbejdsplads.</a:t>
            </a:r>
          </a:p>
          <a:p>
            <a:r>
              <a:rPr lang="da-DK" baseline="0" dirty="0" smtClean="0"/>
              <a:t>Loyalitetspligten </a:t>
            </a:r>
            <a:r>
              <a:rPr lang="da-DK" baseline="0" dirty="0" smtClean="0"/>
              <a:t>indebærer også, at du ikke må tale negativt om arbejdspladsen eller arbejdspladsen produkter på sociale medier. Det kan medføre en advarsel eller i værste fald afskedigelse</a:t>
            </a:r>
            <a:r>
              <a:rPr lang="da-DK" baseline="0" dirty="0" smtClean="0"/>
              <a:t>.</a:t>
            </a:r>
          </a:p>
          <a:p>
            <a:endParaRPr lang="da-DK" baseline="0" dirty="0" smtClean="0"/>
          </a:p>
          <a:p>
            <a:r>
              <a:rPr lang="da-DK" baseline="0" dirty="0" smtClean="0"/>
              <a:t>NB! </a:t>
            </a:r>
            <a:r>
              <a:rPr lang="da-DK" sz="1200" i="1" kern="1200" dirty="0" smtClean="0">
                <a:solidFill>
                  <a:schemeClr val="tx1"/>
                </a:solidFill>
                <a:effectLst/>
                <a:latin typeface="+mn-lt"/>
                <a:ea typeface="+mn-ea"/>
                <a:cs typeface="+mn-cs"/>
              </a:rPr>
              <a:t>Har I særlige krav i kontrakten omkring loyalitet, som din kollega skal være opmærksom på?  Hvordan forholder jeres virksomhed sig til brug af sociale medier, hvilke faldgrupper kan der være, hvis dimittenden udtaler sig negativt om virksomheden online?</a:t>
            </a:r>
            <a:br>
              <a:rPr lang="da-DK" sz="1200" i="1" kern="1200" dirty="0" smtClean="0">
                <a:solidFill>
                  <a:schemeClr val="tx1"/>
                </a:solidFill>
                <a:effectLst/>
                <a:latin typeface="+mn-lt"/>
                <a:ea typeface="+mn-ea"/>
                <a:cs typeface="+mn-cs"/>
              </a:rPr>
            </a:br>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C2636666-A62B-49D3-BB57-6BDE7AB1F648}" type="slidenum">
              <a:rPr lang="da-DK" smtClean="0"/>
              <a:t>3</a:t>
            </a:fld>
            <a:endParaRPr lang="da-DK"/>
          </a:p>
        </p:txBody>
      </p:sp>
    </p:spTree>
    <p:extLst>
      <p:ext uri="{BB962C8B-B14F-4D97-AF65-F5344CB8AC3E}">
        <p14:creationId xmlns:p14="http://schemas.microsoft.com/office/powerpoint/2010/main" val="422797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i="1" dirty="0" smtClean="0">
                <a:solidFill>
                  <a:schemeClr val="tx1"/>
                </a:solidFill>
              </a:rPr>
              <a:t>NB! Her kan du </a:t>
            </a:r>
            <a:r>
              <a:rPr lang="da-DK" sz="1200" i="1" kern="1200" dirty="0" smtClean="0">
                <a:solidFill>
                  <a:schemeClr val="tx1"/>
                </a:solidFill>
                <a:effectLst/>
                <a:latin typeface="+mn-lt"/>
                <a:ea typeface="+mn-ea"/>
                <a:cs typeface="+mn-cs"/>
              </a:rPr>
              <a:t>også fortælle om,</a:t>
            </a:r>
            <a:r>
              <a:rPr lang="da-DK" sz="1200" i="1" kern="1200" baseline="0" dirty="0" smtClean="0">
                <a:solidFill>
                  <a:schemeClr val="tx1"/>
                </a:solidFill>
                <a:effectLst/>
                <a:latin typeface="+mn-lt"/>
                <a:ea typeface="+mn-ea"/>
                <a:cs typeface="+mn-cs"/>
              </a:rPr>
              <a:t> </a:t>
            </a:r>
            <a:r>
              <a:rPr lang="da-DK" sz="1200" i="1" kern="1200" dirty="0" smtClean="0">
                <a:solidFill>
                  <a:schemeClr val="tx1"/>
                </a:solidFill>
                <a:effectLst/>
                <a:latin typeface="+mn-lt"/>
                <a:ea typeface="+mn-ea"/>
                <a:cs typeface="+mn-cs"/>
              </a:rPr>
              <a:t>hvornår I har lokale lønforhandlinger, og hvad dimittenden til den tid skal være opmærksom på. Og du kan præsentere</a:t>
            </a:r>
            <a:r>
              <a:rPr lang="da-DK" sz="1200" i="1" kern="1200" baseline="0" dirty="0" smtClean="0">
                <a:solidFill>
                  <a:schemeClr val="tx1"/>
                </a:solidFill>
                <a:effectLst/>
                <a:latin typeface="+mn-lt"/>
                <a:ea typeface="+mn-ea"/>
                <a:cs typeface="+mn-cs"/>
              </a:rPr>
              <a:t> arbejdspladsens MUS-materiale.</a:t>
            </a:r>
            <a:endParaRPr lang="da-DK" sz="1200" i="1" kern="1200" dirty="0" smtClean="0">
              <a:solidFill>
                <a:schemeClr val="tx1"/>
              </a:solidFill>
              <a:effectLst/>
              <a:latin typeface="+mn-lt"/>
              <a:ea typeface="+mn-ea"/>
              <a:cs typeface="+mn-cs"/>
            </a:endParaRPr>
          </a:p>
          <a:p>
            <a:pPr defTabSz="882213">
              <a:defRPr/>
            </a:pPr>
            <a:endParaRPr lang="da-DK" b="0" dirty="0" smtClean="0">
              <a:solidFill>
                <a:schemeClr val="tx1"/>
              </a:solidFill>
            </a:endParaRPr>
          </a:p>
          <a:p>
            <a:pPr defTabSz="882213">
              <a:defRPr/>
            </a:pPr>
            <a:r>
              <a:rPr lang="da-DK" b="1" dirty="0" smtClean="0">
                <a:solidFill>
                  <a:schemeClr val="tx1"/>
                </a:solidFill>
              </a:rPr>
              <a:t>Interne </a:t>
            </a:r>
            <a:r>
              <a:rPr lang="da-DK" b="1" dirty="0" smtClean="0">
                <a:solidFill>
                  <a:schemeClr val="tx1"/>
                </a:solidFill>
              </a:rPr>
              <a:t>lønforhandlinger og lønforbedring: </a:t>
            </a:r>
            <a:r>
              <a:rPr lang="da-DK" b="0" dirty="0" smtClean="0">
                <a:solidFill>
                  <a:schemeClr val="tx1"/>
                </a:solidFill>
              </a:rPr>
              <a:t>En gang årligt</a:t>
            </a:r>
            <a:r>
              <a:rPr lang="da-DK" b="0" baseline="0" dirty="0" smtClean="0">
                <a:solidFill>
                  <a:schemeClr val="tx1"/>
                </a:solidFill>
              </a:rPr>
              <a:t> </a:t>
            </a:r>
            <a:r>
              <a:rPr lang="da-DK" b="0" dirty="0" smtClean="0">
                <a:solidFill>
                  <a:schemeClr val="tx1"/>
                </a:solidFill>
              </a:rPr>
              <a:t>har du mulighed for</a:t>
            </a:r>
            <a:r>
              <a:rPr lang="da-DK" b="0" baseline="0" dirty="0" smtClean="0">
                <a:solidFill>
                  <a:schemeClr val="tx1"/>
                </a:solidFill>
              </a:rPr>
              <a:t> </a:t>
            </a:r>
            <a:r>
              <a:rPr lang="da-DK" b="0" dirty="0" smtClean="0">
                <a:solidFill>
                  <a:schemeClr val="tx1"/>
                </a:solidFill>
              </a:rPr>
              <a:t>enten at indstille dig selv til en lønforbedring (hvis TR</a:t>
            </a:r>
            <a:r>
              <a:rPr lang="da-DK" b="0" baseline="0" dirty="0" smtClean="0">
                <a:solidFill>
                  <a:schemeClr val="tx1"/>
                </a:solidFill>
              </a:rPr>
              <a:t> forhandler løn), eller selv forhandle din løn. Her skal du bevise overfor arbejdsgiver, at du har værdi for arbejdspladsen, for eksempel ved at fortælle om de resultater du har skabt, eller hvis du har fået et øget ansvar i dine opgaver. </a:t>
            </a:r>
            <a:endParaRPr lang="da-DK" b="1" dirty="0" smtClean="0">
              <a:solidFill>
                <a:schemeClr val="tx1"/>
              </a:solidFill>
            </a:endParaRPr>
          </a:p>
          <a:p>
            <a:pPr defTabSz="882213">
              <a:defRPr/>
            </a:pPr>
            <a:endParaRPr lang="da-DK" dirty="0"/>
          </a:p>
          <a:p>
            <a:pPr defTabSz="882213">
              <a:defRPr/>
            </a:pPr>
            <a:r>
              <a:rPr lang="da-DK" b="1" dirty="0" smtClean="0"/>
              <a:t>MUS: </a:t>
            </a:r>
            <a:r>
              <a:rPr lang="da-DK" dirty="0" smtClean="0"/>
              <a:t>MUS står for medarbejderudviklingssamtale og er </a:t>
            </a:r>
            <a:r>
              <a:rPr lang="da-DK" dirty="0"/>
              <a:t>en samtale mellem dig og din leder to gange årligt. Her har du mulighed for at tale om eget biddrag til </a:t>
            </a:r>
            <a:r>
              <a:rPr lang="da-DK" dirty="0" smtClean="0"/>
              <a:t>arbejdspladsen,</a:t>
            </a:r>
            <a:r>
              <a:rPr lang="da-DK" baseline="0" dirty="0" smtClean="0"/>
              <a:t> og din leder </a:t>
            </a:r>
            <a:r>
              <a:rPr lang="da-DK" dirty="0" smtClean="0"/>
              <a:t>kan </a:t>
            </a:r>
            <a:r>
              <a:rPr lang="da-DK" dirty="0"/>
              <a:t>vurdere, hvordan han eller hun kan støtte din udvikling og trivsel. Samtalen kan derfor bruges til strategisk at styre, hvor du vil hen. </a:t>
            </a:r>
            <a:endParaRPr lang="da-DK" b="1" dirty="0" smtClean="0"/>
          </a:p>
          <a:p>
            <a:pPr defTabSz="882213">
              <a:defRPr/>
            </a:pPr>
            <a:endParaRPr lang="da-DK" b="1" dirty="0"/>
          </a:p>
          <a:p>
            <a:pPr defTabSz="882213">
              <a:defRPr/>
            </a:pPr>
            <a:r>
              <a:rPr lang="da-DK" b="1" dirty="0"/>
              <a:t>Jobudvikling – de spændende opgaver</a:t>
            </a:r>
            <a:r>
              <a:rPr lang="da-DK" dirty="0"/>
              <a:t>: Hvordan får </a:t>
            </a:r>
            <a:r>
              <a:rPr lang="da-DK" dirty="0" smtClean="0"/>
              <a:t>du </a:t>
            </a:r>
            <a:r>
              <a:rPr lang="da-DK" dirty="0"/>
              <a:t>fat i de fede opgaver? Det gør du ved at tage ansvar, overholde deadlines, og ved at være en god kollega. Du skal dog være opmærksom på, at du ikke påtager </a:t>
            </a:r>
            <a:r>
              <a:rPr lang="da-DK" dirty="0" smtClean="0"/>
              <a:t>dig </a:t>
            </a:r>
            <a:r>
              <a:rPr lang="da-DK" dirty="0"/>
              <a:t>for mange opgaver eller </a:t>
            </a:r>
            <a:r>
              <a:rPr lang="da-DK" dirty="0" smtClean="0"/>
              <a:t>for stort et ansvar</a:t>
            </a:r>
            <a:r>
              <a:rPr lang="da-DK" dirty="0"/>
              <a:t>, så du ender op med stress. Forventningsafstem </a:t>
            </a:r>
            <a:r>
              <a:rPr lang="da-DK" dirty="0" smtClean="0"/>
              <a:t>opgaverne </a:t>
            </a:r>
            <a:r>
              <a:rPr lang="da-DK" dirty="0"/>
              <a:t>med </a:t>
            </a:r>
            <a:r>
              <a:rPr lang="da-DK" dirty="0" smtClean="0"/>
              <a:t>kolleger </a:t>
            </a:r>
            <a:r>
              <a:rPr lang="da-DK" dirty="0"/>
              <a:t>og ledelse.</a:t>
            </a:r>
          </a:p>
          <a:p>
            <a:endParaRPr lang="da-DK" b="1" dirty="0" smtClean="0"/>
          </a:p>
          <a:p>
            <a:r>
              <a:rPr lang="da-DK" b="1" dirty="0" smtClean="0"/>
              <a:t>Mål og strategi for karrieren</a:t>
            </a:r>
            <a:r>
              <a:rPr lang="da-DK" dirty="0" smtClean="0"/>
              <a:t>: Du</a:t>
            </a:r>
            <a:r>
              <a:rPr lang="da-DK" baseline="0" dirty="0" smtClean="0"/>
              <a:t> kan som medlem af DM få en karrieresamtale eller et mentorforløb, hvor du kan blive skarpere på, hvordan du får sat mål i din karriere, og hvordan du kan opnå dem. DM kan også hjælpe, hvis der er problemer på arbejdspladsen, som du ikke føler, at du kan komme til mig eller din nærmeste leder med.</a:t>
            </a:r>
            <a:endParaRPr lang="da-DK" dirty="0"/>
          </a:p>
        </p:txBody>
      </p:sp>
      <p:sp>
        <p:nvSpPr>
          <p:cNvPr id="4" name="Pladsholder til diasnummer 3"/>
          <p:cNvSpPr>
            <a:spLocks noGrp="1"/>
          </p:cNvSpPr>
          <p:nvPr>
            <p:ph type="sldNum" sz="quarter" idx="10"/>
          </p:nvPr>
        </p:nvSpPr>
        <p:spPr/>
        <p:txBody>
          <a:bodyPr/>
          <a:lstStyle/>
          <a:p>
            <a:fld id="{C2636666-A62B-49D3-BB57-6BDE7AB1F648}" type="slidenum">
              <a:rPr lang="da-DK" smtClean="0"/>
              <a:t>4</a:t>
            </a:fld>
            <a:endParaRPr lang="da-DK"/>
          </a:p>
        </p:txBody>
      </p:sp>
    </p:spTree>
    <p:extLst>
      <p:ext uri="{BB962C8B-B14F-4D97-AF65-F5344CB8AC3E}">
        <p14:creationId xmlns:p14="http://schemas.microsoft.com/office/powerpoint/2010/main" val="2193284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i="1" kern="1200" dirty="0" smtClean="0">
                <a:solidFill>
                  <a:schemeClr val="tx1"/>
                </a:solidFill>
                <a:effectLst/>
                <a:latin typeface="+mn-lt"/>
                <a:ea typeface="+mn-ea"/>
                <a:cs typeface="+mn-cs"/>
              </a:rPr>
              <a:t>Det</a:t>
            </a:r>
            <a:r>
              <a:rPr lang="da-DK" sz="1200" i="1" kern="1200" baseline="0" dirty="0" smtClean="0">
                <a:solidFill>
                  <a:schemeClr val="tx1"/>
                </a:solidFill>
                <a:effectLst/>
                <a:latin typeface="+mn-lt"/>
                <a:ea typeface="+mn-ea"/>
                <a:cs typeface="+mn-cs"/>
              </a:rPr>
              <a:t> er DM’s erfaring, at </a:t>
            </a:r>
            <a:r>
              <a:rPr lang="da-DK" sz="1200" i="1" kern="1200" dirty="0" smtClean="0">
                <a:solidFill>
                  <a:schemeClr val="tx1"/>
                </a:solidFill>
                <a:effectLst/>
                <a:latin typeface="+mn-lt"/>
                <a:ea typeface="+mn-ea"/>
                <a:cs typeface="+mn-cs"/>
              </a:rPr>
              <a:t>mange dimittender har brug for at få at vide, at mange af de spørgsmål,</a:t>
            </a:r>
            <a:r>
              <a:rPr lang="da-DK" sz="1200" i="1" kern="1200" baseline="0" dirty="0" smtClean="0">
                <a:solidFill>
                  <a:schemeClr val="tx1"/>
                </a:solidFill>
                <a:effectLst/>
                <a:latin typeface="+mn-lt"/>
                <a:ea typeface="+mn-ea"/>
                <a:cs typeface="+mn-cs"/>
              </a:rPr>
              <a:t> der melder sig, når man er ny på arbejdsmarkedet, </a:t>
            </a:r>
            <a:r>
              <a:rPr lang="da-DK" sz="1200" i="1" kern="1200" dirty="0" smtClean="0">
                <a:solidFill>
                  <a:schemeClr val="tx1"/>
                </a:solidFill>
                <a:effectLst/>
                <a:latin typeface="+mn-lt"/>
                <a:ea typeface="+mn-ea"/>
                <a:cs typeface="+mn-cs"/>
              </a:rPr>
              <a:t> er meget udbredte  - også blandt kolleger</a:t>
            </a:r>
            <a:r>
              <a:rPr lang="da-DK" sz="1200" i="1" kern="1200" baseline="0" dirty="0" smtClean="0">
                <a:solidFill>
                  <a:schemeClr val="tx1"/>
                </a:solidFill>
                <a:effectLst/>
                <a:latin typeface="+mn-lt"/>
                <a:ea typeface="+mn-ea"/>
                <a:cs typeface="+mn-cs"/>
              </a:rPr>
              <a:t> som har været </a:t>
            </a:r>
            <a:r>
              <a:rPr lang="da-DK" sz="1200" i="1" kern="1200" dirty="0" smtClean="0">
                <a:solidFill>
                  <a:schemeClr val="tx1"/>
                </a:solidFill>
                <a:effectLst/>
                <a:latin typeface="+mn-lt"/>
                <a:ea typeface="+mn-ea"/>
                <a:cs typeface="+mn-cs"/>
              </a:rPr>
              <a:t>mange år på arbejdsmarkedet. Tal om, hvordan man kan gå i dialog med kolleger og ledelse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i="1" kern="1200" dirty="0" smtClean="0">
                <a:solidFill>
                  <a:schemeClr val="tx1"/>
                </a:solidFill>
                <a:effectLst/>
                <a:latin typeface="+mn-lt"/>
                <a:ea typeface="+mn-ea"/>
                <a:cs typeface="+mn-cs"/>
              </a:rPr>
              <a:t>Hvis man har lyst</a:t>
            </a:r>
            <a:r>
              <a:rPr lang="da-DK" sz="1200" i="1" kern="1200" baseline="0" dirty="0" smtClean="0">
                <a:solidFill>
                  <a:schemeClr val="tx1"/>
                </a:solidFill>
                <a:effectLst/>
                <a:latin typeface="+mn-lt"/>
                <a:ea typeface="+mn-ea"/>
                <a:cs typeface="+mn-cs"/>
              </a:rPr>
              <a:t> og behov, kan man </a:t>
            </a:r>
            <a:r>
              <a:rPr lang="da-DK" sz="1200" i="1" kern="1200" dirty="0" smtClean="0">
                <a:solidFill>
                  <a:schemeClr val="tx1"/>
                </a:solidFill>
                <a:effectLst/>
                <a:latin typeface="+mn-lt"/>
                <a:ea typeface="+mn-ea"/>
                <a:cs typeface="+mn-cs"/>
              </a:rPr>
              <a:t>også få en personlig karrieresamtale eller mentor hos DM til at sparre med.</a:t>
            </a:r>
            <a:r>
              <a:rPr lang="da-DK" sz="1200" i="1" kern="1200" baseline="0" dirty="0" smtClean="0">
                <a:solidFill>
                  <a:schemeClr val="tx1"/>
                </a:solidFill>
                <a:effectLst/>
                <a:latin typeface="+mn-lt"/>
                <a:ea typeface="+mn-ea"/>
                <a:cs typeface="+mn-cs"/>
              </a:rPr>
              <a:t> Skriv til dm@dm.dk eller ring til os på 38 15 66 00.</a:t>
            </a:r>
            <a:endParaRPr lang="da-DK" sz="1200" i="1" kern="1200" dirty="0" smtClean="0">
              <a:solidFill>
                <a:schemeClr val="tx1"/>
              </a:solidFill>
              <a:effectLst/>
              <a:latin typeface="+mn-lt"/>
              <a:ea typeface="+mn-ea"/>
              <a:cs typeface="+mn-cs"/>
            </a:endParaRPr>
          </a:p>
          <a:p>
            <a:endParaRPr lang="da-DK" b="0" dirty="0" smtClean="0"/>
          </a:p>
        </p:txBody>
      </p:sp>
      <p:sp>
        <p:nvSpPr>
          <p:cNvPr id="4" name="Pladsholder til diasnummer 3"/>
          <p:cNvSpPr>
            <a:spLocks noGrp="1"/>
          </p:cNvSpPr>
          <p:nvPr>
            <p:ph type="sldNum" sz="quarter" idx="10"/>
          </p:nvPr>
        </p:nvSpPr>
        <p:spPr/>
        <p:txBody>
          <a:bodyPr/>
          <a:lstStyle/>
          <a:p>
            <a:fld id="{C2636666-A62B-49D3-BB57-6BDE7AB1F648}" type="slidenum">
              <a:rPr lang="da-DK" smtClean="0"/>
              <a:t>5</a:t>
            </a:fld>
            <a:endParaRPr lang="da-DK"/>
          </a:p>
        </p:txBody>
      </p:sp>
    </p:spTree>
    <p:extLst>
      <p:ext uri="{BB962C8B-B14F-4D97-AF65-F5344CB8AC3E}">
        <p14:creationId xmlns:p14="http://schemas.microsoft.com/office/powerpoint/2010/main" val="434087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dirty="0" smtClean="0"/>
              <a:t>NB! Sæt din navn og dine kontaktoplysninger ind, så din nye kollega har dem ved hånden.</a:t>
            </a:r>
            <a:endParaRPr lang="da-DK" i="1" dirty="0"/>
          </a:p>
        </p:txBody>
      </p:sp>
      <p:sp>
        <p:nvSpPr>
          <p:cNvPr id="4" name="Pladsholder til diasnummer 3"/>
          <p:cNvSpPr>
            <a:spLocks noGrp="1"/>
          </p:cNvSpPr>
          <p:nvPr>
            <p:ph type="sldNum" sz="quarter" idx="10"/>
          </p:nvPr>
        </p:nvSpPr>
        <p:spPr/>
        <p:txBody>
          <a:bodyPr/>
          <a:lstStyle/>
          <a:p>
            <a:fld id="{C2636666-A62B-49D3-BB57-6BDE7AB1F648}" type="slidenum">
              <a:rPr lang="da-DK" smtClean="0"/>
              <a:t>6</a:t>
            </a:fld>
            <a:endParaRPr lang="da-DK"/>
          </a:p>
        </p:txBody>
      </p:sp>
    </p:spTree>
    <p:extLst>
      <p:ext uri="{BB962C8B-B14F-4D97-AF65-F5344CB8AC3E}">
        <p14:creationId xmlns:p14="http://schemas.microsoft.com/office/powerpoint/2010/main" val="3313764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åre 1"/>
          <p:cNvSpPr/>
          <p:nvPr userDrawn="1"/>
        </p:nvSpPr>
        <p:spPr>
          <a:xfrm rot="16200000" flipH="1">
            <a:off x="-9054" y="909365"/>
            <a:ext cx="6660952" cy="6642844"/>
          </a:xfrm>
          <a:prstGeom prst="teardrop">
            <a:avLst/>
          </a:prstGeom>
          <a:solidFill>
            <a:srgbClr val="E81B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latin typeface="+mj-lt"/>
            </a:endParaRPr>
          </a:p>
        </p:txBody>
      </p:sp>
      <p:sp>
        <p:nvSpPr>
          <p:cNvPr id="4" name="Pladsholder til tekst 3"/>
          <p:cNvSpPr>
            <a:spLocks noGrp="1"/>
          </p:cNvSpPr>
          <p:nvPr>
            <p:ph type="body" sz="quarter" idx="10"/>
          </p:nvPr>
        </p:nvSpPr>
        <p:spPr>
          <a:xfrm>
            <a:off x="882204" y="2543102"/>
            <a:ext cx="5256584" cy="3456384"/>
          </a:xfrm>
        </p:spPr>
        <p:txBody>
          <a:bodyPr anchor="ctr" anchorCtr="0">
            <a:noAutofit/>
          </a:bodyPr>
          <a:lstStyle>
            <a:lvl1pPr marL="0" indent="0">
              <a:buFontTx/>
              <a:buNone/>
              <a:defRPr sz="6800" spc="0" baseline="0">
                <a:solidFill>
                  <a:schemeClr val="bg1"/>
                </a:solidFill>
                <a:latin typeface="+mj-lt"/>
              </a:defRPr>
            </a:lvl1pPr>
          </a:lstStyle>
          <a:p>
            <a:pPr lvl="0"/>
            <a:r>
              <a:rPr lang="da-DK" dirty="0" smtClean="0"/>
              <a:t>Klik for at redigere i master</a:t>
            </a:r>
            <a:endParaRPr lang="da-DK" dirty="0"/>
          </a:p>
        </p:txBody>
      </p:sp>
      <p:pic>
        <p:nvPicPr>
          <p:cNvPr id="7" name="Billede 6"/>
          <p:cNvPicPr>
            <a:picLocks noChangeAspect="1"/>
          </p:cNvPicPr>
          <p:nvPr userDrawn="1"/>
        </p:nvPicPr>
        <p:blipFill>
          <a:blip r:embed="rId2"/>
          <a:stretch>
            <a:fillRect/>
          </a:stretch>
        </p:blipFill>
        <p:spPr>
          <a:xfrm>
            <a:off x="7522180" y="695717"/>
            <a:ext cx="2465036" cy="72008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450156" y="1546868"/>
            <a:ext cx="9793088" cy="865611"/>
          </a:xfrm>
          <a:prstGeom prst="rect">
            <a:avLst/>
          </a:prstGeom>
        </p:spPr>
        <p:txBody>
          <a:bodyPr numCol="1">
            <a:noAutofit/>
          </a:bodyPr>
          <a:lstStyle>
            <a:lvl1pPr algn="l">
              <a:lnSpc>
                <a:spcPct val="100000"/>
              </a:lnSpc>
              <a:defRPr sz="4000" b="0" i="0" baseline="0">
                <a:solidFill>
                  <a:srgbClr val="424E5B"/>
                </a:solidFill>
                <a:latin typeface="+mj-lt"/>
                <a:cs typeface="Lintel Medium"/>
              </a:defRPr>
            </a:lvl1pPr>
          </a:lstStyle>
          <a:p>
            <a:r>
              <a:rPr lang="da-DK" dirty="0" smtClean="0"/>
              <a:t>Klik for at redigere titeltypografi</a:t>
            </a:r>
            <a:endParaRPr lang="da-DK" dirty="0"/>
          </a:p>
        </p:txBody>
      </p:sp>
      <p:sp>
        <p:nvSpPr>
          <p:cNvPr id="4" name="Pladsholder til indhold 2"/>
          <p:cNvSpPr>
            <a:spLocks noGrp="1"/>
          </p:cNvSpPr>
          <p:nvPr>
            <p:ph idx="1" hasCustomPrompt="1"/>
          </p:nvPr>
        </p:nvSpPr>
        <p:spPr>
          <a:xfrm>
            <a:off x="450156" y="2628503"/>
            <a:ext cx="9793088" cy="3816424"/>
          </a:xfrm>
          <a:prstGeom prst="rect">
            <a:avLst/>
          </a:prstGeom>
        </p:spPr>
        <p:txBody>
          <a:bodyPr numCol="1" spcCol="144000">
            <a:normAutofit/>
          </a:bodyPr>
          <a:lstStyle>
            <a:lvl1pPr marL="270000" indent="-306000">
              <a:lnSpc>
                <a:spcPct val="120000"/>
              </a:lnSpc>
              <a:spcBef>
                <a:spcPts val="400"/>
              </a:spcBef>
              <a:buClr>
                <a:srgbClr val="E81B45"/>
              </a:buClr>
              <a:buSzPct val="100000"/>
              <a:buFont typeface="Arial"/>
              <a:buChar char="•"/>
              <a:defRPr sz="2000" b="0" i="0" baseline="0">
                <a:solidFill>
                  <a:srgbClr val="424E5B"/>
                </a:solidFill>
                <a:latin typeface="+mj-lt"/>
                <a:cs typeface="Lintel Medium"/>
              </a:defRPr>
            </a:lvl1pPr>
            <a:lvl2pPr>
              <a:lnSpc>
                <a:spcPct val="120000"/>
              </a:lnSpc>
              <a:defRPr sz="1600" b="0" i="0" baseline="0">
                <a:solidFill>
                  <a:srgbClr val="424E5B"/>
                </a:solidFill>
                <a:latin typeface="+mj-lt"/>
                <a:cs typeface="Lintel Medium"/>
              </a:defRPr>
            </a:lvl2pPr>
            <a:lvl3pPr>
              <a:lnSpc>
                <a:spcPct val="120000"/>
              </a:lnSpc>
              <a:defRPr sz="1600" b="0" i="0" baseline="0">
                <a:solidFill>
                  <a:srgbClr val="424E5B"/>
                </a:solidFill>
                <a:latin typeface="+mj-lt"/>
                <a:cs typeface="Lintel Medium"/>
              </a:defRPr>
            </a:lvl3pPr>
            <a:lvl4pPr>
              <a:lnSpc>
                <a:spcPct val="120000"/>
              </a:lnSpc>
              <a:defRPr sz="1600" b="0" i="0" baseline="0">
                <a:solidFill>
                  <a:srgbClr val="424E5B"/>
                </a:solidFill>
                <a:latin typeface="+mj-lt"/>
                <a:cs typeface="Lintel Medium"/>
              </a:defRPr>
            </a:lvl4pPr>
            <a:lvl5pPr>
              <a:lnSpc>
                <a:spcPct val="120000"/>
              </a:lnSpc>
              <a:defRPr sz="1400" b="0" i="0" baseline="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239932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
        <p:nvSpPr>
          <p:cNvPr id="5" name="Pladsholder til indhold 2"/>
          <p:cNvSpPr>
            <a:spLocks noGrp="1"/>
          </p:cNvSpPr>
          <p:nvPr>
            <p:ph idx="10" hasCustomPrompt="1"/>
          </p:nvPr>
        </p:nvSpPr>
        <p:spPr>
          <a:xfrm>
            <a:off x="450156" y="1476375"/>
            <a:ext cx="9793088" cy="4968552"/>
          </a:xfrm>
          <a:prstGeom prst="rect">
            <a:avLst/>
          </a:prstGeom>
        </p:spPr>
        <p:txBody>
          <a:bodyPr numCol="1" spcCol="144000">
            <a:normAutofit/>
          </a:bodyPr>
          <a:lstStyle>
            <a:lvl1pPr marL="270000" indent="-306000">
              <a:lnSpc>
                <a:spcPct val="120000"/>
              </a:lnSpc>
              <a:spcBef>
                <a:spcPts val="400"/>
              </a:spcBef>
              <a:buClr>
                <a:srgbClr val="E00035"/>
              </a:buClr>
              <a:buSzPct val="100000"/>
              <a:buFont typeface="Arial"/>
              <a:buChar char="•"/>
              <a:defRPr sz="2000" b="0" i="0" baseline="0">
                <a:solidFill>
                  <a:srgbClr val="424E5B"/>
                </a:solidFill>
                <a:latin typeface="+mj-lt"/>
                <a:cs typeface="Lintel Medium"/>
              </a:defRPr>
            </a:lvl1pPr>
            <a:lvl2pPr>
              <a:lnSpc>
                <a:spcPct val="120000"/>
              </a:lnSpc>
              <a:defRPr sz="1800" b="0" i="0" baseline="0">
                <a:solidFill>
                  <a:srgbClr val="424E5B"/>
                </a:solidFill>
                <a:latin typeface="+mj-lt"/>
                <a:cs typeface="Lintel Medium"/>
              </a:defRPr>
            </a:lvl2pPr>
            <a:lvl3pPr>
              <a:lnSpc>
                <a:spcPct val="120000"/>
              </a:lnSpc>
              <a:defRPr sz="1800" b="0" i="0" baseline="0">
                <a:solidFill>
                  <a:srgbClr val="424E5B"/>
                </a:solidFill>
                <a:latin typeface="+mj-lt"/>
                <a:cs typeface="Lintel Medium"/>
              </a:defRPr>
            </a:lvl3pPr>
            <a:lvl4pPr>
              <a:lnSpc>
                <a:spcPct val="120000"/>
              </a:lnSpc>
              <a:defRPr sz="1600" b="0" i="0" baseline="0">
                <a:solidFill>
                  <a:srgbClr val="424E5B"/>
                </a:solidFill>
                <a:latin typeface="+mj-lt"/>
                <a:cs typeface="Lintel Medium"/>
              </a:defRPr>
            </a:lvl4pPr>
            <a:lvl5pPr>
              <a:lnSpc>
                <a:spcPct val="120000"/>
              </a:lnSpc>
              <a:defRPr sz="1400" b="0" i="0" baseline="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1973860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5" name="Titel 1"/>
          <p:cNvSpPr>
            <a:spLocks noGrp="1"/>
          </p:cNvSpPr>
          <p:nvPr>
            <p:ph type="title"/>
          </p:nvPr>
        </p:nvSpPr>
        <p:spPr>
          <a:xfrm>
            <a:off x="450156" y="1548000"/>
            <a:ext cx="6264696" cy="865611"/>
          </a:xfrm>
          <a:prstGeom prst="rect">
            <a:avLst/>
          </a:prstGeom>
        </p:spPr>
        <p:txBody>
          <a:bodyPr numCol="1">
            <a:noAutofit/>
          </a:bodyPr>
          <a:lstStyle>
            <a:lvl1pPr algn="l">
              <a:lnSpc>
                <a:spcPct val="100000"/>
              </a:lnSpc>
              <a:defRPr sz="4000" b="0" i="0">
                <a:solidFill>
                  <a:srgbClr val="424E5B"/>
                </a:solidFill>
                <a:latin typeface="+mj-lt"/>
                <a:cs typeface="Lintel Medium"/>
              </a:defRPr>
            </a:lvl1pPr>
          </a:lstStyle>
          <a:p>
            <a:r>
              <a:rPr lang="da-DK" dirty="0" smtClean="0"/>
              <a:t>Klik for at redigere</a:t>
            </a:r>
            <a:endParaRPr lang="da-DK" dirty="0"/>
          </a:p>
        </p:txBody>
      </p:sp>
      <p:sp>
        <p:nvSpPr>
          <p:cNvPr id="6" name="Pladsholder til indhold 2"/>
          <p:cNvSpPr>
            <a:spLocks noGrp="1"/>
          </p:cNvSpPr>
          <p:nvPr>
            <p:ph idx="1"/>
          </p:nvPr>
        </p:nvSpPr>
        <p:spPr>
          <a:xfrm>
            <a:off x="450156" y="2628503"/>
            <a:ext cx="6264696" cy="3816424"/>
          </a:xfrm>
          <a:prstGeom prst="rect">
            <a:avLst/>
          </a:prstGeom>
        </p:spPr>
        <p:txBody>
          <a:bodyPr numCol="1" spcCol="144000">
            <a:normAutofit/>
          </a:bodyPr>
          <a:lstStyle>
            <a:lvl1pPr marL="270000" indent="-306000">
              <a:lnSpc>
                <a:spcPct val="120000"/>
              </a:lnSpc>
              <a:spcBef>
                <a:spcPts val="400"/>
              </a:spcBef>
              <a:buClr>
                <a:srgbClr val="E81B45"/>
              </a:buClr>
              <a:buSzPct val="100000"/>
              <a:buFont typeface="Arial" panose="020B0604020202020204" pitchFamily="34" charset="0"/>
              <a:buChar char="•"/>
              <a:defRPr sz="2000" b="0" i="0">
                <a:solidFill>
                  <a:srgbClr val="424E5B"/>
                </a:solidFill>
                <a:latin typeface="+mj-lt"/>
                <a:cs typeface="Lintel Medium"/>
              </a:defRPr>
            </a:lvl1pPr>
            <a:lvl2pPr>
              <a:lnSpc>
                <a:spcPct val="120000"/>
              </a:lnSpc>
              <a:defRPr sz="1600" b="0" i="0">
                <a:solidFill>
                  <a:srgbClr val="424E5B"/>
                </a:solidFill>
                <a:latin typeface="+mj-lt"/>
                <a:cs typeface="Lintel Medium"/>
              </a:defRPr>
            </a:lvl2pPr>
            <a:lvl3pPr>
              <a:lnSpc>
                <a:spcPct val="120000"/>
              </a:lnSpc>
              <a:defRPr sz="1600" b="0" i="0">
                <a:solidFill>
                  <a:srgbClr val="424E5B"/>
                </a:solidFill>
                <a:latin typeface="+mj-lt"/>
                <a:cs typeface="Lintel Medium"/>
              </a:defRPr>
            </a:lvl3pPr>
            <a:lvl4pPr>
              <a:lnSpc>
                <a:spcPct val="120000"/>
              </a:lnSpc>
              <a:defRPr sz="1600" b="0" i="0">
                <a:solidFill>
                  <a:srgbClr val="424E5B"/>
                </a:solidFill>
                <a:latin typeface="+mj-lt"/>
                <a:cs typeface="Lintel Medium"/>
              </a:defRPr>
            </a:lvl4pPr>
            <a:lvl5pPr>
              <a:lnSpc>
                <a:spcPct val="120000"/>
              </a:lnSpc>
              <a:defRPr sz="1400" b="0" i="0">
                <a:solidFill>
                  <a:srgbClr val="424E5B"/>
                </a:solidFill>
                <a:latin typeface="+mj-lt"/>
                <a:cs typeface="Lintel Medium"/>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3" name="Pladsholder til billede 2"/>
          <p:cNvSpPr>
            <a:spLocks noGrp="1"/>
          </p:cNvSpPr>
          <p:nvPr>
            <p:ph type="pic" sz="quarter" idx="10"/>
          </p:nvPr>
        </p:nvSpPr>
        <p:spPr>
          <a:xfrm>
            <a:off x="7146925" y="0"/>
            <a:ext cx="3546475" cy="7561263"/>
          </a:xfrm>
          <a:prstGeom prst="rect">
            <a:avLst/>
          </a:prstGeom>
        </p:spPr>
        <p:txBody>
          <a:bodyPr/>
          <a:lstStyle/>
          <a:p>
            <a:endParaRPr lang="da-DK"/>
          </a:p>
        </p:txBody>
      </p:sp>
    </p:spTree>
    <p:extLst>
      <p:ext uri="{BB962C8B-B14F-4D97-AF65-F5344CB8AC3E}">
        <p14:creationId xmlns:p14="http://schemas.microsoft.com/office/powerpoint/2010/main" val="34325593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
        <p:nvSpPr>
          <p:cNvPr id="6" name="Pladsholder til indhold 2"/>
          <p:cNvSpPr>
            <a:spLocks noGrp="1"/>
          </p:cNvSpPr>
          <p:nvPr>
            <p:ph idx="1" hasCustomPrompt="1"/>
          </p:nvPr>
        </p:nvSpPr>
        <p:spPr>
          <a:xfrm>
            <a:off x="450156" y="1476375"/>
            <a:ext cx="6264696" cy="4968552"/>
          </a:xfrm>
          <a:prstGeom prst="rect">
            <a:avLst/>
          </a:prstGeom>
          <a:ln>
            <a:noFill/>
          </a:ln>
        </p:spPr>
        <p:txBody>
          <a:bodyPr numCol="1" spcCol="144000">
            <a:normAutofit/>
          </a:bodyPr>
          <a:lstStyle>
            <a:lvl1pPr marL="270000" indent="-306000">
              <a:lnSpc>
                <a:spcPct val="120000"/>
              </a:lnSpc>
              <a:spcBef>
                <a:spcPts val="400"/>
              </a:spcBef>
              <a:buClr>
                <a:srgbClr val="E00035"/>
              </a:buClr>
              <a:buSzPct val="100000"/>
              <a:buFont typeface="Arial"/>
              <a:buChar char="•"/>
              <a:defRPr sz="2000" b="0" i="0">
                <a:ln>
                  <a:noFill/>
                </a:ln>
                <a:solidFill>
                  <a:srgbClr val="424E5B"/>
                </a:solidFill>
                <a:latin typeface="+mj-lt"/>
                <a:cs typeface="Lintel"/>
              </a:defRPr>
            </a:lvl1pPr>
            <a:lvl2pPr>
              <a:lnSpc>
                <a:spcPct val="120000"/>
              </a:lnSpc>
              <a:defRPr sz="1800" b="0" i="0">
                <a:ln>
                  <a:noFill/>
                </a:ln>
                <a:solidFill>
                  <a:srgbClr val="424E5B"/>
                </a:solidFill>
                <a:latin typeface="+mj-lt"/>
                <a:cs typeface="Lintel"/>
              </a:defRPr>
            </a:lvl2pPr>
            <a:lvl3pPr>
              <a:lnSpc>
                <a:spcPct val="120000"/>
              </a:lnSpc>
              <a:defRPr sz="1800" b="0" i="0">
                <a:ln>
                  <a:noFill/>
                </a:ln>
                <a:solidFill>
                  <a:srgbClr val="424E5B"/>
                </a:solidFill>
                <a:latin typeface="+mj-lt"/>
                <a:cs typeface="Lintel"/>
              </a:defRPr>
            </a:lvl3pPr>
            <a:lvl4pPr>
              <a:lnSpc>
                <a:spcPct val="120000"/>
              </a:lnSpc>
              <a:defRPr sz="1600" b="0" i="0">
                <a:ln>
                  <a:noFill/>
                </a:ln>
                <a:solidFill>
                  <a:srgbClr val="424E5B"/>
                </a:solidFill>
                <a:latin typeface="+mj-lt"/>
                <a:cs typeface="Lintel"/>
              </a:defRPr>
            </a:lvl4pPr>
            <a:lvl5pPr>
              <a:lnSpc>
                <a:spcPct val="120000"/>
              </a:lnSpc>
              <a:defRPr sz="1400" b="0" i="0">
                <a:ln>
                  <a:noFill/>
                </a:ln>
                <a:solidFill>
                  <a:srgbClr val="424E5B"/>
                </a:solidFill>
                <a:latin typeface="+mj-lt"/>
                <a:cs typeface="Lintel"/>
              </a:defRPr>
            </a:lvl5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extLst>
      <p:ext uri="{BB962C8B-B14F-4D97-AF65-F5344CB8AC3E}">
        <p14:creationId xmlns:p14="http://schemas.microsoft.com/office/powerpoint/2010/main" val="13542375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kille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46040" y="1044327"/>
            <a:ext cx="9681180" cy="864096"/>
          </a:xfrm>
        </p:spPr>
        <p:txBody>
          <a:bodyPr wrap="square" lIns="0" tIns="0" rIns="0" bIns="0" anchor="t" anchorCtr="0">
            <a:noAutofit/>
          </a:bodyPr>
          <a:lstStyle>
            <a:lvl1pPr algn="l">
              <a:lnSpc>
                <a:spcPct val="80000"/>
              </a:lnSpc>
              <a:defRPr sz="7200" b="0" i="0" baseline="0">
                <a:solidFill>
                  <a:schemeClr val="bg1"/>
                </a:solidFill>
                <a:latin typeface="+mj-lt"/>
                <a:cs typeface="Lintel Medium"/>
              </a:defRPr>
            </a:lvl1pPr>
          </a:lstStyle>
          <a:p>
            <a:r>
              <a:rPr lang="da-DK" dirty="0" smtClean="0"/>
              <a:t>Klik for at redigere titeltypografi</a:t>
            </a:r>
            <a:endParaRPr lang="da-DK" dirty="0"/>
          </a:p>
        </p:txBody>
      </p:sp>
      <p:sp>
        <p:nvSpPr>
          <p:cNvPr id="3" name="Undertitel 2"/>
          <p:cNvSpPr>
            <a:spLocks noGrp="1"/>
          </p:cNvSpPr>
          <p:nvPr>
            <p:ph type="subTitle" idx="1"/>
          </p:nvPr>
        </p:nvSpPr>
        <p:spPr>
          <a:xfrm>
            <a:off x="378148" y="2052439"/>
            <a:ext cx="6192688" cy="1368152"/>
          </a:xfrm>
        </p:spPr>
        <p:txBody>
          <a:bodyPr wrap="none" lIns="0" tIns="0" rIns="0" bIns="0">
            <a:noAutofit/>
          </a:bodyPr>
          <a:lstStyle>
            <a:lvl1pPr marL="0" indent="0" algn="l">
              <a:buNone/>
              <a:defRPr sz="2800" b="0" i="0">
                <a:solidFill>
                  <a:schemeClr val="bg1"/>
                </a:solidFill>
                <a:latin typeface="+mj-lt"/>
                <a:cs typeface="Calibri Light" panose="020F0302020204030204" pitchFamily="34" charset="0"/>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da-DK" dirty="0" smtClean="0"/>
              <a:t>Klik for at redigere undertiteltypografien i masteren</a:t>
            </a:r>
            <a:endParaRPr lang="da-DK"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dias">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4646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534670" y="1764295"/>
            <a:ext cx="9624060" cy="4990084"/>
          </a:xfrm>
          <a:prstGeom prst="rect">
            <a:avLst/>
          </a:prstGeom>
        </p:spPr>
        <p:txBody>
          <a:bodyPr vert="horz" lIns="99569" tIns="49785" rIns="99569" bIns="49785"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534670" y="7008171"/>
            <a:ext cx="2495127" cy="402567"/>
          </a:xfrm>
          <a:prstGeom prst="rect">
            <a:avLst/>
          </a:prstGeom>
        </p:spPr>
        <p:txBody>
          <a:bodyPr vert="horz" lIns="99569" tIns="49785" rIns="99569" bIns="49785" rtlCol="0" anchor="ctr"/>
          <a:lstStyle>
            <a:lvl1pPr algn="l">
              <a:defRPr sz="800" b="1">
                <a:solidFill>
                  <a:schemeClr val="tx1">
                    <a:tint val="75000"/>
                  </a:schemeClr>
                </a:solidFill>
                <a:latin typeface="Verdana" pitchFamily="34" charset="0"/>
              </a:defRPr>
            </a:lvl1pPr>
          </a:lstStyle>
          <a:p>
            <a:fld id="{CE1B17D7-1D24-43CC-9C07-066AA04189F9}" type="datetimeFigureOut">
              <a:rPr lang="da-DK" smtClean="0"/>
              <a:pPr/>
              <a:t>20-02-2017</a:t>
            </a:fld>
            <a:endParaRPr lang="da-DK" dirty="0"/>
          </a:p>
        </p:txBody>
      </p:sp>
      <p:sp>
        <p:nvSpPr>
          <p:cNvPr id="5" name="Pladsholder til sidefod 4"/>
          <p:cNvSpPr>
            <a:spLocks noGrp="1"/>
          </p:cNvSpPr>
          <p:nvPr>
            <p:ph type="ftr" sz="quarter" idx="3"/>
          </p:nvPr>
        </p:nvSpPr>
        <p:spPr>
          <a:xfrm>
            <a:off x="3653579" y="7008171"/>
            <a:ext cx="3386243" cy="402567"/>
          </a:xfrm>
          <a:prstGeom prst="rect">
            <a:avLst/>
          </a:prstGeom>
        </p:spPr>
        <p:txBody>
          <a:bodyPr vert="horz" lIns="99569" tIns="49785" rIns="99569" bIns="49785" rtlCol="0" anchor="ctr"/>
          <a:lstStyle>
            <a:lvl1pPr algn="ctr">
              <a:defRPr sz="800" b="1">
                <a:solidFill>
                  <a:schemeClr val="tx1">
                    <a:tint val="75000"/>
                  </a:schemeClr>
                </a:solidFill>
                <a:latin typeface="Verdana" pitchFamily="34" charset="0"/>
              </a:defRPr>
            </a:lvl1pPr>
          </a:lstStyle>
          <a:p>
            <a:endParaRPr lang="da-DK" dirty="0"/>
          </a:p>
        </p:txBody>
      </p:sp>
      <p:sp>
        <p:nvSpPr>
          <p:cNvPr id="6" name="Pladsholder til diasnummer 5"/>
          <p:cNvSpPr>
            <a:spLocks noGrp="1"/>
          </p:cNvSpPr>
          <p:nvPr>
            <p:ph type="sldNum" sz="quarter" idx="4"/>
          </p:nvPr>
        </p:nvSpPr>
        <p:spPr>
          <a:xfrm>
            <a:off x="7663603" y="7008171"/>
            <a:ext cx="2495127" cy="402567"/>
          </a:xfrm>
          <a:prstGeom prst="rect">
            <a:avLst/>
          </a:prstGeom>
        </p:spPr>
        <p:txBody>
          <a:bodyPr vert="horz" lIns="99569" tIns="49785" rIns="99569" bIns="49785" rtlCol="0" anchor="ctr"/>
          <a:lstStyle>
            <a:lvl1pPr algn="r">
              <a:defRPr sz="800" b="1">
                <a:solidFill>
                  <a:schemeClr val="tx1">
                    <a:tint val="75000"/>
                  </a:schemeClr>
                </a:solidFill>
                <a:latin typeface="Verdana" pitchFamily="34" charset="0"/>
              </a:defRPr>
            </a:lvl1pPr>
          </a:lstStyle>
          <a:p>
            <a:fld id="{909BC0C1-9010-4DA9-B6A1-E75582FA0D88}" type="slidenum">
              <a:rPr lang="da-DK" smtClean="0"/>
              <a:pPr/>
              <a:t>‹nr.›</a:t>
            </a:fld>
            <a:endParaRPr lang="da-DK" dirty="0"/>
          </a:p>
        </p:txBody>
      </p:sp>
      <p:pic>
        <p:nvPicPr>
          <p:cNvPr id="8" name="Billede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1748" r="5360"/>
          <a:stretch/>
        </p:blipFill>
        <p:spPr>
          <a:xfrm>
            <a:off x="7362924" y="180231"/>
            <a:ext cx="3168352" cy="144016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defTabSz="995690" rtl="0" eaLnBrk="1" latinLnBrk="0" hangingPunct="1">
        <a:spcBef>
          <a:spcPct val="0"/>
        </a:spcBef>
        <a:buNone/>
        <a:defRPr sz="4800" kern="1200">
          <a:solidFill>
            <a:schemeClr val="tx1"/>
          </a:solidFill>
          <a:latin typeface="Lintel Medium"/>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Lintel Medium"/>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Lintel Medium"/>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Lintel Medium"/>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Billede 1"/>
          <p:cNvPicPr>
            <a:picLocks noChangeAspect="1"/>
          </p:cNvPicPr>
          <p:nvPr userDrawn="1"/>
        </p:nvPicPr>
        <p:blipFill>
          <a:blip r:embed="rId4"/>
          <a:stretch>
            <a:fillRect/>
          </a:stretch>
        </p:blipFill>
        <p:spPr>
          <a:xfrm>
            <a:off x="450156" y="401265"/>
            <a:ext cx="1520884" cy="444277"/>
          </a:xfrm>
          <a:prstGeom prst="rect">
            <a:avLst/>
          </a:prstGeom>
        </p:spPr>
      </p:pic>
      <p:sp>
        <p:nvSpPr>
          <p:cNvPr id="10" name="Tåre 9"/>
          <p:cNvSpPr/>
          <p:nvPr/>
        </p:nvSpPr>
        <p:spPr>
          <a:xfrm>
            <a:off x="9883204" y="396255"/>
            <a:ext cx="414000" cy="414000"/>
          </a:xfrm>
          <a:prstGeom prst="teardrop">
            <a:avLst/>
          </a:prstGeom>
          <a:solidFill>
            <a:srgbClr val="424E5B">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8" name="Pladsholder til indhold 2"/>
          <p:cNvSpPr txBox="1">
            <a:spLocks/>
          </p:cNvSpPr>
          <p:nvPr userDrawn="1"/>
        </p:nvSpPr>
        <p:spPr>
          <a:xfrm>
            <a:off x="414152" y="1620391"/>
            <a:ext cx="9865096" cy="4968552"/>
          </a:xfrm>
          <a:prstGeom prst="rect">
            <a:avLst/>
          </a:prstGeom>
        </p:spPr>
        <p:txBody>
          <a:bodyPr numCol="1" spcCol="144000">
            <a:normAutofit/>
          </a:bodyPr>
          <a:lstStyle>
            <a:lvl1pPr marL="342900" indent="-3429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a-DK" dirty="0">
              <a:latin typeface="Lintel Medium"/>
            </a:endParaRPr>
          </a:p>
        </p:txBody>
      </p:sp>
      <p:sp>
        <p:nvSpPr>
          <p:cNvPr id="12" name="Pladsholder til diasnummer 5"/>
          <p:cNvSpPr txBox="1">
            <a:spLocks/>
          </p:cNvSpPr>
          <p:nvPr userDrawn="1"/>
        </p:nvSpPr>
        <p:spPr>
          <a:xfrm>
            <a:off x="9985692" y="570751"/>
            <a:ext cx="233964" cy="144016"/>
          </a:xfrm>
          <a:prstGeom prst="rect">
            <a:avLst/>
          </a:prstGeom>
        </p:spPr>
        <p:txBody>
          <a:bodyPr lIns="0" tIns="0" rIns="0" bIns="0"/>
          <a:lstStyle>
            <a:defPPr>
              <a:defRPr lang="da-DK"/>
            </a:defPPr>
            <a:lvl1pPr marL="0" algn="l" defTabSz="995690" rtl="0" eaLnBrk="1" latinLnBrk="0" hangingPunct="1">
              <a:lnSpc>
                <a:spcPct val="80000"/>
              </a:lnSpc>
              <a:defRPr sz="800" b="0" kern="1200">
                <a:solidFill>
                  <a:schemeClr val="bg1"/>
                </a:solidFill>
                <a:latin typeface="Calibri"/>
                <a:ea typeface="+mn-ea"/>
                <a:cs typeface="Calibri"/>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ctr">
              <a:lnSpc>
                <a:spcPct val="50000"/>
              </a:lnSpc>
            </a:pPr>
            <a:fld id="{909BC0C1-9010-4DA9-B6A1-E75582FA0D88}" type="slidenum">
              <a:rPr lang="da-DK" smtClean="0">
                <a:latin typeface="+mj-lt"/>
                <a:cs typeface="Lintel Medium"/>
              </a:rPr>
              <a:pPr algn="ctr">
                <a:lnSpc>
                  <a:spcPct val="50000"/>
                </a:lnSpc>
              </a:pPr>
              <a:t>‹nr.›</a:t>
            </a:fld>
            <a:endParaRPr lang="da-DK" dirty="0">
              <a:latin typeface="+mj-lt"/>
              <a:cs typeface="Lintel Medium"/>
            </a:endParaRPr>
          </a:p>
        </p:txBody>
      </p:sp>
      <p:cxnSp>
        <p:nvCxnSpPr>
          <p:cNvPr id="3" name="Lige forbindelse 2"/>
          <p:cNvCxnSpPr/>
          <p:nvPr userDrawn="1"/>
        </p:nvCxnSpPr>
        <p:spPr>
          <a:xfrm>
            <a:off x="450156" y="1116335"/>
            <a:ext cx="9842300" cy="0"/>
          </a:xfrm>
          <a:prstGeom prst="line">
            <a:avLst/>
          </a:prstGeom>
          <a:ln w="3175" cmpd="sng">
            <a:solidFill>
              <a:srgbClr val="676E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1353902"/>
      </p:ext>
    </p:extLst>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ktangel 1"/>
          <p:cNvSpPr/>
          <p:nvPr userDrawn="1"/>
        </p:nvSpPr>
        <p:spPr>
          <a:xfrm>
            <a:off x="7129400" y="0"/>
            <a:ext cx="3564000" cy="7561263"/>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latin typeface="Lintel Medium"/>
            </a:endParaRPr>
          </a:p>
        </p:txBody>
      </p:sp>
      <p:sp>
        <p:nvSpPr>
          <p:cNvPr id="3" name="Tekstfelt 2"/>
          <p:cNvSpPr txBox="1"/>
          <p:nvPr userDrawn="1"/>
        </p:nvSpPr>
        <p:spPr>
          <a:xfrm>
            <a:off x="8155012" y="3492599"/>
            <a:ext cx="1512168" cy="400110"/>
          </a:xfrm>
          <a:prstGeom prst="rect">
            <a:avLst/>
          </a:prstGeom>
          <a:noFill/>
        </p:spPr>
        <p:txBody>
          <a:bodyPr wrap="square" rtlCol="0">
            <a:spAutoFit/>
          </a:bodyPr>
          <a:lstStyle/>
          <a:p>
            <a:r>
              <a:rPr lang="da-DK" dirty="0" smtClean="0">
                <a:solidFill>
                  <a:schemeClr val="bg1">
                    <a:lumMod val="75000"/>
                  </a:schemeClr>
                </a:solidFill>
                <a:latin typeface="+mj-lt"/>
              </a:rPr>
              <a:t>Billedfelt</a:t>
            </a:r>
            <a:r>
              <a:rPr lang="da-DK" baseline="0" dirty="0" smtClean="0">
                <a:solidFill>
                  <a:schemeClr val="bg1">
                    <a:lumMod val="75000"/>
                  </a:schemeClr>
                </a:solidFill>
                <a:latin typeface="+mj-lt"/>
              </a:rPr>
              <a:t> her</a:t>
            </a:r>
            <a:endParaRPr lang="da-DK" dirty="0">
              <a:solidFill>
                <a:schemeClr val="bg1">
                  <a:lumMod val="75000"/>
                </a:schemeClr>
              </a:solidFill>
              <a:latin typeface="+mj-lt"/>
            </a:endParaRPr>
          </a:p>
        </p:txBody>
      </p:sp>
      <p:cxnSp>
        <p:nvCxnSpPr>
          <p:cNvPr id="11" name="Lige forbindelse 10"/>
          <p:cNvCxnSpPr/>
          <p:nvPr userDrawn="1"/>
        </p:nvCxnSpPr>
        <p:spPr>
          <a:xfrm>
            <a:off x="450156" y="1116335"/>
            <a:ext cx="6264696" cy="0"/>
          </a:xfrm>
          <a:prstGeom prst="line">
            <a:avLst/>
          </a:prstGeom>
          <a:ln w="3175" cmpd="sng">
            <a:solidFill>
              <a:srgbClr val="676E80"/>
            </a:solidFill>
          </a:ln>
          <a:effectLst/>
        </p:spPr>
        <p:style>
          <a:lnRef idx="2">
            <a:schemeClr val="accent1"/>
          </a:lnRef>
          <a:fillRef idx="0">
            <a:schemeClr val="accent1"/>
          </a:fillRef>
          <a:effectRef idx="1">
            <a:schemeClr val="accent1"/>
          </a:effectRef>
          <a:fontRef idx="minor">
            <a:schemeClr val="tx1"/>
          </a:fontRef>
        </p:style>
      </p:cxnSp>
      <p:pic>
        <p:nvPicPr>
          <p:cNvPr id="6" name="Billede 5"/>
          <p:cNvPicPr>
            <a:picLocks noChangeAspect="1"/>
          </p:cNvPicPr>
          <p:nvPr userDrawn="1"/>
        </p:nvPicPr>
        <p:blipFill>
          <a:blip r:embed="rId4"/>
          <a:stretch>
            <a:fillRect/>
          </a:stretch>
        </p:blipFill>
        <p:spPr>
          <a:xfrm>
            <a:off x="450156" y="401265"/>
            <a:ext cx="1520884" cy="444277"/>
          </a:xfrm>
          <a:prstGeom prst="rect">
            <a:avLst/>
          </a:prstGeom>
        </p:spPr>
      </p:pic>
    </p:spTree>
    <p:extLst>
      <p:ext uri="{BB962C8B-B14F-4D97-AF65-F5344CB8AC3E}">
        <p14:creationId xmlns:p14="http://schemas.microsoft.com/office/powerpoint/2010/main" val="538159275"/>
      </p:ext>
    </p:extLst>
  </p:cSld>
  <p:clrMap bg1="lt1" tx1="dk1" bg2="lt2" tx2="dk2" accent1="accent1" accent2="accent2" accent3="accent3" accent4="accent4" accent5="accent5" accent6="accent6" hlink="hlink" folHlink="folHlink"/>
  <p:sldLayoutIdLst>
    <p:sldLayoutId id="2147483691" r:id="rId1"/>
    <p:sldLayoutId id="2147483692"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534670" y="1764295"/>
            <a:ext cx="9624060" cy="4990084"/>
          </a:xfrm>
          <a:prstGeom prst="rect">
            <a:avLst/>
          </a:prstGeom>
        </p:spPr>
        <p:txBody>
          <a:bodyPr vert="horz" lIns="99569" tIns="49785" rIns="99569" bIns="49785"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534670" y="7008171"/>
            <a:ext cx="2495127" cy="402567"/>
          </a:xfrm>
          <a:prstGeom prst="rect">
            <a:avLst/>
          </a:prstGeom>
        </p:spPr>
        <p:txBody>
          <a:bodyPr vert="horz" lIns="99569" tIns="49785" rIns="99569" bIns="49785" rtlCol="0" anchor="ctr"/>
          <a:lstStyle>
            <a:lvl1pPr algn="l">
              <a:defRPr sz="800" b="1">
                <a:solidFill>
                  <a:schemeClr val="tx1">
                    <a:tint val="75000"/>
                  </a:schemeClr>
                </a:solidFill>
                <a:latin typeface="Verdana" pitchFamily="34" charset="0"/>
              </a:defRPr>
            </a:lvl1pPr>
          </a:lstStyle>
          <a:p>
            <a:fld id="{CE1B17D7-1D24-43CC-9C07-066AA04189F9}" type="datetimeFigureOut">
              <a:rPr lang="da-DK" smtClean="0"/>
              <a:pPr/>
              <a:t>20-02-2017</a:t>
            </a:fld>
            <a:endParaRPr lang="da-DK" dirty="0"/>
          </a:p>
        </p:txBody>
      </p:sp>
      <p:sp>
        <p:nvSpPr>
          <p:cNvPr id="5" name="Pladsholder til sidefod 4"/>
          <p:cNvSpPr>
            <a:spLocks noGrp="1"/>
          </p:cNvSpPr>
          <p:nvPr>
            <p:ph type="ftr" sz="quarter" idx="3"/>
          </p:nvPr>
        </p:nvSpPr>
        <p:spPr>
          <a:xfrm>
            <a:off x="3653579" y="7008171"/>
            <a:ext cx="3386243" cy="402567"/>
          </a:xfrm>
          <a:prstGeom prst="rect">
            <a:avLst/>
          </a:prstGeom>
        </p:spPr>
        <p:txBody>
          <a:bodyPr vert="horz" lIns="99569" tIns="49785" rIns="99569" bIns="49785" rtlCol="0" anchor="ctr"/>
          <a:lstStyle>
            <a:lvl1pPr algn="ctr">
              <a:defRPr sz="800" b="1">
                <a:solidFill>
                  <a:schemeClr val="tx1">
                    <a:tint val="75000"/>
                  </a:schemeClr>
                </a:solidFill>
                <a:latin typeface="Verdana" pitchFamily="34" charset="0"/>
              </a:defRPr>
            </a:lvl1pPr>
          </a:lstStyle>
          <a:p>
            <a:endParaRPr lang="da-DK" dirty="0"/>
          </a:p>
        </p:txBody>
      </p:sp>
      <p:sp>
        <p:nvSpPr>
          <p:cNvPr id="6" name="Pladsholder til diasnummer 5"/>
          <p:cNvSpPr>
            <a:spLocks noGrp="1"/>
          </p:cNvSpPr>
          <p:nvPr>
            <p:ph type="sldNum" sz="quarter" idx="4"/>
          </p:nvPr>
        </p:nvSpPr>
        <p:spPr>
          <a:xfrm>
            <a:off x="7663603" y="7008171"/>
            <a:ext cx="2495127" cy="402567"/>
          </a:xfrm>
          <a:prstGeom prst="rect">
            <a:avLst/>
          </a:prstGeom>
        </p:spPr>
        <p:txBody>
          <a:bodyPr vert="horz" lIns="99569" tIns="49785" rIns="99569" bIns="49785" rtlCol="0" anchor="ctr"/>
          <a:lstStyle>
            <a:lvl1pPr algn="r">
              <a:defRPr sz="800" b="1">
                <a:solidFill>
                  <a:schemeClr val="tx1">
                    <a:tint val="75000"/>
                  </a:schemeClr>
                </a:solidFill>
                <a:latin typeface="Verdana" pitchFamily="34" charset="0"/>
              </a:defRPr>
            </a:lvl1pPr>
          </a:lstStyle>
          <a:p>
            <a:fld id="{909BC0C1-9010-4DA9-B6A1-E75582FA0D88}" type="slidenum">
              <a:rPr lang="da-DK" smtClean="0"/>
              <a:pPr/>
              <a:t>‹nr.›</a:t>
            </a:fld>
            <a:endParaRPr lang="da-DK" dirty="0"/>
          </a:p>
        </p:txBody>
      </p:sp>
      <p:pic>
        <p:nvPicPr>
          <p:cNvPr id="7" name="Bille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431" y="-3642"/>
            <a:ext cx="10705831" cy="7568546"/>
          </a:xfrm>
          <a:prstGeom prst="rect">
            <a:avLst/>
          </a:prstGeom>
          <a:ln>
            <a:noFill/>
          </a:ln>
        </p:spPr>
      </p:pic>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95690" rtl="0" eaLnBrk="1" latinLnBrk="0" hangingPunct="1">
        <a:spcBef>
          <a:spcPct val="0"/>
        </a:spcBef>
        <a:buNone/>
        <a:defRPr sz="4800" kern="1200">
          <a:solidFill>
            <a:schemeClr val="tx1"/>
          </a:solidFill>
          <a:latin typeface="Lintel Medium"/>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Lintel Medium"/>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Lintel Medium"/>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Lintel Medium"/>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Lintel Medium"/>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Pladsholder til indhold 2"/>
          <p:cNvSpPr txBox="1">
            <a:spLocks/>
          </p:cNvSpPr>
          <p:nvPr userDrawn="1"/>
        </p:nvSpPr>
        <p:spPr>
          <a:xfrm>
            <a:off x="414152" y="1620391"/>
            <a:ext cx="9865096" cy="4968552"/>
          </a:xfrm>
          <a:prstGeom prst="rect">
            <a:avLst/>
          </a:prstGeom>
        </p:spPr>
        <p:txBody>
          <a:bodyPr numCol="1" spcCol="144000">
            <a:normAutofit/>
          </a:bodyPr>
          <a:lstStyle>
            <a:lvl1pPr marL="342900" indent="-3429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a-DK" dirty="0">
              <a:latin typeface="Lintel Medium"/>
            </a:endParaRPr>
          </a:p>
        </p:txBody>
      </p:sp>
      <p:sp>
        <p:nvSpPr>
          <p:cNvPr id="10" name="Rektangel 9"/>
          <p:cNvSpPr/>
          <p:nvPr userDrawn="1"/>
        </p:nvSpPr>
        <p:spPr>
          <a:xfrm>
            <a:off x="0" y="1224487"/>
            <a:ext cx="10693400" cy="630091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dirty="0">
              <a:latin typeface="Lintel Medium"/>
            </a:endParaRPr>
          </a:p>
        </p:txBody>
      </p:sp>
      <p:sp>
        <p:nvSpPr>
          <p:cNvPr id="11" name="Tekstfelt 10"/>
          <p:cNvSpPr txBox="1"/>
          <p:nvPr userDrawn="1"/>
        </p:nvSpPr>
        <p:spPr>
          <a:xfrm>
            <a:off x="4554612" y="4141022"/>
            <a:ext cx="1512168" cy="400110"/>
          </a:xfrm>
          <a:prstGeom prst="rect">
            <a:avLst/>
          </a:prstGeom>
          <a:noFill/>
        </p:spPr>
        <p:txBody>
          <a:bodyPr wrap="square" rtlCol="0">
            <a:spAutoFit/>
          </a:bodyPr>
          <a:lstStyle/>
          <a:p>
            <a:r>
              <a:rPr lang="da-DK" dirty="0" smtClean="0">
                <a:solidFill>
                  <a:schemeClr val="bg1">
                    <a:lumMod val="75000"/>
                  </a:schemeClr>
                </a:solidFill>
                <a:latin typeface="+mj-lt"/>
              </a:rPr>
              <a:t>Billedfelt</a:t>
            </a:r>
            <a:r>
              <a:rPr lang="da-DK" baseline="0" dirty="0" smtClean="0">
                <a:solidFill>
                  <a:schemeClr val="bg1">
                    <a:lumMod val="75000"/>
                  </a:schemeClr>
                </a:solidFill>
                <a:latin typeface="+mj-lt"/>
              </a:rPr>
              <a:t> her</a:t>
            </a:r>
            <a:endParaRPr lang="da-DK" dirty="0">
              <a:solidFill>
                <a:schemeClr val="bg1">
                  <a:lumMod val="75000"/>
                </a:schemeClr>
              </a:solidFill>
              <a:latin typeface="+mj-lt"/>
            </a:endParaRPr>
          </a:p>
        </p:txBody>
      </p:sp>
      <p:sp>
        <p:nvSpPr>
          <p:cNvPr id="7" name="Tåre 6"/>
          <p:cNvSpPr/>
          <p:nvPr userDrawn="1"/>
        </p:nvSpPr>
        <p:spPr>
          <a:xfrm>
            <a:off x="9883204" y="396255"/>
            <a:ext cx="414000" cy="414000"/>
          </a:xfrm>
          <a:prstGeom prst="teardrop">
            <a:avLst/>
          </a:prstGeom>
          <a:solidFill>
            <a:srgbClr val="424E5B">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latin typeface="+mj-lt"/>
            </a:endParaRPr>
          </a:p>
        </p:txBody>
      </p:sp>
      <p:sp>
        <p:nvSpPr>
          <p:cNvPr id="9" name="Pladsholder til diasnummer 5"/>
          <p:cNvSpPr txBox="1">
            <a:spLocks/>
          </p:cNvSpPr>
          <p:nvPr userDrawn="1"/>
        </p:nvSpPr>
        <p:spPr>
          <a:xfrm>
            <a:off x="9982506" y="572359"/>
            <a:ext cx="234068" cy="144016"/>
          </a:xfrm>
          <a:prstGeom prst="rect">
            <a:avLst/>
          </a:prstGeom>
        </p:spPr>
        <p:txBody>
          <a:bodyPr lIns="0" tIns="0" rIns="0" bIns="0"/>
          <a:lstStyle>
            <a:defPPr>
              <a:defRPr lang="da-DK"/>
            </a:defPPr>
            <a:lvl1pPr marL="0" algn="l" defTabSz="995690" rtl="0" eaLnBrk="1" latinLnBrk="0" hangingPunct="1">
              <a:lnSpc>
                <a:spcPct val="80000"/>
              </a:lnSpc>
              <a:defRPr sz="800" b="0" kern="1200">
                <a:solidFill>
                  <a:schemeClr val="bg1"/>
                </a:solidFill>
                <a:latin typeface="Calibri"/>
                <a:ea typeface="+mn-ea"/>
                <a:cs typeface="Calibri"/>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pPr algn="ctr">
              <a:lnSpc>
                <a:spcPct val="50000"/>
              </a:lnSpc>
            </a:pPr>
            <a:fld id="{909BC0C1-9010-4DA9-B6A1-E75582FA0D88}" type="slidenum">
              <a:rPr lang="da-DK" smtClean="0">
                <a:latin typeface="+mj-lt"/>
                <a:cs typeface="Lintel Medium"/>
              </a:rPr>
              <a:pPr algn="ctr">
                <a:lnSpc>
                  <a:spcPct val="50000"/>
                </a:lnSpc>
              </a:pPr>
              <a:t>‹nr.›</a:t>
            </a:fld>
            <a:endParaRPr lang="da-DK" dirty="0">
              <a:latin typeface="+mj-lt"/>
              <a:cs typeface="Lintel Medium"/>
            </a:endParaRPr>
          </a:p>
        </p:txBody>
      </p:sp>
      <p:pic>
        <p:nvPicPr>
          <p:cNvPr id="12" name="Billede 11"/>
          <p:cNvPicPr>
            <a:picLocks noChangeAspect="1"/>
          </p:cNvPicPr>
          <p:nvPr userDrawn="1"/>
        </p:nvPicPr>
        <p:blipFill>
          <a:blip r:embed="rId3"/>
          <a:stretch>
            <a:fillRect/>
          </a:stretch>
        </p:blipFill>
        <p:spPr>
          <a:xfrm>
            <a:off x="450156" y="401265"/>
            <a:ext cx="1520884" cy="444277"/>
          </a:xfrm>
          <a:prstGeom prst="rect">
            <a:avLst/>
          </a:prstGeom>
        </p:spPr>
      </p:pic>
    </p:spTree>
    <p:extLst>
      <p:ext uri="{BB962C8B-B14F-4D97-AF65-F5344CB8AC3E}">
        <p14:creationId xmlns:p14="http://schemas.microsoft.com/office/powerpoint/2010/main" val="1519165344"/>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pPr algn="ctr"/>
            <a:r>
              <a:rPr lang="da-DK" sz="5400" dirty="0" smtClean="0"/>
              <a:t>At være ny på arbejdsmarkedet</a:t>
            </a:r>
            <a:endParaRPr lang="da-DK" sz="5400" dirty="0"/>
          </a:p>
        </p:txBody>
      </p:sp>
    </p:spTree>
    <p:extLst>
      <p:ext uri="{BB962C8B-B14F-4D97-AF65-F5344CB8AC3E}">
        <p14:creationId xmlns:p14="http://schemas.microsoft.com/office/powerpoint/2010/main" val="216020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Hvem skal du gå til, hvornår? </a:t>
            </a:r>
            <a:endParaRPr lang="da-DK" dirty="0"/>
          </a:p>
        </p:txBody>
      </p:sp>
      <p:sp>
        <p:nvSpPr>
          <p:cNvPr id="6" name="Pladsholder til indhold 2"/>
          <p:cNvSpPr txBox="1">
            <a:spLocks/>
          </p:cNvSpPr>
          <p:nvPr/>
        </p:nvSpPr>
        <p:spPr>
          <a:xfrm>
            <a:off x="5897312" y="2705135"/>
            <a:ext cx="4320480" cy="3739792"/>
          </a:xfrm>
          <a:prstGeom prst="rect">
            <a:avLst/>
          </a:prstGeom>
          <a:noFill/>
          <a:ln w="3175" cmpd="sng">
            <a:solidFill>
              <a:srgbClr val="E81B45"/>
            </a:solidFill>
          </a:ln>
        </p:spPr>
        <p:txBody>
          <a:bodyPr lIns="360000" tIns="288000" rIns="360000" bIns="288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Clr>
                <a:schemeClr val="accent1"/>
              </a:buClr>
              <a:buSzPct val="100000"/>
              <a:buNone/>
            </a:pPr>
            <a:endParaRPr lang="da-DK" sz="1800" dirty="0">
              <a:latin typeface="+mj-lt"/>
              <a:cs typeface="Lintel"/>
            </a:endParaRPr>
          </a:p>
          <a:p>
            <a:pPr>
              <a:buClr>
                <a:schemeClr val="accent1"/>
              </a:buClr>
              <a:buSzPct val="100000"/>
              <a:buFont typeface="Arial"/>
              <a:buChar char="•"/>
            </a:pPr>
            <a:r>
              <a:rPr lang="da-DK" sz="1800" dirty="0" smtClean="0">
                <a:latin typeface="+mj-lt"/>
                <a:cs typeface="Lintel"/>
              </a:rPr>
              <a:t>Barsel</a:t>
            </a:r>
            <a:endParaRPr lang="da-DK" sz="1800" dirty="0">
              <a:latin typeface="+mj-lt"/>
              <a:cs typeface="Lintel"/>
            </a:endParaRPr>
          </a:p>
          <a:p>
            <a:pPr>
              <a:buClr>
                <a:schemeClr val="accent1"/>
              </a:buClr>
              <a:buSzPct val="100000"/>
              <a:buFont typeface="Arial"/>
              <a:buChar char="•"/>
            </a:pPr>
            <a:r>
              <a:rPr lang="da-DK" sz="1800" dirty="0">
                <a:latin typeface="+mj-lt"/>
                <a:cs typeface="Lintel"/>
              </a:rPr>
              <a:t>Konflikter</a:t>
            </a:r>
          </a:p>
          <a:p>
            <a:pPr lvl="1">
              <a:buClr>
                <a:schemeClr val="accent1"/>
              </a:buClr>
              <a:buSzPct val="100000"/>
              <a:buFont typeface="Arial"/>
              <a:buChar char="•"/>
            </a:pPr>
            <a:r>
              <a:rPr lang="da-DK" sz="1600" dirty="0">
                <a:latin typeface="+mj-lt"/>
                <a:cs typeface="Lintel"/>
              </a:rPr>
              <a:t>Kollegaer</a:t>
            </a:r>
          </a:p>
          <a:p>
            <a:pPr lvl="1">
              <a:buClr>
                <a:schemeClr val="accent1"/>
              </a:buClr>
              <a:buSzPct val="100000"/>
              <a:buFont typeface="Arial"/>
              <a:buChar char="•"/>
            </a:pPr>
            <a:r>
              <a:rPr lang="da-DK" sz="1600" dirty="0">
                <a:latin typeface="+mj-lt"/>
                <a:cs typeface="Lintel"/>
              </a:rPr>
              <a:t>Lederen</a:t>
            </a:r>
          </a:p>
          <a:p>
            <a:pPr>
              <a:buClr>
                <a:schemeClr val="accent1"/>
              </a:buClr>
              <a:buSzPct val="100000"/>
              <a:buFont typeface="Arial"/>
              <a:buChar char="•"/>
            </a:pPr>
            <a:r>
              <a:rPr lang="da-DK" sz="1800" dirty="0" smtClean="0">
                <a:latin typeface="+mj-lt"/>
                <a:cs typeface="Lintel"/>
              </a:rPr>
              <a:t>Stress</a:t>
            </a:r>
          </a:p>
          <a:p>
            <a:pPr marL="0" indent="0">
              <a:buClr>
                <a:schemeClr val="accent1"/>
              </a:buClr>
              <a:buSzPct val="100000"/>
              <a:buNone/>
            </a:pPr>
            <a:endParaRPr lang="da-DK" sz="1800" dirty="0">
              <a:latin typeface="+mj-lt"/>
              <a:cs typeface="Lintel"/>
            </a:endParaRPr>
          </a:p>
        </p:txBody>
      </p:sp>
      <p:sp>
        <p:nvSpPr>
          <p:cNvPr id="12" name="Pladsholder til indhold 2"/>
          <p:cNvSpPr txBox="1">
            <a:spLocks/>
          </p:cNvSpPr>
          <p:nvPr/>
        </p:nvSpPr>
        <p:spPr>
          <a:xfrm>
            <a:off x="5904755" y="2705135"/>
            <a:ext cx="4320480" cy="432048"/>
          </a:xfrm>
          <a:prstGeom prst="rect">
            <a:avLst/>
          </a:prstGeom>
          <a:solidFill>
            <a:srgbClr val="E81B45"/>
          </a:solidFill>
          <a:ln w="3175" cmpd="sng">
            <a:noFill/>
          </a:ln>
        </p:spPr>
        <p:txBody>
          <a:bodyPr lIns="360000" tIns="36000" rIns="360000" bIns="36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800" dirty="0" smtClean="0">
                <a:solidFill>
                  <a:srgbClr val="FFFFFF"/>
                </a:solidFill>
                <a:latin typeface="+mj-lt"/>
              </a:rPr>
              <a:t>Hvis nu…</a:t>
            </a:r>
          </a:p>
        </p:txBody>
      </p:sp>
      <p:sp>
        <p:nvSpPr>
          <p:cNvPr id="7" name="Pladsholder til indhold 2"/>
          <p:cNvSpPr txBox="1">
            <a:spLocks/>
          </p:cNvSpPr>
          <p:nvPr/>
        </p:nvSpPr>
        <p:spPr>
          <a:xfrm>
            <a:off x="561272" y="3137183"/>
            <a:ext cx="4320480" cy="3307744"/>
          </a:xfrm>
          <a:prstGeom prst="rect">
            <a:avLst/>
          </a:prstGeom>
          <a:noFill/>
          <a:ln w="3175" cmpd="sng">
            <a:solidFill>
              <a:srgbClr val="E81B45"/>
            </a:solidFill>
          </a:ln>
        </p:spPr>
        <p:txBody>
          <a:bodyPr lIns="360000" tIns="288000" rIns="360000" bIns="288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accent1"/>
              </a:buClr>
              <a:buSzPct val="100000"/>
              <a:buFont typeface="Arial"/>
              <a:buChar char="•"/>
            </a:pPr>
            <a:r>
              <a:rPr lang="da-DK" sz="1800" dirty="0" smtClean="0">
                <a:latin typeface="+mj-lt"/>
                <a:cs typeface="Lintel"/>
              </a:rPr>
              <a:t>Ferie/Fri</a:t>
            </a:r>
          </a:p>
          <a:p>
            <a:pPr>
              <a:buClr>
                <a:schemeClr val="accent1"/>
              </a:buClr>
              <a:buSzPct val="100000"/>
              <a:buFont typeface="Arial"/>
              <a:buChar char="•"/>
            </a:pPr>
            <a:r>
              <a:rPr lang="da-DK" sz="1800" dirty="0">
                <a:latin typeface="+mj-lt"/>
                <a:cs typeface="Lintel"/>
              </a:rPr>
              <a:t>Sygdom</a:t>
            </a:r>
          </a:p>
          <a:p>
            <a:pPr>
              <a:buClr>
                <a:schemeClr val="accent1"/>
              </a:buClr>
              <a:buSzPct val="100000"/>
              <a:buFont typeface="Arial"/>
              <a:buChar char="•"/>
            </a:pPr>
            <a:r>
              <a:rPr lang="da-DK" sz="1800" dirty="0" smtClean="0">
                <a:latin typeface="+mj-lt"/>
                <a:cs typeface="Lintel"/>
              </a:rPr>
              <a:t>Løn </a:t>
            </a:r>
            <a:endParaRPr lang="da-DK" sz="1800" dirty="0">
              <a:solidFill>
                <a:srgbClr val="FF0000"/>
              </a:solidFill>
              <a:latin typeface="+mj-lt"/>
              <a:cs typeface="Lintel"/>
            </a:endParaRPr>
          </a:p>
          <a:p>
            <a:pPr>
              <a:buClr>
                <a:schemeClr val="accent1"/>
              </a:buClr>
              <a:buSzPct val="100000"/>
              <a:buFont typeface="Arial"/>
              <a:buChar char="•"/>
            </a:pPr>
            <a:r>
              <a:rPr lang="da-DK" sz="1800" dirty="0" smtClean="0">
                <a:latin typeface="+mj-lt"/>
                <a:cs typeface="Lintel"/>
              </a:rPr>
              <a:t>Fagforening</a:t>
            </a:r>
          </a:p>
          <a:p>
            <a:pPr>
              <a:buClr>
                <a:schemeClr val="accent1"/>
              </a:buClr>
              <a:buSzPct val="100000"/>
              <a:buFont typeface="Arial"/>
              <a:buChar char="•"/>
            </a:pPr>
            <a:r>
              <a:rPr lang="da-DK" sz="1800" dirty="0" smtClean="0">
                <a:latin typeface="+mj-lt"/>
                <a:cs typeface="Lintel"/>
              </a:rPr>
              <a:t>A-kasse</a:t>
            </a:r>
          </a:p>
          <a:p>
            <a:pPr>
              <a:buClr>
                <a:schemeClr val="accent1"/>
              </a:buClr>
              <a:buSzPct val="100000"/>
              <a:buFont typeface="Arial"/>
              <a:buChar char="•"/>
            </a:pPr>
            <a:r>
              <a:rPr lang="da-DK" sz="1800" dirty="0" smtClean="0">
                <a:latin typeface="+mj-lt"/>
                <a:cs typeface="Lintel"/>
              </a:rPr>
              <a:t>Pension</a:t>
            </a:r>
          </a:p>
          <a:p>
            <a:pPr>
              <a:buClr>
                <a:schemeClr val="accent1"/>
              </a:buClr>
              <a:buSzPct val="100000"/>
              <a:buFont typeface="Arial"/>
              <a:buChar char="•"/>
            </a:pPr>
            <a:endParaRPr lang="da-DK" sz="1800" dirty="0">
              <a:latin typeface="+mj-lt"/>
              <a:cs typeface="Lintel"/>
            </a:endParaRPr>
          </a:p>
        </p:txBody>
      </p:sp>
      <p:sp>
        <p:nvSpPr>
          <p:cNvPr id="8" name="Pladsholder til indhold 2"/>
          <p:cNvSpPr txBox="1">
            <a:spLocks/>
          </p:cNvSpPr>
          <p:nvPr/>
        </p:nvSpPr>
        <p:spPr>
          <a:xfrm>
            <a:off x="561272" y="2705135"/>
            <a:ext cx="4320480" cy="432048"/>
          </a:xfrm>
          <a:prstGeom prst="rect">
            <a:avLst/>
          </a:prstGeom>
          <a:solidFill>
            <a:srgbClr val="E81B45"/>
          </a:solidFill>
          <a:ln w="3175" cmpd="sng">
            <a:noFill/>
          </a:ln>
        </p:spPr>
        <p:txBody>
          <a:bodyPr lIns="360000" tIns="36000" rIns="360000" bIns="36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800" dirty="0" smtClean="0">
                <a:solidFill>
                  <a:srgbClr val="FFFFFF"/>
                </a:solidFill>
                <a:latin typeface="+mj-lt"/>
              </a:rPr>
              <a:t>Dagligdag</a:t>
            </a:r>
          </a:p>
        </p:txBody>
      </p:sp>
    </p:spTree>
    <p:extLst>
      <p:ext uri="{BB962C8B-B14F-4D97-AF65-F5344CB8AC3E}">
        <p14:creationId xmlns:p14="http://schemas.microsoft.com/office/powerpoint/2010/main" val="42713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0"/>
          </p:nvPr>
        </p:nvSpPr>
        <p:spPr>
          <a:xfrm>
            <a:off x="522164" y="2772519"/>
            <a:ext cx="9793088" cy="3672408"/>
          </a:xfrm>
        </p:spPr>
        <p:txBody>
          <a:bodyPr/>
          <a:lstStyle/>
          <a:p>
            <a:r>
              <a:rPr lang="da-DK" sz="3200" dirty="0" smtClean="0"/>
              <a:t>Prøveperiode</a:t>
            </a:r>
            <a:endParaRPr lang="da-DK" sz="3200" dirty="0"/>
          </a:p>
          <a:p>
            <a:r>
              <a:rPr lang="da-DK" sz="3200" dirty="0"/>
              <a:t>Work – </a:t>
            </a:r>
            <a:r>
              <a:rPr lang="da-DK" sz="3200" dirty="0" err="1" smtClean="0"/>
              <a:t>life</a:t>
            </a:r>
            <a:r>
              <a:rPr lang="da-DK" sz="3200" dirty="0" smtClean="0"/>
              <a:t> </a:t>
            </a:r>
            <a:r>
              <a:rPr lang="da-DK" sz="3200" dirty="0"/>
              <a:t>balance</a:t>
            </a:r>
          </a:p>
          <a:p>
            <a:r>
              <a:rPr lang="da-DK" sz="3200" dirty="0"/>
              <a:t>Hvornår er det godt nok</a:t>
            </a:r>
            <a:r>
              <a:rPr lang="da-DK" sz="3200" dirty="0" smtClean="0"/>
              <a:t>?</a:t>
            </a:r>
          </a:p>
          <a:p>
            <a:r>
              <a:rPr lang="da-DK" sz="3200" dirty="0" smtClean="0"/>
              <a:t>Loyalitet og sociale medier </a:t>
            </a:r>
            <a:endParaRPr lang="da-DK" sz="3200" dirty="0"/>
          </a:p>
          <a:p>
            <a:pPr marL="0" indent="0">
              <a:buNone/>
            </a:pPr>
            <a:endParaRPr lang="da-DK" dirty="0"/>
          </a:p>
        </p:txBody>
      </p:sp>
      <p:sp>
        <p:nvSpPr>
          <p:cNvPr id="4" name="Titel 1"/>
          <p:cNvSpPr txBox="1">
            <a:spLocks/>
          </p:cNvSpPr>
          <p:nvPr/>
        </p:nvSpPr>
        <p:spPr>
          <a:xfrm>
            <a:off x="450156" y="1546868"/>
            <a:ext cx="9793088" cy="86561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da-DK" dirty="0" smtClean="0">
                <a:solidFill>
                  <a:srgbClr val="424E5B"/>
                </a:solidFill>
              </a:rPr>
              <a:t>Hvad skal du være opmærksom på?</a:t>
            </a:r>
            <a:r>
              <a:rPr lang="da-DK" dirty="0" smtClean="0"/>
              <a:t> </a:t>
            </a:r>
            <a:endParaRPr lang="da-DK" dirty="0"/>
          </a:p>
        </p:txBody>
      </p:sp>
    </p:spTree>
    <p:extLst>
      <p:ext uri="{BB962C8B-B14F-4D97-AF65-F5344CB8AC3E}">
        <p14:creationId xmlns:p14="http://schemas.microsoft.com/office/powerpoint/2010/main" val="178257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3"/>
          <p:cNvSpPr>
            <a:spLocks noGrp="1"/>
          </p:cNvSpPr>
          <p:nvPr>
            <p:ph idx="1"/>
          </p:nvPr>
        </p:nvSpPr>
        <p:spPr>
          <a:xfrm>
            <a:off x="450156" y="2484487"/>
            <a:ext cx="6264696" cy="3960440"/>
          </a:xfrm>
        </p:spPr>
        <p:txBody>
          <a:bodyPr/>
          <a:lstStyle/>
          <a:p>
            <a:r>
              <a:rPr lang="da-DK" sz="2400" dirty="0" smtClean="0"/>
              <a:t>Interne lønforhandlinger og lønforbedring</a:t>
            </a:r>
          </a:p>
          <a:p>
            <a:r>
              <a:rPr lang="da-DK" sz="2400" dirty="0" smtClean="0"/>
              <a:t>MUS</a:t>
            </a:r>
          </a:p>
          <a:p>
            <a:r>
              <a:rPr lang="da-DK" sz="2400" dirty="0"/>
              <a:t>Jobudvikling – de </a:t>
            </a:r>
            <a:r>
              <a:rPr lang="da-DK" sz="2400" dirty="0" smtClean="0"/>
              <a:t>spændende </a:t>
            </a:r>
            <a:r>
              <a:rPr lang="da-DK" sz="2400" dirty="0"/>
              <a:t>opgaver</a:t>
            </a:r>
          </a:p>
          <a:p>
            <a:r>
              <a:rPr lang="da-DK" sz="2400" dirty="0" smtClean="0"/>
              <a:t>Mål og strategi for karrieren</a:t>
            </a:r>
          </a:p>
          <a:p>
            <a:endParaRPr lang="da-DK" dirty="0" smtClean="0"/>
          </a:p>
          <a:p>
            <a:endParaRPr lang="da-DK" dirty="0"/>
          </a:p>
        </p:txBody>
      </p:sp>
      <p:sp>
        <p:nvSpPr>
          <p:cNvPr id="2" name="Titel 1"/>
          <p:cNvSpPr>
            <a:spLocks noGrp="1"/>
          </p:cNvSpPr>
          <p:nvPr>
            <p:ph type="title" idx="4294967295"/>
          </p:nvPr>
        </p:nvSpPr>
        <p:spPr>
          <a:xfrm>
            <a:off x="234132" y="1404367"/>
            <a:ext cx="5760640" cy="938783"/>
          </a:xfrm>
          <a:prstGeom prst="rect">
            <a:avLst/>
          </a:prstGeom>
        </p:spPr>
        <p:txBody>
          <a:bodyPr/>
          <a:lstStyle/>
          <a:p>
            <a:r>
              <a:rPr lang="da-DK" sz="4000" dirty="0" smtClean="0">
                <a:solidFill>
                  <a:srgbClr val="424E5B"/>
                </a:solidFill>
              </a:rPr>
              <a:t>Hvordan udvikler du dig? </a:t>
            </a:r>
            <a:endParaRPr lang="da-DK" sz="4000" dirty="0">
              <a:solidFill>
                <a:srgbClr val="424E5B"/>
              </a:solidFill>
            </a:endParaRPr>
          </a:p>
        </p:txBody>
      </p:sp>
      <p:pic>
        <p:nvPicPr>
          <p:cNvPr id="2053" name="Picture 5" descr="M:\Profilenheden\Billeder (skal blive på drev)\Christian Geisnaes fotograf\Modeller\Final_MG_240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2886" y="1910"/>
            <a:ext cx="4511626" cy="7309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45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DM’s erfaring med nyuddannede</a:t>
            </a:r>
            <a:endParaRPr lang="da-DK" dirty="0"/>
          </a:p>
        </p:txBody>
      </p:sp>
      <p:sp>
        <p:nvSpPr>
          <p:cNvPr id="6" name="Pladsholder til indhold 2"/>
          <p:cNvSpPr txBox="1">
            <a:spLocks/>
          </p:cNvSpPr>
          <p:nvPr/>
        </p:nvSpPr>
        <p:spPr>
          <a:xfrm>
            <a:off x="5922764" y="3132559"/>
            <a:ext cx="4320480" cy="2952328"/>
          </a:xfrm>
          <a:prstGeom prst="rect">
            <a:avLst/>
          </a:prstGeom>
          <a:noFill/>
          <a:ln w="3175" cmpd="sng">
            <a:solidFill>
              <a:srgbClr val="E81B45"/>
            </a:solidFill>
          </a:ln>
        </p:spPr>
        <p:txBody>
          <a:bodyPr lIns="360000" tIns="288000" rIns="360000" bIns="288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accent1"/>
              </a:buClr>
              <a:buSzPct val="100000"/>
              <a:buFont typeface="Arial"/>
              <a:buChar char="•"/>
            </a:pPr>
            <a:r>
              <a:rPr lang="da-DK" sz="2400" dirty="0" smtClean="0">
                <a:latin typeface="+mj-lt"/>
                <a:cs typeface="Lintel"/>
              </a:rPr>
              <a:t>Frisk pust</a:t>
            </a:r>
            <a:endParaRPr lang="da-DK" sz="2400" dirty="0">
              <a:latin typeface="+mj-lt"/>
              <a:cs typeface="Lintel"/>
            </a:endParaRPr>
          </a:p>
          <a:p>
            <a:pPr>
              <a:buClr>
                <a:schemeClr val="accent1"/>
              </a:buClr>
              <a:buSzPct val="100000"/>
              <a:buFont typeface="Arial"/>
              <a:buChar char="•"/>
            </a:pPr>
            <a:r>
              <a:rPr lang="da-DK" sz="2400" dirty="0" smtClean="0">
                <a:latin typeface="+mj-lt"/>
                <a:cs typeface="Lintel"/>
              </a:rPr>
              <a:t>Ny viden og andre erfaringer</a:t>
            </a:r>
            <a:endParaRPr lang="da-DK" sz="2400" dirty="0">
              <a:latin typeface="+mj-lt"/>
              <a:cs typeface="Lintel"/>
            </a:endParaRPr>
          </a:p>
          <a:p>
            <a:pPr>
              <a:buClr>
                <a:schemeClr val="accent1"/>
              </a:buClr>
              <a:buSzPct val="100000"/>
              <a:buFont typeface="Arial"/>
              <a:buChar char="•"/>
            </a:pPr>
            <a:r>
              <a:rPr lang="da-DK" sz="2400" dirty="0" smtClean="0">
                <a:latin typeface="+mj-lt"/>
                <a:cs typeface="Lintel"/>
              </a:rPr>
              <a:t>Digitale kompetencer</a:t>
            </a:r>
          </a:p>
          <a:p>
            <a:pPr marL="0" indent="0">
              <a:buClr>
                <a:schemeClr val="accent1"/>
              </a:buClr>
              <a:buSzPct val="100000"/>
              <a:buNone/>
            </a:pPr>
            <a:endParaRPr lang="da-DK" sz="1800" dirty="0">
              <a:latin typeface="+mj-lt"/>
              <a:cs typeface="Lintel"/>
            </a:endParaRPr>
          </a:p>
        </p:txBody>
      </p:sp>
      <p:sp>
        <p:nvSpPr>
          <p:cNvPr id="12" name="Pladsholder til indhold 2"/>
          <p:cNvSpPr txBox="1">
            <a:spLocks/>
          </p:cNvSpPr>
          <p:nvPr/>
        </p:nvSpPr>
        <p:spPr>
          <a:xfrm>
            <a:off x="5922764" y="2700511"/>
            <a:ext cx="4320480" cy="432048"/>
          </a:xfrm>
          <a:prstGeom prst="rect">
            <a:avLst/>
          </a:prstGeom>
          <a:solidFill>
            <a:srgbClr val="E81B45"/>
          </a:solidFill>
          <a:ln w="3175" cmpd="sng">
            <a:noFill/>
          </a:ln>
        </p:spPr>
        <p:txBody>
          <a:bodyPr lIns="360000" tIns="36000" rIns="360000" bIns="36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2400" dirty="0" smtClean="0">
                <a:solidFill>
                  <a:srgbClr val="FFFFFF"/>
                </a:solidFill>
                <a:latin typeface="+mj-lt"/>
              </a:rPr>
              <a:t>Tre største styrker</a:t>
            </a:r>
          </a:p>
        </p:txBody>
      </p:sp>
      <p:sp>
        <p:nvSpPr>
          <p:cNvPr id="7" name="Pladsholder til indhold 2"/>
          <p:cNvSpPr txBox="1">
            <a:spLocks/>
          </p:cNvSpPr>
          <p:nvPr/>
        </p:nvSpPr>
        <p:spPr>
          <a:xfrm>
            <a:off x="561272" y="3137183"/>
            <a:ext cx="4320480" cy="2947704"/>
          </a:xfrm>
          <a:prstGeom prst="rect">
            <a:avLst/>
          </a:prstGeom>
          <a:noFill/>
          <a:ln w="3175" cmpd="sng">
            <a:solidFill>
              <a:srgbClr val="E81B45"/>
            </a:solidFill>
          </a:ln>
        </p:spPr>
        <p:txBody>
          <a:bodyPr lIns="360000" tIns="288000" rIns="360000" bIns="288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accent1"/>
              </a:buClr>
              <a:buSzPct val="100000"/>
              <a:buFont typeface="Arial"/>
              <a:buChar char="•"/>
            </a:pPr>
            <a:r>
              <a:rPr lang="da-DK" sz="2400" dirty="0" smtClean="0">
                <a:latin typeface="+mj-lt"/>
                <a:cs typeface="Lintel"/>
              </a:rPr>
              <a:t>Hvornår er det godt nok?</a:t>
            </a:r>
            <a:endParaRPr lang="da-DK" sz="2400" dirty="0">
              <a:latin typeface="+mj-lt"/>
              <a:cs typeface="Lintel"/>
            </a:endParaRPr>
          </a:p>
          <a:p>
            <a:pPr>
              <a:buClr>
                <a:schemeClr val="accent1"/>
              </a:buClr>
              <a:buSzPct val="100000"/>
              <a:buFont typeface="Arial"/>
              <a:buChar char="•"/>
            </a:pPr>
            <a:r>
              <a:rPr lang="da-DK" sz="2400" dirty="0" smtClean="0">
                <a:latin typeface="+mj-lt"/>
                <a:cs typeface="Lintel"/>
              </a:rPr>
              <a:t>Hvornår er det godt nok?</a:t>
            </a:r>
          </a:p>
          <a:p>
            <a:pPr>
              <a:buClr>
                <a:schemeClr val="accent1"/>
              </a:buClr>
              <a:buSzPct val="100000"/>
              <a:buFont typeface="Arial"/>
              <a:buChar char="•"/>
            </a:pPr>
            <a:r>
              <a:rPr lang="da-DK" sz="2400" dirty="0" smtClean="0">
                <a:latin typeface="+mj-lt"/>
                <a:cs typeface="Lintel"/>
              </a:rPr>
              <a:t>Work-</a:t>
            </a:r>
            <a:r>
              <a:rPr lang="da-DK" sz="2400" dirty="0" err="1" smtClean="0">
                <a:latin typeface="+mj-lt"/>
                <a:cs typeface="Lintel"/>
              </a:rPr>
              <a:t>life</a:t>
            </a:r>
            <a:r>
              <a:rPr lang="da-DK" sz="2400" dirty="0" smtClean="0">
                <a:latin typeface="+mj-lt"/>
                <a:cs typeface="Lintel"/>
              </a:rPr>
              <a:t> balance</a:t>
            </a:r>
            <a:endParaRPr lang="da-DK" sz="1800" dirty="0">
              <a:latin typeface="+mn-lt"/>
            </a:endParaRPr>
          </a:p>
        </p:txBody>
      </p:sp>
      <p:sp>
        <p:nvSpPr>
          <p:cNvPr id="8" name="Pladsholder til indhold 2"/>
          <p:cNvSpPr txBox="1">
            <a:spLocks/>
          </p:cNvSpPr>
          <p:nvPr/>
        </p:nvSpPr>
        <p:spPr>
          <a:xfrm>
            <a:off x="561272" y="2705135"/>
            <a:ext cx="4320480" cy="432048"/>
          </a:xfrm>
          <a:prstGeom prst="rect">
            <a:avLst/>
          </a:prstGeom>
          <a:solidFill>
            <a:srgbClr val="E81B45"/>
          </a:solidFill>
          <a:ln w="3175" cmpd="sng">
            <a:noFill/>
          </a:ln>
        </p:spPr>
        <p:txBody>
          <a:bodyPr lIns="360000" tIns="36000" rIns="360000" bIns="36000" numCol="1" spcCol="720000">
            <a:noAutofit/>
          </a:bodyPr>
          <a:lstStyle>
            <a:lvl1pPr marL="270000" indent="-306000" algn="l" defTabSz="457200" rtl="0" eaLnBrk="1" latinLnBrk="0" hangingPunct="1">
              <a:lnSpc>
                <a:spcPct val="120000"/>
              </a:lnSpc>
              <a:spcBef>
                <a:spcPts val="400"/>
              </a:spcBef>
              <a:buSzPct val="50000"/>
              <a:buFontTx/>
              <a:buBlip>
                <a:blip r:embed="rId3"/>
              </a:buBlip>
              <a:defRPr sz="2000" b="0" i="0" kern="1200">
                <a:solidFill>
                  <a:srgbClr val="424E5B"/>
                </a:solidFill>
                <a:latin typeface="Lintel Medium"/>
                <a:ea typeface="+mn-ea"/>
                <a:cs typeface="Lintel Medium"/>
              </a:defRPr>
            </a:lvl1pPr>
            <a:lvl2pPr marL="742950" indent="-28575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2pPr>
            <a:lvl3pPr marL="1143000" indent="-228600" algn="l" defTabSz="457200" rtl="0" eaLnBrk="1" latinLnBrk="0" hangingPunct="1">
              <a:lnSpc>
                <a:spcPct val="120000"/>
              </a:lnSpc>
              <a:spcBef>
                <a:spcPct val="20000"/>
              </a:spcBef>
              <a:buFont typeface="Arial"/>
              <a:buChar char="•"/>
              <a:defRPr sz="1800" b="0" i="0" kern="1200">
                <a:solidFill>
                  <a:srgbClr val="424E5B"/>
                </a:solidFill>
                <a:latin typeface="Lintel Medium"/>
                <a:ea typeface="+mn-ea"/>
                <a:cs typeface="Lintel Medium"/>
              </a:defRPr>
            </a:lvl3pPr>
            <a:lvl4pPr marL="1600200" indent="-228600" algn="l" defTabSz="457200" rtl="0" eaLnBrk="1" latinLnBrk="0" hangingPunct="1">
              <a:lnSpc>
                <a:spcPct val="120000"/>
              </a:lnSpc>
              <a:spcBef>
                <a:spcPct val="20000"/>
              </a:spcBef>
              <a:buFont typeface="Arial"/>
              <a:buChar char="–"/>
              <a:defRPr sz="1600" b="0" i="0" kern="1200">
                <a:solidFill>
                  <a:srgbClr val="424E5B"/>
                </a:solidFill>
                <a:latin typeface="Lintel Medium"/>
                <a:ea typeface="+mn-ea"/>
                <a:cs typeface="Lintel Medium"/>
              </a:defRPr>
            </a:lvl4pPr>
            <a:lvl5pPr marL="2057400" indent="-228600" algn="l" defTabSz="457200" rtl="0" eaLnBrk="1" latinLnBrk="0" hangingPunct="1">
              <a:lnSpc>
                <a:spcPct val="120000"/>
              </a:lnSpc>
              <a:spcBef>
                <a:spcPct val="20000"/>
              </a:spcBef>
              <a:buFont typeface="Arial"/>
              <a:buChar char="»"/>
              <a:defRPr sz="1400" b="0" i="0" kern="1200">
                <a:solidFill>
                  <a:srgbClr val="424E5B"/>
                </a:solidFill>
                <a:latin typeface="Lintel Medium"/>
                <a:ea typeface="+mn-ea"/>
                <a:cs typeface="Lintel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2400" dirty="0" smtClean="0">
                <a:solidFill>
                  <a:srgbClr val="FFFFFF"/>
                </a:solidFill>
                <a:latin typeface="+mj-lt"/>
              </a:rPr>
              <a:t>Tre største udfordringer</a:t>
            </a:r>
          </a:p>
        </p:txBody>
      </p:sp>
    </p:spTree>
    <p:extLst>
      <p:ext uri="{BB962C8B-B14F-4D97-AF65-F5344CB8AC3E}">
        <p14:creationId xmlns:p14="http://schemas.microsoft.com/office/powerpoint/2010/main" val="1952759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a-DK" dirty="0" smtClean="0"/>
              <a:t>Få mere information</a:t>
            </a:r>
            <a:endParaRPr lang="da-DK" dirty="0"/>
          </a:p>
        </p:txBody>
      </p:sp>
      <p:sp>
        <p:nvSpPr>
          <p:cNvPr id="5" name="Undertitel 4"/>
          <p:cNvSpPr>
            <a:spLocks noGrp="1"/>
          </p:cNvSpPr>
          <p:nvPr>
            <p:ph type="subTitle" idx="1"/>
          </p:nvPr>
        </p:nvSpPr>
        <p:spPr>
          <a:xfrm>
            <a:off x="378148" y="2340471"/>
            <a:ext cx="6192688" cy="1656184"/>
          </a:xfrm>
        </p:spPr>
        <p:txBody>
          <a:bodyPr/>
          <a:lstStyle/>
          <a:p>
            <a:r>
              <a:rPr lang="da-DK" sz="2400" dirty="0" smtClean="0"/>
              <a:t>Dansk Magisterforening - dm.dk</a:t>
            </a:r>
            <a:endParaRPr lang="da-DK" sz="2400" dirty="0"/>
          </a:p>
          <a:p>
            <a:r>
              <a:rPr lang="da-DK" sz="2400" dirty="0" smtClean="0"/>
              <a:t>- Karrierevejledning</a:t>
            </a:r>
          </a:p>
          <a:p>
            <a:pPr marL="342900" indent="-342900">
              <a:buFontTx/>
              <a:buChar char="-"/>
            </a:pPr>
            <a:r>
              <a:rPr lang="da-DK" sz="2400" dirty="0" smtClean="0"/>
              <a:t>Løn og ansættelsesvilkår</a:t>
            </a:r>
          </a:p>
          <a:p>
            <a:pPr marL="342900" indent="-342900">
              <a:buFontTx/>
              <a:buChar char="-"/>
            </a:pPr>
            <a:r>
              <a:rPr lang="da-DK" sz="2400" dirty="0" smtClean="0"/>
              <a:t>Om at være ny på jobbet - dm.dk/nyansat</a:t>
            </a:r>
          </a:p>
        </p:txBody>
      </p:sp>
      <p:sp>
        <p:nvSpPr>
          <p:cNvPr id="2" name="Tekstboks 1"/>
          <p:cNvSpPr txBox="1"/>
          <p:nvPr/>
        </p:nvSpPr>
        <p:spPr>
          <a:xfrm>
            <a:off x="450156" y="3996655"/>
            <a:ext cx="4392488" cy="1938992"/>
          </a:xfrm>
          <a:prstGeom prst="rect">
            <a:avLst/>
          </a:prstGeom>
          <a:noFill/>
        </p:spPr>
        <p:txBody>
          <a:bodyPr wrap="square" rtlCol="0">
            <a:spAutoFit/>
          </a:bodyPr>
          <a:lstStyle/>
          <a:p>
            <a:endParaRPr lang="da-DK" sz="2400" dirty="0" smtClean="0">
              <a:solidFill>
                <a:schemeClr val="bg1"/>
              </a:solidFill>
            </a:endParaRPr>
          </a:p>
          <a:p>
            <a:r>
              <a:rPr lang="da-DK" sz="2400" dirty="0" smtClean="0">
                <a:solidFill>
                  <a:schemeClr val="bg1"/>
                </a:solidFill>
              </a:rPr>
              <a:t>Din tillidsrepræsentant</a:t>
            </a:r>
          </a:p>
          <a:p>
            <a:endParaRPr lang="da-DK" sz="2400" dirty="0">
              <a:solidFill>
                <a:schemeClr val="bg1"/>
              </a:solidFill>
            </a:endParaRPr>
          </a:p>
          <a:p>
            <a:r>
              <a:rPr lang="da-DK" sz="2400" dirty="0" smtClean="0">
                <a:solidFill>
                  <a:schemeClr val="bg1"/>
                </a:solidFill>
              </a:rPr>
              <a:t>INDSÆT NAVN </a:t>
            </a:r>
            <a:r>
              <a:rPr lang="da-DK" sz="2400" dirty="0" smtClean="0">
                <a:solidFill>
                  <a:schemeClr val="bg1"/>
                </a:solidFill>
              </a:rPr>
              <a:t>+ KONTAKTOPLYSNINGER</a:t>
            </a:r>
            <a:endParaRPr lang="da-DK" sz="2400" dirty="0">
              <a:solidFill>
                <a:schemeClr val="bg1"/>
              </a:solidFill>
            </a:endParaRPr>
          </a:p>
        </p:txBody>
      </p:sp>
    </p:spTree>
    <p:extLst>
      <p:ext uri="{BB962C8B-B14F-4D97-AF65-F5344CB8AC3E}">
        <p14:creationId xmlns:p14="http://schemas.microsoft.com/office/powerpoint/2010/main" val="4126701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useslide">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rugerdefineret design">
  <a:themeElements>
    <a:clrScheme name="Brugerdefineret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Brugerdefineret design">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orside">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Brugerdefineret design">
  <a:themeElements>
    <a:clrScheme name="Dansk Magisterforening 2">
      <a:dk1>
        <a:srgbClr val="000000"/>
      </a:dk1>
      <a:lt1>
        <a:srgbClr val="FFFFFF"/>
      </a:lt1>
      <a:dk2>
        <a:srgbClr val="424E5B"/>
      </a:dk2>
      <a:lt2>
        <a:srgbClr val="424E5B"/>
      </a:lt2>
      <a:accent1>
        <a:srgbClr val="E00035"/>
      </a:accent1>
      <a:accent2>
        <a:srgbClr val="063C60"/>
      </a:accent2>
      <a:accent3>
        <a:srgbClr val="F99F33"/>
      </a:accent3>
      <a:accent4>
        <a:srgbClr val="424E5B"/>
      </a:accent4>
      <a:accent5>
        <a:srgbClr val="676E80"/>
      </a:accent5>
      <a:accent6>
        <a:srgbClr val="266990"/>
      </a:accent6>
      <a:hlink>
        <a:srgbClr val="E00035"/>
      </a:hlink>
      <a:folHlink>
        <a:srgbClr val="063C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XDocType xmlns="762b77d2-c1a5-4367-8f58-850f949d4eab" xsi:nil="true"/>
    <EXResponsible xmlns="762b77d2-c1a5-4367-8f58-850f949d4eab">hrf</EXResponsibl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Lib" ma:contentTypeID="0x01010E00F82648F5C00F484A9947BF857854BB8F009AE8C1CB252AFF4986622844C6FE2367" ma:contentTypeVersion="7" ma:contentTypeDescription="EXDocument" ma:contentTypeScope="" ma:versionID="f397ba59587f32541d565469130f6a1d">
  <xsd:schema xmlns:xsd="http://www.w3.org/2001/XMLSchema" xmlns:xs="http://www.w3.org/2001/XMLSchema" xmlns:p="http://schemas.microsoft.com/office/2006/metadata/properties" xmlns:ns2="http://schemas.microsoft.com/sharepoint/v3/fields" xmlns:ns3="762b77d2-c1a5-4367-8f58-850f949d4eab" targetNamespace="http://schemas.microsoft.com/office/2006/metadata/properties" ma:root="true" ma:fieldsID="7ec01127484564128ef41679ec6f1339" ns2:_="" ns3:_="">
    <xsd:import namespace="http://schemas.microsoft.com/sharepoint/v3/fields"/>
    <xsd:import namespace="762b77d2-c1a5-4367-8f58-850f949d4eab"/>
    <xsd:element name="properties">
      <xsd:complexType>
        <xsd:sequence>
          <xsd:element name="documentManagement">
            <xsd:complexType>
              <xsd:all>
                <xsd:element ref="ns2:EXDocumentID" minOccurs="0"/>
                <xsd:element ref="ns2:EXCoreDocType" minOccurs="0"/>
                <xsd:element ref="ns2:EXHash" minOccurs="0"/>
                <xsd:element ref="ns2:EXTimestamp" minOccurs="0"/>
                <xsd:element ref="ns3:EXDocType" minOccurs="0"/>
                <xsd:element ref="ns3:EXResponsib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EXDocumentID" ma:index="9" nillable="true" ma:displayName="EXDocumentID" ma:internalName="EXDocumentID" ma:readOnly="true">
      <xsd:simpleType>
        <xsd:restriction base="dms:Text"/>
      </xsd:simpleType>
    </xsd:element>
    <xsd:element name="EXCoreDocType" ma:index="10" nillable="true" ma:displayName="EXCoreDocType" ma:internalName="EXCoreDocType" ma:readOnly="true">
      <xsd:simpleType>
        <xsd:restriction base="dms:Text"/>
      </xsd:simpleType>
    </xsd:element>
    <xsd:element name="EXHash" ma:index="11" nillable="true" ma:displayName="EXHash" ma:internalName="EXHash" ma:readOnly="true">
      <xsd:simpleType>
        <xsd:restriction base="dms:Text"/>
      </xsd:simpleType>
    </xsd:element>
    <xsd:element name="EXTimestamp" ma:index="12" nillable="true" ma:displayName="EXTimestamp" ma:internalName="EXTimestamp"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2b77d2-c1a5-4367-8f58-850f949d4eab" elementFormDefault="qualified">
    <xsd:import namespace="http://schemas.microsoft.com/office/2006/documentManagement/types"/>
    <xsd:import namespace="http://schemas.microsoft.com/office/infopath/2007/PartnerControls"/>
    <xsd:element name="EXDocType" ma:index="13" nillable="true" ma:displayName="Dokumenttype" ma:internalName="EXDocType" ma:readOnly="false">
      <xsd:simpleType>
        <xsd:restriction base="dms:Unknown"/>
      </xsd:simpleType>
    </xsd:element>
    <xsd:element name="EXResponsible" ma:index="14" nillable="true" ma:displayName="Ansvarlig" ma:internalName="EXResponsibl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9E35F6-57E6-4125-A1B3-3D78C57C00A4}"/>
</file>

<file path=customXml/itemProps2.xml><?xml version="1.0" encoding="utf-8"?>
<ds:datastoreItem xmlns:ds="http://schemas.openxmlformats.org/officeDocument/2006/customXml" ds:itemID="{01EB3CA8-894D-40D1-8E52-3759DC3AB936}"/>
</file>

<file path=customXml/itemProps3.xml><?xml version="1.0" encoding="utf-8"?>
<ds:datastoreItem xmlns:ds="http://schemas.openxmlformats.org/officeDocument/2006/customXml" ds:itemID="{FE4862FA-A8C4-402E-931E-98BCC7C0AF65}"/>
</file>

<file path=docProps/app.xml><?xml version="1.0" encoding="utf-8"?>
<Properties xmlns="http://schemas.openxmlformats.org/officeDocument/2006/extended-properties" xmlns:vt="http://schemas.openxmlformats.org/officeDocument/2006/docPropsVTypes">
  <TotalTime>2980</TotalTime>
  <Words>1078</Words>
  <Application>Microsoft Office PowerPoint</Application>
  <PresentationFormat>Brugerdefineret</PresentationFormat>
  <Paragraphs>95</Paragraphs>
  <Slides>6</Slides>
  <Notes>6</Notes>
  <HiddenSlides>0</HiddenSlides>
  <MMClips>0</MMClips>
  <ScaleCrop>false</ScaleCrop>
  <HeadingPairs>
    <vt:vector size="4" baseType="variant">
      <vt:variant>
        <vt:lpstr>Tema</vt:lpstr>
      </vt:variant>
      <vt:variant>
        <vt:i4>5</vt:i4>
      </vt:variant>
      <vt:variant>
        <vt:lpstr>Diastitler</vt:lpstr>
      </vt:variant>
      <vt:variant>
        <vt:i4>6</vt:i4>
      </vt:variant>
    </vt:vector>
  </HeadingPairs>
  <TitlesOfParts>
    <vt:vector size="11" baseType="lpstr">
      <vt:lpstr>Pauseslide</vt:lpstr>
      <vt:lpstr>2_Brugerdefineret design</vt:lpstr>
      <vt:lpstr>4_Brugerdefineret design</vt:lpstr>
      <vt:lpstr>Forside</vt:lpstr>
      <vt:lpstr>3_Brugerdefineret design</vt:lpstr>
      <vt:lpstr>PowerPoint-præsentation</vt:lpstr>
      <vt:lpstr>Hvem skal du gå til, hvornår? </vt:lpstr>
      <vt:lpstr>PowerPoint-præsentation</vt:lpstr>
      <vt:lpstr>Hvordan udvikler du dig? </vt:lpstr>
      <vt:lpstr>DM’s erfaring med nyuddannede</vt:lpstr>
      <vt:lpstr>Få mere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Helle Reedtz Funder</dc:creator>
  <cp:lastModifiedBy>Helle Reedtz Funder</cp:lastModifiedBy>
  <cp:revision>209</cp:revision>
  <cp:lastPrinted>2016-11-17T16:54:20Z</cp:lastPrinted>
  <dcterms:created xsi:type="dcterms:W3CDTF">2010-05-06T06:27:38Z</dcterms:created>
  <dcterms:modified xsi:type="dcterms:W3CDTF">2017-02-20T09:02:51Z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_AuthorInitials">
    <vt:lpwstr>hrf</vt:lpwstr>
  </property>
  <property fmtid="{D5CDD505-2E9C-101B-9397-08002B2CF9AE}" pid="3" name="DL_AuthorName">
    <vt:lpwstr>Helle Reedtz Funder</vt:lpwstr>
  </property>
  <property fmtid="{D5CDD505-2E9C-101B-9397-08002B2CF9AE}" pid="4" name="DL_AuthorDepartment">
    <vt:lpwstr>Presse- og kommunikation</vt:lpwstr>
  </property>
  <property fmtid="{D5CDD505-2E9C-101B-9397-08002B2CF9AE}" pid="5" name="DL_AuthorPhone">
    <vt:lpwstr>+45 38 15 66 56</vt:lpwstr>
  </property>
  <property fmtid="{D5CDD505-2E9C-101B-9397-08002B2CF9AE}" pid="6" name="DL_AuthorEmail">
    <vt:lpwstr>hrf@dm.dk</vt:lpwstr>
  </property>
  <property fmtid="{D5CDD505-2E9C-101B-9397-08002B2CF9AE}" pid="7" name="DL_AuthorTitle">
    <vt:lpwstr>Kommunikationskonsulent</vt:lpwstr>
  </property>
  <property fmtid="{D5CDD505-2E9C-101B-9397-08002B2CF9AE}" pid="8" name="EntityNameForeign">
    <vt:lpwstr>DL_Activities</vt:lpwstr>
  </property>
  <property fmtid="{D5CDD505-2E9C-101B-9397-08002B2CF9AE}" pid="9" name="EntityId">
    <vt:lpwstr>206160</vt:lpwstr>
  </property>
  <property fmtid="{D5CDD505-2E9C-101B-9397-08002B2CF9AE}" pid="10" name="DocumentName">
    <vt:lpwstr>http://DMDocs/Sag/15Q4Docs/15-10179/TR pakke ny på arbejdsmarkedet.pptx</vt:lpwstr>
  </property>
  <property fmtid="{D5CDD505-2E9C-101B-9397-08002B2CF9AE}" pid="11" name="ContentTypeId">
    <vt:lpwstr>0x01010E00F82648F5C00F484A9947BF857854BB8F009AE8C1CB252AFF4986622844C6FE2367</vt:lpwstr>
  </property>
</Properties>
</file>