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handoutMasterIdLst>
    <p:handoutMasterId r:id="rId20"/>
  </p:handoutMasterIdLst>
  <p:sldIdLst>
    <p:sldId id="258" r:id="rId2"/>
    <p:sldId id="257" r:id="rId3"/>
    <p:sldId id="259" r:id="rId4"/>
    <p:sldId id="260" r:id="rId5"/>
    <p:sldId id="261" r:id="rId6"/>
    <p:sldId id="262" r:id="rId7"/>
    <p:sldId id="273" r:id="rId8"/>
    <p:sldId id="263" r:id="rId9"/>
    <p:sldId id="264" r:id="rId10"/>
    <p:sldId id="265" r:id="rId11"/>
    <p:sldId id="272" r:id="rId12"/>
    <p:sldId id="266" r:id="rId13"/>
    <p:sldId id="267" r:id="rId14"/>
    <p:sldId id="268" r:id="rId15"/>
    <p:sldId id="269" r:id="rId16"/>
    <p:sldId id="270" r:id="rId17"/>
    <p:sldId id="271" r:id="rId18"/>
  </p:sldIdLst>
  <p:sldSz cx="12192000" cy="6858000"/>
  <p:notesSz cx="6858000" cy="9144000"/>
  <p:embeddedFontLst>
    <p:embeddedFont>
      <p:font typeface="Avenir Next LT Pro" panose="020B0504020202020204" pitchFamily="34" charset="0"/>
      <p:regular r:id="rId21"/>
      <p:bold r:id="rId22"/>
      <p:italic r:id="rId23"/>
      <p:boldItalic r:id="rId24"/>
    </p:embeddedFont>
    <p:embeddedFont>
      <p:font typeface="DM PowerPt" panose="00000800000000000000" pitchFamily="2" charset="0"/>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0014"/>
    <a:srgbClr val="580114"/>
    <a:srgbClr val="680019"/>
    <a:srgbClr val="8C142D"/>
    <a:srgbClr val="FF785F"/>
    <a:srgbClr val="CD3246"/>
    <a:srgbClr val="FFD7DC"/>
    <a:srgbClr val="FF4B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46" autoAdjust="0"/>
  </p:normalViewPr>
  <p:slideViewPr>
    <p:cSldViewPr snapToGrid="0">
      <p:cViewPr varScale="1">
        <p:scale>
          <a:sx n="85" d="100"/>
          <a:sy n="85" d="100"/>
        </p:scale>
        <p:origin x="557"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se Skole Hansen" userId="b91e08a6-eb58-4f46-a8de-b86ec450ce03" providerId="ADAL" clId="{A952BED6-2466-4B29-BEA8-527C290F2B8F}"/>
    <pc:docChg chg="custSel modSld">
      <pc:chgData name="Lasse Skole Hansen" userId="b91e08a6-eb58-4f46-a8de-b86ec450ce03" providerId="ADAL" clId="{A952BED6-2466-4B29-BEA8-527C290F2B8F}" dt="2022-12-21T12:03:00.064" v="118" actId="20577"/>
      <pc:docMkLst>
        <pc:docMk/>
      </pc:docMkLst>
      <pc:sldChg chg="modSp mod modNotesTx">
        <pc:chgData name="Lasse Skole Hansen" userId="b91e08a6-eb58-4f46-a8de-b86ec450ce03" providerId="ADAL" clId="{A952BED6-2466-4B29-BEA8-527C290F2B8F}" dt="2022-12-21T11:44:08.973" v="21" actId="20577"/>
        <pc:sldMkLst>
          <pc:docMk/>
          <pc:sldMk cId="1650390433" sldId="257"/>
        </pc:sldMkLst>
        <pc:spChg chg="mod">
          <ac:chgData name="Lasse Skole Hansen" userId="b91e08a6-eb58-4f46-a8de-b86ec450ce03" providerId="ADAL" clId="{A952BED6-2466-4B29-BEA8-527C290F2B8F}" dt="2022-12-21T11:44:08.973" v="21" actId="20577"/>
          <ac:spMkLst>
            <pc:docMk/>
            <pc:sldMk cId="1650390433" sldId="257"/>
            <ac:spMk id="11" creationId="{FC7817D9-EDD5-4A4D-81E7-1BC15B131432}"/>
          </ac:spMkLst>
        </pc:spChg>
      </pc:sldChg>
      <pc:sldChg chg="modSp mod">
        <pc:chgData name="Lasse Skole Hansen" userId="b91e08a6-eb58-4f46-a8de-b86ec450ce03" providerId="ADAL" clId="{A952BED6-2466-4B29-BEA8-527C290F2B8F}" dt="2022-12-21T11:45:53.483" v="105" actId="20577"/>
        <pc:sldMkLst>
          <pc:docMk/>
          <pc:sldMk cId="2358306572" sldId="260"/>
        </pc:sldMkLst>
        <pc:spChg chg="mod">
          <ac:chgData name="Lasse Skole Hansen" userId="b91e08a6-eb58-4f46-a8de-b86ec450ce03" providerId="ADAL" clId="{A952BED6-2466-4B29-BEA8-527C290F2B8F}" dt="2022-12-21T11:45:53.483" v="105" actId="20577"/>
          <ac:spMkLst>
            <pc:docMk/>
            <pc:sldMk cId="2358306572" sldId="260"/>
            <ac:spMk id="11" creationId="{FC7817D9-EDD5-4A4D-81E7-1BC15B131432}"/>
          </ac:spMkLst>
        </pc:spChg>
      </pc:sldChg>
      <pc:sldChg chg="modSp mod">
        <pc:chgData name="Lasse Skole Hansen" userId="b91e08a6-eb58-4f46-a8de-b86ec450ce03" providerId="ADAL" clId="{A952BED6-2466-4B29-BEA8-527C290F2B8F}" dt="2022-12-21T11:46:35.728" v="106" actId="20577"/>
        <pc:sldMkLst>
          <pc:docMk/>
          <pc:sldMk cId="3511973672" sldId="261"/>
        </pc:sldMkLst>
        <pc:spChg chg="mod">
          <ac:chgData name="Lasse Skole Hansen" userId="b91e08a6-eb58-4f46-a8de-b86ec450ce03" providerId="ADAL" clId="{A952BED6-2466-4B29-BEA8-527C290F2B8F}" dt="2022-12-21T11:46:35.728" v="106" actId="20577"/>
          <ac:spMkLst>
            <pc:docMk/>
            <pc:sldMk cId="3511973672" sldId="261"/>
            <ac:spMk id="11" creationId="{FC7817D9-EDD5-4A4D-81E7-1BC15B131432}"/>
          </ac:spMkLst>
        </pc:spChg>
      </pc:sldChg>
      <pc:sldChg chg="modSp mod">
        <pc:chgData name="Lasse Skole Hansen" userId="b91e08a6-eb58-4f46-a8de-b86ec450ce03" providerId="ADAL" clId="{A952BED6-2466-4B29-BEA8-527C290F2B8F}" dt="2022-12-21T11:47:38.399" v="107" actId="20577"/>
        <pc:sldMkLst>
          <pc:docMk/>
          <pc:sldMk cId="4025210590" sldId="262"/>
        </pc:sldMkLst>
        <pc:spChg chg="mod">
          <ac:chgData name="Lasse Skole Hansen" userId="b91e08a6-eb58-4f46-a8de-b86ec450ce03" providerId="ADAL" clId="{A952BED6-2466-4B29-BEA8-527C290F2B8F}" dt="2022-12-21T11:47:38.399" v="107" actId="20577"/>
          <ac:spMkLst>
            <pc:docMk/>
            <pc:sldMk cId="4025210590" sldId="262"/>
            <ac:spMk id="11" creationId="{FC7817D9-EDD5-4A4D-81E7-1BC15B131432}"/>
          </ac:spMkLst>
        </pc:spChg>
      </pc:sldChg>
      <pc:sldChg chg="modSp mod">
        <pc:chgData name="Lasse Skole Hansen" userId="b91e08a6-eb58-4f46-a8de-b86ec450ce03" providerId="ADAL" clId="{A952BED6-2466-4B29-BEA8-527C290F2B8F}" dt="2022-12-21T11:56:30.359" v="115" actId="20577"/>
        <pc:sldMkLst>
          <pc:docMk/>
          <pc:sldMk cId="3541936568" sldId="263"/>
        </pc:sldMkLst>
        <pc:spChg chg="mod">
          <ac:chgData name="Lasse Skole Hansen" userId="b91e08a6-eb58-4f46-a8de-b86ec450ce03" providerId="ADAL" clId="{A952BED6-2466-4B29-BEA8-527C290F2B8F}" dt="2022-12-21T11:56:30.359" v="115" actId="20577"/>
          <ac:spMkLst>
            <pc:docMk/>
            <pc:sldMk cId="3541936568" sldId="263"/>
            <ac:spMk id="11" creationId="{FC7817D9-EDD5-4A4D-81E7-1BC15B131432}"/>
          </ac:spMkLst>
        </pc:spChg>
      </pc:sldChg>
      <pc:sldChg chg="modSp mod modNotesTx">
        <pc:chgData name="Lasse Skole Hansen" userId="b91e08a6-eb58-4f46-a8de-b86ec450ce03" providerId="ADAL" clId="{A952BED6-2466-4B29-BEA8-527C290F2B8F}" dt="2022-12-21T12:00:43.977" v="116" actId="20577"/>
        <pc:sldMkLst>
          <pc:docMk/>
          <pc:sldMk cId="2340699066" sldId="267"/>
        </pc:sldMkLst>
        <pc:spChg chg="mod">
          <ac:chgData name="Lasse Skole Hansen" userId="b91e08a6-eb58-4f46-a8de-b86ec450ce03" providerId="ADAL" clId="{A952BED6-2466-4B29-BEA8-527C290F2B8F}" dt="2022-12-21T11:44:20.079" v="29" actId="20577"/>
          <ac:spMkLst>
            <pc:docMk/>
            <pc:sldMk cId="2340699066" sldId="267"/>
            <ac:spMk id="29" creationId="{FC7817D9-EDD5-4A4D-81E7-1BC15B131432}"/>
          </ac:spMkLst>
        </pc:spChg>
      </pc:sldChg>
      <pc:sldChg chg="modSp mod modNotesTx">
        <pc:chgData name="Lasse Skole Hansen" userId="b91e08a6-eb58-4f46-a8de-b86ec450ce03" providerId="ADAL" clId="{A952BED6-2466-4B29-BEA8-527C290F2B8F}" dt="2022-12-21T11:44:39.533" v="71" actId="20577"/>
        <pc:sldMkLst>
          <pc:docMk/>
          <pc:sldMk cId="2250597216" sldId="269"/>
        </pc:sldMkLst>
        <pc:spChg chg="mod">
          <ac:chgData name="Lasse Skole Hansen" userId="b91e08a6-eb58-4f46-a8de-b86ec450ce03" providerId="ADAL" clId="{A952BED6-2466-4B29-BEA8-527C290F2B8F}" dt="2022-12-21T11:44:26.738" v="43" actId="20577"/>
          <ac:spMkLst>
            <pc:docMk/>
            <pc:sldMk cId="2250597216" sldId="269"/>
            <ac:spMk id="10" creationId="{534422A5-8882-448C-85E3-C76975A576CD}"/>
          </ac:spMkLst>
        </pc:spChg>
      </pc:sldChg>
      <pc:sldChg chg="modNotesTx">
        <pc:chgData name="Lasse Skole Hansen" userId="b91e08a6-eb58-4f46-a8de-b86ec450ce03" providerId="ADAL" clId="{A952BED6-2466-4B29-BEA8-527C290F2B8F}" dt="2022-12-21T12:03:00.064" v="118" actId="20577"/>
        <pc:sldMkLst>
          <pc:docMk/>
          <pc:sldMk cId="1966737450" sldId="2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05/01/2023</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atin typeface="Avenir Next LT Pro" panose="020B0504020202020204" pitchFamily="34" charset="0"/>
              </a:defRPr>
            </a:lvl1pPr>
          </a:lstStyle>
          <a:p>
            <a:fld id="{1386E511-D742-4EFE-90B5-C9FC42762E0F}" type="datetimeFigureOut">
              <a:rPr lang="en-GB" smtClean="0"/>
              <a:pPr/>
              <a:t>05/01/2023</a:t>
            </a:fld>
            <a:endParaRPr lang="en-GB">
              <a:latin typeface="Avenir Next LT Pro" panose="020B0504020202020204" pitchFamily="34" charset="0"/>
            </a:endParaRPr>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atin typeface="Avenir Next LT Pro" panose="020B0504020202020204" pitchFamily="34" charset="0"/>
              </a:defRPr>
            </a:lvl1pPr>
          </a:lstStyle>
          <a:p>
            <a:fld id="{A16CFAD1-D197-4A88-B173-A6412E995EE5}" type="slidenum">
              <a:rPr lang="en-GB" smtClean="0"/>
              <a:pPr/>
              <a:t>‹nr.›</a:t>
            </a:fld>
            <a:endParaRPr lang="en-GB">
              <a:latin typeface="Avenir Next LT Pro" panose="020B0504020202020204" pitchFamily="34" charset="0"/>
            </a:endParaRPr>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atin typeface="Avenir Next LT Pro" panose="020B0504020202020204" pitchFamily="34" charset="0"/>
              </a:defRPr>
            </a:lvl1pPr>
          </a:lstStyle>
          <a:p>
            <a:endParaRPr lang="en-GB">
              <a:latin typeface="Avenir Next LT Pro" panose="020B0504020202020204" pitchFamily="34" charset="0"/>
            </a:endParaRPr>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Avenir Next LT Pro" panose="020B0504020202020204" pitchFamily="34" charset="0"/>
              </a:defRPr>
            </a:lvl1pPr>
          </a:lstStyle>
          <a:p>
            <a:endParaRPr lang="en-GB">
              <a:latin typeface="Avenir Next LT Pro" panose="020B0504020202020204" pitchFamily="34" charset="0"/>
            </a:endParaRPr>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60000" indent="-180000" algn="l" defTabSz="914400" rtl="0" eaLnBrk="1" latinLnBrk="0" hangingPunct="1">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2pPr>
    <a:lvl3pPr marL="9144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3716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1828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Avenir Next LT Pro" panose="020B0504020202020204" pitchFamily="34" charset="0"/>
                <a:ea typeface="Avenir Next LT Pro" panose="020B0504020202020204" pitchFamily="34" charset="0"/>
                <a:cs typeface="Verdana" panose="020B0604030504040204" pitchFamily="34" charset="0"/>
              </a:rPr>
              <a:t>Note to presenter: You don't have to go through the presentation from end to end, you can jump around the themes according to where the participants find the most energy in the discussion. It would be good if some participants at the meeting note down the main points from the discussions, so that there is feedback from your discussions to DM. You don't have to think about formulating actual collective bargaining demands. The important thing is that the issues that concern you at work are reported to </a:t>
            </a:r>
            <a:r>
              <a:rPr lang="en-GB" sz="1200">
                <a:effectLst/>
                <a:latin typeface="Avenir Next LT Pro" panose="020B0504020202020204" pitchFamily="34" charset="0"/>
                <a:ea typeface="Avenir Next LT Pro" panose="020B0504020202020204" pitchFamily="34" charset="0"/>
                <a:cs typeface="Verdana" panose="020B0604030504040204" pitchFamily="34" charset="0"/>
              </a:rPr>
              <a:t>DM at www.dm.dk/</a:t>
            </a:r>
            <a:r>
              <a:rPr lang="en-GB" sz="1200" dirty="0" err="1">
                <a:effectLst/>
                <a:latin typeface="Avenir Next LT Pro" panose="020B0504020202020204" pitchFamily="34" charset="0"/>
                <a:ea typeface="Avenir Next LT Pro" panose="020B0504020202020204" pitchFamily="34" charset="0"/>
                <a:cs typeface="Verdana" panose="020B0604030504040204" pitchFamily="34" charset="0"/>
              </a:rPr>
              <a:t>raad-og-svar</a:t>
            </a:r>
            <a:r>
              <a:rPr lang="en-GB" sz="1200" dirty="0">
                <a:effectLst/>
                <a:latin typeface="Avenir Next LT Pro" panose="020B0504020202020204" pitchFamily="34" charset="0"/>
                <a:ea typeface="Avenir Next LT Pro" panose="020B0504020202020204" pitchFamily="34" charset="0"/>
                <a:cs typeface="Verdana" panose="020B0604030504040204" pitchFamily="34" charset="0"/>
              </a:rPr>
              <a:t>/</a:t>
            </a:r>
            <a:r>
              <a:rPr lang="en-GB" sz="1200" dirty="0" err="1">
                <a:effectLst/>
                <a:latin typeface="Avenir Next LT Pro" panose="020B0504020202020204" pitchFamily="34" charset="0"/>
                <a:ea typeface="Avenir Next LT Pro" panose="020B0504020202020204" pitchFamily="34" charset="0"/>
                <a:cs typeface="Verdana" panose="020B0604030504040204" pitchFamily="34" charset="0"/>
              </a:rPr>
              <a:t>ansaettelse</a:t>
            </a:r>
            <a:r>
              <a:rPr lang="en-GB" sz="1200" dirty="0">
                <a:effectLst/>
                <a:latin typeface="Avenir Next LT Pro" panose="020B0504020202020204" pitchFamily="34" charset="0"/>
                <a:ea typeface="Avenir Next LT Pro" panose="020B0504020202020204" pitchFamily="34" charset="0"/>
                <a:cs typeface="Verdana" panose="020B0604030504040204" pitchFamily="34" charset="0"/>
              </a:rPr>
              <a:t>/</a:t>
            </a:r>
            <a:r>
              <a:rPr lang="en-GB" sz="1200" dirty="0" err="1">
                <a:effectLst/>
                <a:latin typeface="Avenir Next LT Pro" panose="020B0504020202020204" pitchFamily="34" charset="0"/>
                <a:ea typeface="Avenir Next LT Pro" panose="020B0504020202020204" pitchFamily="34" charset="0"/>
                <a:cs typeface="Verdana" panose="020B0604030504040204" pitchFamily="34" charset="0"/>
              </a:rPr>
              <a:t>overenskomster</a:t>
            </a:r>
            <a:r>
              <a:rPr lang="en-GB" sz="1200" dirty="0">
                <a:effectLst/>
                <a:latin typeface="Avenir Next LT Pro" panose="020B0504020202020204" pitchFamily="34" charset="0"/>
                <a:ea typeface="Avenir Next LT Pro" panose="020B0504020202020204" pitchFamily="34" charset="0"/>
                <a:cs typeface="Verdana" panose="020B0604030504040204" pitchFamily="34" charset="0"/>
              </a:rPr>
              <a:t>/ok24</a:t>
            </a: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74858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Avenir Next LT Pro" panose="020B0504020202020204" pitchFamily="34" charset="0"/>
                <a:ea typeface="Avenir Next LT Pro" panose="020B0504020202020204" pitchFamily="34" charset="0"/>
                <a:cs typeface="Verdana" panose="020B0604030504040204" pitchFamily="34" charset="0"/>
              </a:rPr>
              <a:t>It is important that employees are involved and consulted in all relevant change processes in the workplace, because this leads to co-ownership and better solutions. The changes may be based on the environment, the economy, digitalisation or restructuring</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Avenir Next LT Pro" panose="020B0504020202020204" pitchFamily="34" charset="0"/>
                <a:ea typeface="Avenir Next LT Pro" panose="020B0504020202020204" pitchFamily="34" charset="0"/>
                <a:cs typeface="Verdana" panose="020B0604030504040204" pitchFamily="34" charset="0"/>
              </a:rPr>
              <a:t>OK21 included a provision that employees and SU/MED shall have influence on the green transition of the workplace. In addition to the green transition, a broader agenda for workplace negotiations could include e.g. digital transformation, ethics and gender equality. The digital transformation opens up new ways of working, new ways of organizing work, but also new opportunities for monitoring employees, which must be avoided to a large extent, and about which it is necessary to ensure local dialogue.</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243259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147318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a:lnSpc>
                <a:spcPct val="115000"/>
              </a:lnSpc>
              <a:spcAft>
                <a:spcPts val="1000"/>
              </a:spcAft>
            </a:pPr>
            <a:r>
              <a:rPr lang="en-GB" sz="1800">
                <a:solidFill>
                  <a:srgbClr val="222222"/>
                </a:solidFill>
                <a:effectLst/>
                <a:latin typeface="Avenir Next LT Pro" panose="020B0504020202020204" pitchFamily="34" charset="0"/>
                <a:ea typeface="Times New Roman" panose="02020603050405020304" pitchFamily="18" charset="0"/>
                <a:cs typeface="Times New Roman" panose="02020603050405020304" pitchFamily="18" charset="0"/>
              </a:rPr>
              <a:t>Skills development and on-the-job development are essential factors in ensuring that individuals can do their best work. It is also important both to ensure the individual’s employability and thus lifetime earnings, and to ensure that society's investment in education is maintained. Individual employers need the right skills to get the job done, and we need to ensure that employers are committed to maintaining the skills of their workforce, so that the employers' requirements for skills are not met simply by hiring new staff. It can be a long way from graduation to retirement, and up-to-date skills are necessary in order to seize new opportunities in the labour market.</a:t>
            </a:r>
          </a:p>
          <a:p>
            <a:pPr algn="just">
              <a:lnSpc>
                <a:spcPct val="115000"/>
              </a:lnSpc>
              <a:spcAft>
                <a:spcPts val="1000"/>
              </a:spcAft>
            </a:pPr>
            <a:r>
              <a:rPr lang="en-GB" sz="1800">
                <a:solidFill>
                  <a:srgbClr val="222222"/>
                </a:solidFill>
                <a:effectLst/>
                <a:latin typeface="Avenir Next LT Pro" panose="020B0504020202020204" pitchFamily="34" charset="0"/>
                <a:ea typeface="Times New Roman" panose="02020603050405020304" pitchFamily="18" charset="0"/>
                <a:cs typeface="Times New Roman" panose="02020603050405020304" pitchFamily="18" charset="0"/>
              </a:rPr>
              <a:t>In OK21, we got competence development funds in the municipal and regional area, so all 3 public sector areas are now covered by competence development funds. </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222079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Avenir Next LT Pro" panose="020B0504020202020204" pitchFamily="34" charset="0"/>
                <a:ea typeface="Avenir Next LT Pro" panose="020B0504020202020204" pitchFamily="34" charset="0"/>
                <a:cs typeface="Times New Roman" panose="02020603050405020304" pitchFamily="18" charset="0"/>
              </a:rPr>
              <a:t>Temporary employment must be reduced as far as possible through better access to permanent employment</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Avenir Next LT Pro" panose="020B0504020202020204" pitchFamily="34" charset="0"/>
                <a:ea typeface="Avenir Next LT Pro" panose="020B0504020202020204" pitchFamily="34" charset="0"/>
                <a:cs typeface="Verdana" panose="020B0604030504040204" pitchFamily="34" charset="0"/>
              </a:rPr>
              <a:t>Where there is a real need for fixed-term contracts, there also needs to be a discussion about how to minimise the inconveniences of fixed-term contracts. </a:t>
            </a: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1035305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ts val="1300"/>
              </a:lnSpc>
              <a:spcAft>
                <a:spcPts val="1300"/>
              </a:spcAft>
            </a:pPr>
            <a:r>
              <a:rPr lang="en-GB" sz="1800">
                <a:effectLst/>
                <a:latin typeface="Avenir Next LT Pro" panose="020B0504020202020204" pitchFamily="34" charset="0"/>
                <a:ea typeface="Avenir Next LT Pro" panose="020B0504020202020204" pitchFamily="34" charset="0"/>
                <a:cs typeface="Verdana" panose="020B0604030504040204" pitchFamily="34" charset="0"/>
              </a:rPr>
              <a:t>DM organises both managers and employees, and it is a common interest to ensure that workplaces are well managed and that cooperation in workplaces is characterised by trust. Therefore, public sector collective bargaining shall also support the fact that good managers are essential to ensure attractive workplaces.</a:t>
            </a:r>
          </a:p>
          <a:p>
            <a:pPr>
              <a:lnSpc>
                <a:spcPts val="1300"/>
              </a:lnSpc>
              <a:spcAft>
                <a:spcPts val="1300"/>
              </a:spcAft>
            </a:pPr>
            <a:r>
              <a:rPr lang="en-GB" sz="1800">
                <a:effectLst/>
                <a:latin typeface="Avenir Next LT Pro" panose="020B0504020202020204" pitchFamily="34" charset="0"/>
                <a:ea typeface="Avenir Next LT Pro" panose="020B0504020202020204" pitchFamily="34" charset="0"/>
                <a:cs typeface="Times New Roman" panose="02020603050405020304" pitchFamily="18" charset="0"/>
              </a:rPr>
              <a:t>Good leadership is important for the entire workplace – the better the management, the better the workplace. In order to exercise good leadership, managers also need good development and working conditions. There are good reasons therefore to focus on the framework for good governance.</a:t>
            </a:r>
          </a:p>
          <a:p>
            <a:pPr>
              <a:lnSpc>
                <a:spcPts val="1300"/>
              </a:lnSpc>
              <a:spcAft>
                <a:spcPts val="1300"/>
              </a:spcAft>
            </a:pP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3311688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Avenir Next LT Pro" panose="020B0504020202020204" pitchFamily="34" charset="0"/>
                <a:ea typeface="Avenir Next LT Pro" panose="020B0504020202020204" pitchFamily="34" charset="0"/>
                <a:cs typeface="Times New Roman" panose="02020603050405020304" pitchFamily="18" charset="0"/>
              </a:rPr>
              <a:t>The new parental leave rules that came into force on 2 August 2022 mean that an important step has been taken towards parental equality. In principle, both parents have an equal right to parental benefits after the birth (24 weeks each), so it would be obvious to consider an extended wage entitlement for the father/co-mother in the collective bargaining negotiations – ideally a wage entitlement covering all the weeks of parental leave benefits, so that there is full wages for both parents throughout their parental leave.</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Avenir Next LT Pro" panose="020B0504020202020204" pitchFamily="34" charset="0"/>
                <a:ea typeface="Avenir Next LT Pro" panose="020B0504020202020204" pitchFamily="34" charset="0"/>
                <a:cs typeface="Verdana" panose="020B0604030504040204" pitchFamily="34" charset="0"/>
              </a:rPr>
              <a:t>The Danish labour market is very gender-segregated and women are a majority in the public sector. An increase in earmarked wage entitlements for fathers could help to increase the attractiveness of public sector employment for men. </a:t>
            </a: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4087673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Avenir Next LT Pro" panose="020B0504020202020204" pitchFamily="34" charset="0"/>
                <a:ea typeface="Avenir Next LT Pro" panose="020B0504020202020204" pitchFamily="34" charset="0"/>
                <a:cs typeface="Verdana" panose="020B0604030504040204" pitchFamily="34" charset="0"/>
              </a:rPr>
              <a:t>It is paradoxical that although there is a demand in society for labour, job-seeking seniors can find it difficult to find a job. We can see that seniors in the private labour market are switching to part-time work, while seniors in the public sector labour market are retiring. We need to examine how the public sector labour market can better accommodate the flexibility needs and wishes of older people. This could include part-time work, but also the timing of working hours and the balance between development and routine.</a:t>
            </a: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16</a:t>
            </a:fld>
            <a:endParaRPr lang="en-GB"/>
          </a:p>
        </p:txBody>
      </p:sp>
    </p:spTree>
    <p:extLst>
      <p:ext uri="{BB962C8B-B14F-4D97-AF65-F5344CB8AC3E}">
        <p14:creationId xmlns:p14="http://schemas.microsoft.com/office/powerpoint/2010/main" val="1464820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dirty="0"/>
              <a:t>All the demands from AC's 28 member organisations will be gathered after DM's demands are submitted to AC.</a:t>
            </a:r>
          </a:p>
          <a:p>
            <a:r>
              <a:rPr lang="en-GB" dirty="0"/>
              <a:t>The 28 organisations (DM, </a:t>
            </a:r>
            <a:r>
              <a:rPr lang="en-GB" dirty="0" err="1"/>
              <a:t>Djøf</a:t>
            </a:r>
            <a:r>
              <a:rPr lang="en-GB" dirty="0"/>
              <a:t>, IDA, etc.) will discuss the demands and decide which demands should be included in AC's overall package of demands.</a:t>
            </a:r>
          </a:p>
          <a:p>
            <a:r>
              <a:rPr lang="en-GB" dirty="0"/>
              <a:t>Demands relating to the entire public sector labour market (e.g. parental leave and union representative rules) will be coordinated with the collective bargaining community.</a:t>
            </a:r>
          </a:p>
          <a:p>
            <a:r>
              <a:rPr lang="en-GB" dirty="0"/>
              <a:t>Demands will be exchanged with the employers (State, Regions, Municipalities) just before Christmas 2023.</a:t>
            </a:r>
          </a:p>
          <a:p>
            <a:r>
              <a:rPr lang="en-GB" dirty="0"/>
              <a:t>The negotiations will take place in January and February 2024.</a:t>
            </a:r>
          </a:p>
          <a:p>
            <a:r>
              <a:rPr lang="en-GB" dirty="0"/>
              <a:t>Hopefully there will be a result by the end of February.</a:t>
            </a:r>
          </a:p>
          <a:p>
            <a:r>
              <a:rPr lang="en-GB" dirty="0"/>
              <a:t>The result will be put to a vote of the members.</a:t>
            </a:r>
          </a:p>
          <a:p>
            <a:r>
              <a:rPr lang="en-GB" dirty="0"/>
              <a:t>If the members agree, the new collective agreements will enter into force on 1 April 2024.</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17</a:t>
            </a:fld>
            <a:endParaRPr lang="en-GB"/>
          </a:p>
        </p:txBody>
      </p:sp>
    </p:spTree>
    <p:extLst>
      <p:ext uri="{BB962C8B-B14F-4D97-AF65-F5344CB8AC3E}">
        <p14:creationId xmlns:p14="http://schemas.microsoft.com/office/powerpoint/2010/main" val="80176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Avenir Next LT Pro" panose="020B0504020202020204" pitchFamily="34" charset="0"/>
                <a:ea typeface="Avenir Next LT Pro" panose="020B0504020202020204" pitchFamily="34" charset="0"/>
                <a:cs typeface="Verdana" panose="020B0604030504040204" pitchFamily="34" charset="0"/>
              </a:rPr>
              <a:t>Collective bargaining must help to ensure an attractive public sector labour market, so that skilled employees can continue to be retained and recruited to further develop our society.  That is why we put the heading "Attractive terms in the public sector" on our presentation to OK24. Because it’s precisely when there are crises in both the climate and the economy that it is important to have a well-functioning public sector. And in order for DM to make the right demands for OK24, it is important to get input from the workplaces. Here are some suggestions for discussion. Address the themes that are important in the workplace and make additions if anything is missing. </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800" dirty="0">
              <a:effectLst/>
              <a:latin typeface="Avenir Next LT Pro" panose="020B0504020202020204" pitchFamily="34" charset="0"/>
              <a:ea typeface="Avenir Next LT Pro" panose="020B0504020202020204" pitchFamily="34" charset="0"/>
              <a:cs typeface="Verdana" panose="020B0604030504040204" pitchFamily="34" charset="0"/>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143931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Avenir Next LT Pro" panose="020B0504020202020204" pitchFamily="34" charset="0"/>
              </a:rPr>
              <a:t>We have started the collective bargaining process by asking DM’s members what is most important to secure in the collective agreements. This feedback has been the basis for DM's discussion paper for OK24.</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3</a:t>
            </a:fld>
            <a:endParaRPr lang="en-GB"/>
          </a:p>
        </p:txBody>
      </p:sp>
    </p:spTree>
    <p:extLst>
      <p:ext uri="{BB962C8B-B14F-4D97-AF65-F5344CB8AC3E}">
        <p14:creationId xmlns:p14="http://schemas.microsoft.com/office/powerpoint/2010/main" val="372638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Avenir Next LT Pro" panose="020B0504020202020204" pitchFamily="34" charset="0"/>
                <a:ea typeface="Avenir Next LT Pro" panose="020B0504020202020204" pitchFamily="34" charset="0"/>
                <a:cs typeface="Times New Roman" panose="02020603050405020304" pitchFamily="18" charset="0"/>
              </a:rPr>
              <a:t>Public sector wages are determined partly by wage increases agreed through collective bargaining and partly by local wage negotiations in workplaces. Wages are of particular interest at a time of inflation, so there is no doubt that a lot of attention will be paid to the wage issue at OK24.</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1058419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ts val="1300"/>
              </a:lnSpc>
              <a:spcAft>
                <a:spcPts val="1300"/>
              </a:spcAft>
            </a:pPr>
            <a:r>
              <a:rPr lang="en-GB" sz="1800">
                <a:effectLst/>
                <a:latin typeface="Avenir Next LT Pro" panose="020B0504020202020204" pitchFamily="34" charset="0"/>
                <a:ea typeface="Avenir Next LT Pro" panose="020B0504020202020204" pitchFamily="34" charset="0"/>
                <a:cs typeface="Times New Roman" panose="02020603050405020304" pitchFamily="18" charset="0"/>
              </a:rPr>
              <a:t>It is challenging that the local </a:t>
            </a:r>
            <a:r>
              <a:rPr lang="en-GB" sz="1800">
                <a:effectLst/>
                <a:latin typeface="Avenir Next LT Pro" panose="020B0504020202020204" pitchFamily="34" charset="0"/>
                <a:ea typeface="Avenir Next LT Pro" panose="020B0504020202020204" pitchFamily="34" charset="0"/>
                <a:cs typeface="Verdana" panose="020B0604030504040204" pitchFamily="34" charset="0"/>
              </a:rPr>
              <a:t>wage negotiations</a:t>
            </a:r>
            <a:r>
              <a:rPr lang="en-GB" sz="1800">
                <a:effectLst/>
                <a:latin typeface="Avenir Next LT Pro" panose="020B0504020202020204" pitchFamily="34" charset="0"/>
                <a:ea typeface="Avenir Next LT Pro" panose="020B0504020202020204" pitchFamily="34" charset="0"/>
                <a:cs typeface="Times New Roman" panose="02020603050405020304" pitchFamily="18" charset="0"/>
              </a:rPr>
              <a:t> are not sufficiently prioritised and utilised in all workplaces. This means that employees in workplaces where local </a:t>
            </a:r>
            <a:r>
              <a:rPr lang="en-GB" sz="1800">
                <a:effectLst/>
                <a:latin typeface="Avenir Next LT Pro" panose="020B0504020202020204" pitchFamily="34" charset="0"/>
                <a:ea typeface="Avenir Next LT Pro" panose="020B0504020202020204" pitchFamily="34" charset="0"/>
                <a:cs typeface="Verdana" panose="020B0604030504040204" pitchFamily="34" charset="0"/>
              </a:rPr>
              <a:t>wage negotiations</a:t>
            </a:r>
            <a:r>
              <a:rPr lang="en-GB" sz="1800">
                <a:effectLst/>
                <a:latin typeface="Avenir Next LT Pro" panose="020B0504020202020204" pitchFamily="34" charset="0"/>
                <a:ea typeface="Avenir Next LT Pro" panose="020B0504020202020204" pitchFamily="34" charset="0"/>
                <a:cs typeface="Times New Roman" panose="02020603050405020304" pitchFamily="18" charset="0"/>
              </a:rPr>
              <a:t> are not prioritised and utilised sufficiently, will fall behind in terms of wages. </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233032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a:lnSpc>
                <a:spcPct val="115000"/>
              </a:lnSpc>
              <a:spcAft>
                <a:spcPts val="1000"/>
              </a:spcAft>
            </a:pPr>
            <a:r>
              <a:rPr lang="en-GB" sz="1800" dirty="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DM strives to achieve a sustainable and flexible work life. We recommend that workplaces examine the possibilities for flexibility that suit the working community, the individual and the tasks that the workplace has to perform. This could be: </a:t>
            </a:r>
          </a:p>
          <a:p>
            <a:pPr marL="342900" lvl="0" indent="-342900" algn="just">
              <a:lnSpc>
                <a:spcPct val="115000"/>
              </a:lnSpc>
              <a:spcAft>
                <a:spcPts val="1000"/>
              </a:spcAft>
              <a:buFont typeface="Symbol" panose="05050102010706020507" pitchFamily="18" charset="2"/>
              <a:buChar char=""/>
            </a:pPr>
            <a:r>
              <a:rPr lang="en-GB" sz="1800" dirty="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Flexible organisation of working hours</a:t>
            </a:r>
          </a:p>
          <a:p>
            <a:pPr marL="342900" lvl="0" indent="-342900" algn="just">
              <a:lnSpc>
                <a:spcPct val="115000"/>
              </a:lnSpc>
              <a:spcAft>
                <a:spcPts val="1000"/>
              </a:spcAft>
              <a:buFont typeface="Symbol" panose="05050102010706020507" pitchFamily="18" charset="2"/>
              <a:buChar char=""/>
            </a:pPr>
            <a:r>
              <a:rPr lang="en-GB" sz="1800" dirty="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Possibility of remote work and days working from home</a:t>
            </a:r>
          </a:p>
          <a:p>
            <a:pPr marL="342900" lvl="0" indent="-342900" algn="just">
              <a:lnSpc>
                <a:spcPct val="115000"/>
              </a:lnSpc>
              <a:spcAft>
                <a:spcPts val="1000"/>
              </a:spcAft>
              <a:buFont typeface="Symbol" panose="05050102010706020507" pitchFamily="18" charset="2"/>
              <a:buChar char=""/>
            </a:pPr>
            <a:r>
              <a:rPr lang="en-GB" sz="1800" dirty="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A 4-day working week with either reduced hours or longer working days</a:t>
            </a:r>
          </a:p>
          <a:p>
            <a:pPr marL="342900" lvl="0" indent="-342900" algn="just">
              <a:lnSpc>
                <a:spcPct val="115000"/>
              </a:lnSpc>
              <a:spcAft>
                <a:spcPts val="1000"/>
              </a:spcAft>
              <a:buFont typeface="Symbol" panose="05050102010706020507" pitchFamily="18" charset="2"/>
              <a:buChar char=""/>
            </a:pPr>
            <a:r>
              <a:rPr lang="en-GB" sz="1800" dirty="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Possibility of reduced working hours with shorter working days</a:t>
            </a:r>
          </a:p>
          <a:p>
            <a:pPr marL="342900" lvl="0" indent="-342900" algn="just">
              <a:lnSpc>
                <a:spcPct val="115000"/>
              </a:lnSpc>
              <a:spcAft>
                <a:spcPts val="1000"/>
              </a:spcAft>
              <a:buFont typeface="Symbol" panose="05050102010706020507" pitchFamily="18" charset="2"/>
              <a:buChar char=""/>
            </a:pPr>
            <a:r>
              <a:rPr lang="en-GB" sz="1800" dirty="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Personal choice account</a:t>
            </a:r>
          </a:p>
          <a:p>
            <a:pPr algn="just">
              <a:lnSpc>
                <a:spcPct val="115000"/>
              </a:lnSpc>
              <a:spcAft>
                <a:spcPts val="1000"/>
              </a:spcAft>
            </a:pPr>
            <a:r>
              <a:rPr lang="en-GB" sz="1800" dirty="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Or combinations of some of these options. In other words, models that can accommodate several different options for flexibility. </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411485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a:lnSpc>
                <a:spcPct val="115000"/>
              </a:lnSpc>
              <a:spcAft>
                <a:spcPts val="1000"/>
              </a:spcAft>
            </a:pP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3505261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a:lnSpc>
                <a:spcPct val="115000"/>
              </a:lnSpc>
              <a:spcAft>
                <a:spcPts val="1000"/>
              </a:spcAft>
            </a:pPr>
            <a:r>
              <a:rPr lang="en-GB" sz="1800">
                <a:solidFill>
                  <a:srgbClr val="222222"/>
                </a:solidFill>
                <a:effectLst/>
                <a:latin typeface="Avenir Next LT Pro" panose="020B0504020202020204" pitchFamily="34" charset="0"/>
                <a:ea typeface="Times New Roman" panose="02020603050405020304" pitchFamily="18" charset="0"/>
                <a:cs typeface="Times New Roman" panose="02020603050405020304" pitchFamily="18" charset="0"/>
              </a:rPr>
              <a:t>DM assumes that a good working environment is the responsibility of the workplace, not of the individual employee.</a:t>
            </a:r>
          </a:p>
          <a:p>
            <a:pPr>
              <a:lnSpc>
                <a:spcPts val="1300"/>
              </a:lnSpc>
              <a:spcAft>
                <a:spcPts val="1300"/>
              </a:spcAft>
            </a:pPr>
            <a:r>
              <a:rPr lang="en-GB" sz="1800">
                <a:effectLst/>
                <a:latin typeface="Avenir Next LT Pro" panose="020B0504020202020204" pitchFamily="34" charset="0"/>
                <a:ea typeface="Avenir Next LT Pro" panose="020B0504020202020204" pitchFamily="34" charset="0"/>
                <a:cs typeface="Verdana" panose="020B0604030504040204" pitchFamily="34" charset="0"/>
              </a:rPr>
              <a:t>The working environment must not be an individual problem, but that of the workplace. It is in the interest of the management, the employees and society generally that psychological and physical overload and illness are avoided. </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3156573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sz="1800">
                <a:effectLst/>
                <a:latin typeface="Avenir Next LT Pro" panose="020B0504020202020204" pitchFamily="34" charset="0"/>
                <a:ea typeface="Avenir Next LT Pro" panose="020B0504020202020204" pitchFamily="34" charset="0"/>
                <a:cs typeface="Times New Roman" panose="02020603050405020304" pitchFamily="18" charset="0"/>
              </a:rPr>
              <a:t>There are several factors at play when members feel that professionalism is under pressure. There is both the time needed to carry out tasks properly and the necessary respect for professional judgement. </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9</a:t>
            </a:fld>
            <a:endParaRPr lang="en-GB"/>
          </a:p>
        </p:txBody>
      </p:sp>
    </p:spTree>
    <p:extLst>
      <p:ext uri="{BB962C8B-B14F-4D97-AF65-F5344CB8AC3E}">
        <p14:creationId xmlns:p14="http://schemas.microsoft.com/office/powerpoint/2010/main" val="3055140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Cov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rgbClr val="5A001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chemeClr val="accent1"/>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5. januar 2023</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solidFill>
            <a:schemeClr val="accent2"/>
          </a:solid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 Breaker">
    <p:bg>
      <p:bgRef idx="1001">
        <a:schemeClr val="bg2"/>
      </p:bgRef>
    </p:bg>
    <p:spTree>
      <p:nvGrpSpPr>
        <p:cNvPr id="1" name=""/>
        <p:cNvGrpSpPr/>
        <p:nvPr/>
      </p:nvGrpSpPr>
      <p:grpSpPr>
        <a:xfrm>
          <a:off x="0" y="0"/>
          <a:ext cx="0" cy="0"/>
          <a:chOff x="0" y="0"/>
          <a:chExt cx="0" cy="0"/>
        </a:xfrm>
      </p:grpSpPr>
      <p:sp>
        <p:nvSpPr>
          <p:cNvPr id="7" name="Background"/>
          <p:cNvSpPr/>
          <p:nvPr userDrawn="1"/>
        </p:nvSpPr>
        <p:spPr bwMode="ltGray">
          <a:xfrm>
            <a:off x="0" y="0"/>
            <a:ext cx="12193200" cy="6861600"/>
          </a:xfrm>
          <a:prstGeom prst="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solidFill>
                <a:schemeClr val="tx1"/>
              </a:solidFill>
            </a:endParaRPr>
          </a:p>
        </p:txBody>
      </p:sp>
      <p:sp>
        <p:nvSpPr>
          <p:cNvPr id="14" name="Rectangle 13">
            <a:extLst>
              <a:ext uri="{FF2B5EF4-FFF2-40B4-BE49-F238E27FC236}">
                <a16:creationId xmlns:a16="http://schemas.microsoft.com/office/drawing/2014/main" id="{4C18EBA2-E52A-48CD-A175-5777D2D0E100}"/>
              </a:ext>
            </a:extLst>
          </p:cNvPr>
          <p:cNvSpPr/>
          <p:nvPr userDrawn="1"/>
        </p:nvSpPr>
        <p:spPr>
          <a:xfrm>
            <a:off x="9189600" y="1742400"/>
            <a:ext cx="3002400" cy="51156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720000" y="2304000"/>
            <a:ext cx="10764000" cy="1800000"/>
          </a:xfrm>
        </p:spPr>
        <p:txBody>
          <a:bodyPr anchor="ctr" anchorCtr="0"/>
          <a:lstStyle>
            <a:lvl1pPr algn="ctr">
              <a:defRPr sz="6000">
                <a:solidFill>
                  <a:schemeClr val="tx1"/>
                </a:solidFill>
                <a:latin typeface="+mj-lt"/>
              </a:defRPr>
            </a:lvl1pPr>
          </a:lstStyle>
          <a:p>
            <a:r>
              <a:rPr lang="da-DK" noProof="0"/>
              <a:t>Klik for at tilføje titel</a:t>
            </a:r>
            <a:endParaRPr lang="da-DK"/>
          </a:p>
        </p:txBody>
      </p:sp>
      <p:pic>
        <p:nvPicPr>
          <p:cNvPr id="4" name="Graphic 3">
            <a:extLst>
              <a:ext uri="{FF2B5EF4-FFF2-40B4-BE49-F238E27FC236}">
                <a16:creationId xmlns:a16="http://schemas.microsoft.com/office/drawing/2014/main" id="{94F6674C-2317-47FE-BDFA-EBBA792BBE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5" name="Date Placeholder 4">
            <a:extLst>
              <a:ext uri="{FF2B5EF4-FFF2-40B4-BE49-F238E27FC236}">
                <a16:creationId xmlns:a16="http://schemas.microsoft.com/office/drawing/2014/main" id="{6A3EF1E9-9FBF-43C7-B408-ACF5C6173AE8}"/>
              </a:ext>
            </a:extLst>
          </p:cNvPr>
          <p:cNvSpPr>
            <a:spLocks noGrp="1"/>
          </p:cNvSpPr>
          <p:nvPr>
            <p:ph type="dt" sz="half" idx="10"/>
          </p:nvPr>
        </p:nvSpPr>
        <p:spPr/>
        <p:txBody>
          <a:bodyPr/>
          <a:lstStyle/>
          <a:p>
            <a:fld id="{CB606CCD-CC4E-47DA-A095-139436D9729C}" type="datetime2">
              <a:rPr lang="da-DK" smtClean="0"/>
              <a:t>5. januar 2023</a:t>
            </a:fld>
            <a:endParaRPr lang="da-DK">
              <a:solidFill>
                <a:schemeClr val="tx1"/>
              </a:solidFill>
            </a:endParaRPr>
          </a:p>
        </p:txBody>
      </p:sp>
      <p:sp>
        <p:nvSpPr>
          <p:cNvPr id="6" name="Footer Placeholder 5">
            <a:extLst>
              <a:ext uri="{FF2B5EF4-FFF2-40B4-BE49-F238E27FC236}">
                <a16:creationId xmlns:a16="http://schemas.microsoft.com/office/drawing/2014/main" id="{A53F0457-7DDB-44CC-9680-0FAB8D338409}"/>
              </a:ext>
            </a:extLst>
          </p:cNvPr>
          <p:cNvSpPr>
            <a:spLocks noGrp="1"/>
          </p:cNvSpPr>
          <p:nvPr>
            <p:ph type="ftr" sz="quarter" idx="11"/>
          </p:nvPr>
        </p:nvSpPr>
        <p:spPr/>
        <p:txBody>
          <a:bodyPr/>
          <a:lstStyle/>
          <a:p>
            <a:pPr algn="l"/>
            <a:endParaRPr lang="da-DK"/>
          </a:p>
        </p:txBody>
      </p:sp>
      <p:sp>
        <p:nvSpPr>
          <p:cNvPr id="12" name="Slide Number Placeholder 11">
            <a:extLst>
              <a:ext uri="{FF2B5EF4-FFF2-40B4-BE49-F238E27FC236}">
                <a16:creationId xmlns:a16="http://schemas.microsoft.com/office/drawing/2014/main" id="{9E851D80-4DD1-4A4E-828B-7B739F5103E8}"/>
              </a:ext>
            </a:extLst>
          </p:cNvPr>
          <p:cNvSpPr>
            <a:spLocks noGrp="1"/>
          </p:cNvSpPr>
          <p:nvPr>
            <p:ph type="sldNum" sz="quarter" idx="12"/>
          </p:nvPr>
        </p:nvSpPr>
        <p:spPr/>
        <p:txBody>
          <a:bodyPr/>
          <a:lstStyle/>
          <a:p>
            <a:fld id="{23AA811B-2EBD-4900-905E-5BE206449611}" type="slidenum">
              <a:rPr lang="da-DK" smtClean="0"/>
              <a:pPr/>
              <a:t>‹nr.›</a:t>
            </a:fld>
            <a:endParaRPr lang="da-DK"/>
          </a:p>
        </p:txBody>
      </p:sp>
    </p:spTree>
    <p:extLst>
      <p:ext uri="{BB962C8B-B14F-4D97-AF65-F5344CB8AC3E}">
        <p14:creationId xmlns:p14="http://schemas.microsoft.com/office/powerpoint/2010/main" val="197138226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 Breaker">
    <p:bg>
      <p:bgRef idx="1001">
        <a:schemeClr val="bg2"/>
      </p:bgRef>
    </p:bg>
    <p:spTree>
      <p:nvGrpSpPr>
        <p:cNvPr id="1" name=""/>
        <p:cNvGrpSpPr/>
        <p:nvPr/>
      </p:nvGrpSpPr>
      <p:grpSpPr>
        <a:xfrm>
          <a:off x="0" y="0"/>
          <a:ext cx="0" cy="0"/>
          <a:chOff x="0" y="0"/>
          <a:chExt cx="0" cy="0"/>
        </a:xfrm>
      </p:grpSpPr>
      <p:sp>
        <p:nvSpPr>
          <p:cNvPr id="7" name="Background"/>
          <p:cNvSpPr/>
          <p:nvPr userDrawn="1"/>
        </p:nvSpPr>
        <p:spPr bwMode="ltGray">
          <a:xfrm>
            <a:off x="0" y="0"/>
            <a:ext cx="12193200" cy="68616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solidFill>
                <a:schemeClr val="tx1"/>
              </a:solidFill>
            </a:endParaRPr>
          </a:p>
        </p:txBody>
      </p:sp>
      <p:sp>
        <p:nvSpPr>
          <p:cNvPr id="14" name="Rectangle 13">
            <a:extLst>
              <a:ext uri="{FF2B5EF4-FFF2-40B4-BE49-F238E27FC236}">
                <a16:creationId xmlns:a16="http://schemas.microsoft.com/office/drawing/2014/main" id="{4C18EBA2-E52A-48CD-A175-5777D2D0E100}"/>
              </a:ext>
            </a:extLst>
          </p:cNvPr>
          <p:cNvSpPr/>
          <p:nvPr userDrawn="1"/>
        </p:nvSpPr>
        <p:spPr>
          <a:xfrm>
            <a:off x="9189600" y="1742400"/>
            <a:ext cx="3002400" cy="5115600"/>
          </a:xfrm>
          <a:prstGeom prst="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720000" y="2304000"/>
            <a:ext cx="10764000" cy="1800000"/>
          </a:xfrm>
        </p:spPr>
        <p:txBody>
          <a:bodyPr anchor="ctr" anchorCtr="0"/>
          <a:lstStyle>
            <a:lvl1pPr algn="ctr">
              <a:defRPr sz="6000">
                <a:solidFill>
                  <a:schemeClr val="tx1"/>
                </a:solidFill>
                <a:latin typeface="+mj-lt"/>
              </a:defRPr>
            </a:lvl1pPr>
          </a:lstStyle>
          <a:p>
            <a:r>
              <a:rPr lang="da-DK" noProof="0"/>
              <a:t>Klik for at tilføje titel</a:t>
            </a:r>
            <a:endParaRPr lang="da-DK"/>
          </a:p>
        </p:txBody>
      </p:sp>
      <p:pic>
        <p:nvPicPr>
          <p:cNvPr id="4" name="Graphic 3">
            <a:extLst>
              <a:ext uri="{FF2B5EF4-FFF2-40B4-BE49-F238E27FC236}">
                <a16:creationId xmlns:a16="http://schemas.microsoft.com/office/drawing/2014/main" id="{94F6674C-2317-47FE-BDFA-EBBA792BBE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5" name="Date Placeholder 4">
            <a:extLst>
              <a:ext uri="{FF2B5EF4-FFF2-40B4-BE49-F238E27FC236}">
                <a16:creationId xmlns:a16="http://schemas.microsoft.com/office/drawing/2014/main" id="{6A3EF1E9-9FBF-43C7-B408-ACF5C6173AE8}"/>
              </a:ext>
            </a:extLst>
          </p:cNvPr>
          <p:cNvSpPr>
            <a:spLocks noGrp="1"/>
          </p:cNvSpPr>
          <p:nvPr>
            <p:ph type="dt" sz="half" idx="10"/>
          </p:nvPr>
        </p:nvSpPr>
        <p:spPr/>
        <p:txBody>
          <a:bodyPr/>
          <a:lstStyle/>
          <a:p>
            <a:fld id="{CB606CCD-CC4E-47DA-A095-139436D9729C}" type="datetime2">
              <a:rPr lang="da-DK" smtClean="0"/>
              <a:t>5. januar 2023</a:t>
            </a:fld>
            <a:endParaRPr lang="da-DK">
              <a:solidFill>
                <a:schemeClr val="tx1"/>
              </a:solidFill>
            </a:endParaRPr>
          </a:p>
        </p:txBody>
      </p:sp>
      <p:sp>
        <p:nvSpPr>
          <p:cNvPr id="6" name="Footer Placeholder 5">
            <a:extLst>
              <a:ext uri="{FF2B5EF4-FFF2-40B4-BE49-F238E27FC236}">
                <a16:creationId xmlns:a16="http://schemas.microsoft.com/office/drawing/2014/main" id="{A53F0457-7DDB-44CC-9680-0FAB8D338409}"/>
              </a:ext>
            </a:extLst>
          </p:cNvPr>
          <p:cNvSpPr>
            <a:spLocks noGrp="1"/>
          </p:cNvSpPr>
          <p:nvPr>
            <p:ph type="ftr" sz="quarter" idx="11"/>
          </p:nvPr>
        </p:nvSpPr>
        <p:spPr/>
        <p:txBody>
          <a:bodyPr/>
          <a:lstStyle/>
          <a:p>
            <a:pPr algn="l"/>
            <a:endParaRPr lang="da-DK"/>
          </a:p>
        </p:txBody>
      </p:sp>
      <p:sp>
        <p:nvSpPr>
          <p:cNvPr id="12" name="Slide Number Placeholder 11">
            <a:extLst>
              <a:ext uri="{FF2B5EF4-FFF2-40B4-BE49-F238E27FC236}">
                <a16:creationId xmlns:a16="http://schemas.microsoft.com/office/drawing/2014/main" id="{9E851D80-4DD1-4A4E-828B-7B739F5103E8}"/>
              </a:ext>
            </a:extLst>
          </p:cNvPr>
          <p:cNvSpPr>
            <a:spLocks noGrp="1"/>
          </p:cNvSpPr>
          <p:nvPr>
            <p:ph type="sldNum" sz="quarter" idx="12"/>
          </p:nvPr>
        </p:nvSpPr>
        <p:spPr/>
        <p:txBody>
          <a:bodyPr/>
          <a:lstStyle/>
          <a:p>
            <a:fld id="{23AA811B-2EBD-4900-905E-5BE206449611}" type="slidenum">
              <a:rPr lang="da-DK" smtClean="0"/>
              <a:pPr/>
              <a:t>‹nr.›</a:t>
            </a:fld>
            <a:endParaRPr lang="da-DK"/>
          </a:p>
        </p:txBody>
      </p:sp>
    </p:spTree>
    <p:extLst>
      <p:ext uri="{BB962C8B-B14F-4D97-AF65-F5344CB8AC3E}">
        <p14:creationId xmlns:p14="http://schemas.microsoft.com/office/powerpoint/2010/main" val="978355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273101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9" y="2080800"/>
            <a:ext cx="7526701"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9232900" y="2084400"/>
            <a:ext cx="2598738" cy="40497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084748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9" y="2080800"/>
            <a:ext cx="4569189"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6275388" y="2084400"/>
            <a:ext cx="5556250" cy="40497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1156441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8" y="2080800"/>
            <a:ext cx="6541200"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6" name="Picture Placeholder 5">
            <a:extLst>
              <a:ext uri="{FF2B5EF4-FFF2-40B4-BE49-F238E27FC236}">
                <a16:creationId xmlns:a16="http://schemas.microsoft.com/office/drawing/2014/main" id="{18C53645-E97D-4EC5-A3B9-9F3D1D18D4DB}"/>
              </a:ext>
            </a:extLst>
          </p:cNvPr>
          <p:cNvSpPr>
            <a:spLocks noGrp="1"/>
          </p:cNvSpPr>
          <p:nvPr>
            <p:ph type="pic" sz="quarter" idx="14" hasCustomPrompt="1"/>
          </p:nvPr>
        </p:nvSpPr>
        <p:spPr>
          <a:xfrm>
            <a:off x="8121600" y="2080800"/>
            <a:ext cx="3344400" cy="4052887"/>
          </a:xfrm>
          <a:solidFill>
            <a:schemeClr val="bg1">
              <a:lumMod val="95000"/>
            </a:schemeClr>
          </a:solidFill>
        </p:spPr>
        <p:txBody>
          <a:bodyPr tIns="72000"/>
          <a:lstStyle>
            <a:lvl1pPr algn="ctr">
              <a:buNone/>
              <a:defRPr sz="1400"/>
            </a:lvl1pPr>
          </a:lstStyle>
          <a:p>
            <a:r>
              <a:rPr lang="da-DK"/>
              <a:t>Klik på ikonet for at tilføje billede</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8986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8" y="2080800"/>
            <a:ext cx="5547600"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6275388" y="2084400"/>
            <a:ext cx="2606400" cy="40392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6" name="Content Placeholder 5">
            <a:extLst>
              <a:ext uri="{FF2B5EF4-FFF2-40B4-BE49-F238E27FC236}">
                <a16:creationId xmlns:a16="http://schemas.microsoft.com/office/drawing/2014/main" id="{5CEE0A99-CA3B-459F-96C9-96E52727F6B1}"/>
              </a:ext>
            </a:extLst>
          </p:cNvPr>
          <p:cNvSpPr>
            <a:spLocks noGrp="1"/>
          </p:cNvSpPr>
          <p:nvPr>
            <p:ph sz="quarter" idx="15" hasCustomPrompt="1"/>
          </p:nvPr>
        </p:nvSpPr>
        <p:spPr>
          <a:xfrm>
            <a:off x="9232900" y="2095200"/>
            <a:ext cx="2606400" cy="40392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611003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 To indho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A6004-F704-4FF4-BBE0-B8B9C7E2190C}"/>
              </a:ext>
            </a:extLst>
          </p:cNvPr>
          <p:cNvSpPr/>
          <p:nvPr userDrawn="1"/>
        </p:nvSpPr>
        <p:spPr bwMode="ltGray">
          <a:xfrm>
            <a:off x="0" y="0"/>
            <a:ext cx="6096000" cy="68580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0" name="Rectangle 9">
            <a:extLst>
              <a:ext uri="{FF2B5EF4-FFF2-40B4-BE49-F238E27FC236}">
                <a16:creationId xmlns:a16="http://schemas.microsoft.com/office/drawing/2014/main" id="{387492CE-ED5A-40E9-82FB-0D8950A47307}"/>
              </a:ext>
            </a:extLst>
          </p:cNvPr>
          <p:cNvSpPr/>
          <p:nvPr userDrawn="1"/>
        </p:nvSpPr>
        <p:spPr>
          <a:xfrm>
            <a:off x="6096000" y="0"/>
            <a:ext cx="6096000" cy="68580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360000" y="824400"/>
            <a:ext cx="5378400" cy="5313600"/>
          </a:xfrm>
        </p:spPr>
        <p:txBody>
          <a:bodyPr anchor="ctr" anchorCtr="0"/>
          <a:lstStyle>
            <a:lvl1pPr algn="ctr">
              <a:defRPr sz="4000"/>
            </a:lvl1pPr>
          </a:lstStyle>
          <a:p>
            <a:r>
              <a:rPr lang="da-DK" noProof="0"/>
              <a:t>Klik for at tilføje tekst</a:t>
            </a:r>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4000" kern="1200" smtClean="0">
                <a:solidFill>
                  <a:schemeClr val="tx1"/>
                </a:solidFill>
                <a:latin typeface="+mj-lt"/>
                <a:ea typeface="+mj-ea"/>
                <a:cs typeface="+mj-cs"/>
              </a:defRPr>
            </a:lvl1pPr>
          </a:lstStyle>
          <a:p>
            <a:pPr lvl="0"/>
            <a:r>
              <a:rPr lang="da-DK"/>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pic>
        <p:nvPicPr>
          <p:cNvPr id="6" name="Graphic 5">
            <a:extLst>
              <a:ext uri="{FF2B5EF4-FFF2-40B4-BE49-F238E27FC236}">
                <a16:creationId xmlns:a16="http://schemas.microsoft.com/office/drawing/2014/main" id="{8AA1EA1E-B1FC-4C29-9DD1-01C48B0749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278388303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 To indho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A6004-F704-4FF4-BBE0-B8B9C7E2190C}"/>
              </a:ext>
            </a:extLst>
          </p:cNvPr>
          <p:cNvSpPr/>
          <p:nvPr userDrawn="1"/>
        </p:nvSpPr>
        <p:spPr>
          <a:xfrm>
            <a:off x="0" y="0"/>
            <a:ext cx="6096000" cy="6858000"/>
          </a:xfrm>
          <a:prstGeom prst="rect">
            <a:avLst/>
          </a:prstGeom>
          <a:solidFill>
            <a:srgbClr val="FFD7D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10" name="Rectangle 9">
            <a:extLst>
              <a:ext uri="{FF2B5EF4-FFF2-40B4-BE49-F238E27FC236}">
                <a16:creationId xmlns:a16="http://schemas.microsoft.com/office/drawing/2014/main" id="{387492CE-ED5A-40E9-82FB-0D8950A47307}"/>
              </a:ext>
            </a:extLst>
          </p:cNvPr>
          <p:cNvSpPr/>
          <p:nvPr userDrawn="1"/>
        </p:nvSpPr>
        <p:spPr bwMode="ltGray">
          <a:xfrm>
            <a:off x="6096000" y="0"/>
            <a:ext cx="6096000" cy="68580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2" name="Title 1"/>
          <p:cNvSpPr>
            <a:spLocks noGrp="1"/>
          </p:cNvSpPr>
          <p:nvPr>
            <p:ph type="title" hasCustomPrompt="1"/>
          </p:nvPr>
        </p:nvSpPr>
        <p:spPr>
          <a:xfrm>
            <a:off x="360000" y="824400"/>
            <a:ext cx="5378400" cy="5313600"/>
          </a:xfrm>
        </p:spPr>
        <p:txBody>
          <a:bodyPr anchor="ctr" anchorCtr="0"/>
          <a:lstStyle>
            <a:lvl1pPr algn="ctr">
              <a:defRPr sz="8000">
                <a:solidFill>
                  <a:srgbClr val="FF4B4B"/>
                </a:solidFill>
              </a:defRPr>
            </a:lvl1pPr>
          </a:lstStyle>
          <a:p>
            <a:r>
              <a:rPr lang="da-DK" noProof="0"/>
              <a:t>Klik for at tilføje tekst</a:t>
            </a:r>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8000" kern="1200" smtClean="0">
                <a:solidFill>
                  <a:srgbClr val="FF4B4B"/>
                </a:solidFill>
                <a:latin typeface="+mj-lt"/>
                <a:ea typeface="+mj-ea"/>
                <a:cs typeface="+mj-cs"/>
              </a:defRPr>
            </a:lvl1pPr>
          </a:lstStyle>
          <a:p>
            <a:pPr lvl="0"/>
            <a:r>
              <a:rPr lang="da-DK"/>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rgbClr val="FF4B4B"/>
                </a:solidFill>
              </a:defRPr>
            </a:lvl1pPr>
          </a:lstStyle>
          <a:p>
            <a:fld id="{6862F9A3-A717-469D-92E6-118D5CB7A0D2}" type="datetime2">
              <a:rPr lang="da-DK" smtClean="0"/>
              <a:pPr/>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rgbClr val="FF4B4B"/>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rgbClr val="FF4B4B"/>
                </a:solidFill>
              </a:defRPr>
            </a:lvl1pPr>
          </a:lstStyle>
          <a:p>
            <a:fld id="{23AA811B-2EBD-4900-905E-5BE206449611}" type="slidenum">
              <a:rPr lang="da-DK" smtClean="0"/>
              <a:pPr/>
              <a:t>‹nr.›</a:t>
            </a:fld>
            <a:endParaRPr lang="da-DK"/>
          </a:p>
        </p:txBody>
      </p:sp>
      <p:pic>
        <p:nvPicPr>
          <p:cNvPr id="3" name="Graphic 2">
            <a:extLst>
              <a:ext uri="{FF2B5EF4-FFF2-40B4-BE49-F238E27FC236}">
                <a16:creationId xmlns:a16="http://schemas.microsoft.com/office/drawing/2014/main" id="{A64EBBD6-D964-456C-8830-5507110410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333977417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 To indho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A6004-F704-4FF4-BBE0-B8B9C7E2190C}"/>
              </a:ext>
            </a:extLst>
          </p:cNvPr>
          <p:cNvSpPr/>
          <p:nvPr userDrawn="1"/>
        </p:nvSpPr>
        <p:spPr>
          <a:xfrm>
            <a:off x="0" y="0"/>
            <a:ext cx="6096000" cy="68580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1"/>
              </a:solidFill>
            </a:endParaRPr>
          </a:p>
        </p:txBody>
      </p:sp>
      <p:sp>
        <p:nvSpPr>
          <p:cNvPr id="10" name="Rectangle 9">
            <a:extLst>
              <a:ext uri="{FF2B5EF4-FFF2-40B4-BE49-F238E27FC236}">
                <a16:creationId xmlns:a16="http://schemas.microsoft.com/office/drawing/2014/main" id="{387492CE-ED5A-40E9-82FB-0D8950A47307}"/>
              </a:ext>
            </a:extLst>
          </p:cNvPr>
          <p:cNvSpPr/>
          <p:nvPr userDrawn="1"/>
        </p:nvSpPr>
        <p:spPr>
          <a:xfrm>
            <a:off x="6096000" y="0"/>
            <a:ext cx="6096000" cy="68580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1"/>
              </a:solidFill>
            </a:endParaRPr>
          </a:p>
        </p:txBody>
      </p:sp>
      <p:sp>
        <p:nvSpPr>
          <p:cNvPr id="2" name="Title 1"/>
          <p:cNvSpPr>
            <a:spLocks noGrp="1"/>
          </p:cNvSpPr>
          <p:nvPr>
            <p:ph type="title" hasCustomPrompt="1"/>
          </p:nvPr>
        </p:nvSpPr>
        <p:spPr>
          <a:xfrm>
            <a:off x="360000" y="824400"/>
            <a:ext cx="5378400" cy="5313600"/>
          </a:xfrm>
        </p:spPr>
        <p:txBody>
          <a:bodyPr anchor="ctr" anchorCtr="0"/>
          <a:lstStyle>
            <a:lvl1pPr algn="ctr">
              <a:defRPr sz="8000">
                <a:solidFill>
                  <a:schemeClr val="bg1"/>
                </a:solidFill>
              </a:defRPr>
            </a:lvl1pPr>
          </a:lstStyle>
          <a:p>
            <a:r>
              <a:rPr lang="da-DK" noProof="0"/>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bg1"/>
                </a:solidFill>
              </a:defRPr>
            </a:lvl1pPr>
          </a:lstStyle>
          <a:p>
            <a:fld id="{6862F9A3-A717-469D-92E6-118D5CB7A0D2}" type="datetime2">
              <a:rPr lang="da-DK" smtClean="0"/>
              <a:pPr/>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bg1"/>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da-DK" smtClean="0"/>
              <a:pPr/>
              <a:t>‹nr.›</a:t>
            </a:fld>
            <a:endParaRPr lang="da-DK"/>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8000" kern="1200" smtClean="0">
                <a:solidFill>
                  <a:schemeClr val="bg1"/>
                </a:solidFill>
                <a:latin typeface="+mj-lt"/>
                <a:ea typeface="+mj-ea"/>
                <a:cs typeface="+mj-cs"/>
              </a:defRPr>
            </a:lvl1pPr>
          </a:lstStyle>
          <a:p>
            <a:pPr lvl="0"/>
            <a:r>
              <a:rPr lang="da-DK"/>
              <a:t>Klik for at tilføje tekst</a:t>
            </a:r>
          </a:p>
        </p:txBody>
      </p:sp>
      <p:pic>
        <p:nvPicPr>
          <p:cNvPr id="3" name="Logo">
            <a:extLst>
              <a:ext uri="{FF2B5EF4-FFF2-40B4-BE49-F238E27FC236}">
                <a16:creationId xmlns:a16="http://schemas.microsoft.com/office/drawing/2014/main" id="{7B17BB56-EDA6-4715-850C-617B8EECEE0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7328" y="355788"/>
            <a:ext cx="108553" cy="217488"/>
          </a:xfrm>
          <a:prstGeom prst="rect">
            <a:avLst/>
          </a:prstGeom>
        </p:spPr>
      </p:pic>
    </p:spTree>
    <p:extLst>
      <p:ext uri="{BB962C8B-B14F-4D97-AF65-F5344CB8AC3E}">
        <p14:creationId xmlns:p14="http://schemas.microsoft.com/office/powerpoint/2010/main" val="427121634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1. Cover Billede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rgbClr val="FF785F"/>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5. januar 2023</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2"/>
            <a:srcRect/>
            <a:stretch>
              <a:fillRect l="-17069" r="-17069"/>
            </a:stretch>
          </a:blip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3598443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title" hasCustomPrompt="1"/>
          </p:nvPr>
        </p:nvSpPr>
        <p:spPr>
          <a:xfrm>
            <a:off x="1346400" y="1647824"/>
            <a:ext cx="9504000" cy="720000"/>
          </a:xfrm>
        </p:spPr>
        <p:txBody>
          <a:bodyPr anchor="t" anchorCtr="0"/>
          <a:lstStyle>
            <a:lvl1pPr algn="ctr">
              <a:defRPr sz="2800">
                <a:solidFill>
                  <a:schemeClr val="tx1"/>
                </a:solidFill>
              </a:defRPr>
            </a:lvl1pPr>
          </a:lstStyle>
          <a:p>
            <a:r>
              <a:rPr lang="da-DK" noProof="0"/>
              <a:t>Klik for at tilføje citat titel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tx1"/>
                </a:solidFill>
              </a:defRPr>
            </a:lvl1pPr>
          </a:lstStyle>
          <a:p>
            <a:fld id="{6862F9A3-A717-469D-92E6-118D5CB7A0D2}" type="datetime2">
              <a:rPr lang="da-DK" smtClean="0"/>
              <a:pPr/>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tx1"/>
                </a:solidFill>
              </a:defRPr>
            </a:lvl1pPr>
          </a:lstStyle>
          <a:p>
            <a:endParaRPr lang="da-DK">
              <a:solidFill>
                <a:schemeClr val="tx1"/>
              </a:solidFill>
            </a:endParaRP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da-DK" smtClean="0"/>
              <a:pPr/>
              <a:t>‹nr.›</a:t>
            </a:fld>
            <a:endParaRPr lang="da-DK"/>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1344613" y="2367824"/>
            <a:ext cx="9501187" cy="3257999"/>
          </a:xfrm>
        </p:spPr>
        <p:txBody>
          <a:bodyPr anchor="t"/>
          <a:lstStyle>
            <a:lvl1pPr marL="0" indent="0" algn="ctr">
              <a:buFont typeface="Arial" panose="020B0604020202020204" pitchFamily="34" charset="0"/>
              <a:buChar char="​"/>
              <a:defRPr lang="en-US" sz="6000" kern="1200" smtClean="0">
                <a:solidFill>
                  <a:schemeClr val="tx1"/>
                </a:solidFill>
                <a:latin typeface="+mj-lt"/>
                <a:ea typeface="+mj-ea"/>
                <a:cs typeface="+mj-cs"/>
              </a:defRPr>
            </a:lvl1pPr>
            <a:lvl2pPr marL="0" indent="0" algn="ctr">
              <a:spcBef>
                <a:spcPts val="600"/>
              </a:spcBef>
              <a:buFont typeface="Arial" panose="020B0604020202020204" pitchFamily="34" charset="0"/>
              <a:buChar char="​"/>
              <a:defRPr sz="1000" b="1">
                <a:latin typeface="+mj-lt"/>
              </a:defRPr>
            </a:lvl2pPr>
            <a:lvl3pPr>
              <a:defRPr lang="en-US" sz="6000" kern="1200" dirty="0" smtClean="0">
                <a:solidFill>
                  <a:schemeClr val="tx1"/>
                </a:solidFill>
                <a:latin typeface="+mj-lt"/>
                <a:ea typeface="+mj-ea"/>
                <a:cs typeface="+mj-cs"/>
              </a:defRPr>
            </a:lvl3pPr>
            <a:lvl4pPr>
              <a:defRPr lang="en-US" sz="1000" b="1" kern="1200" dirty="0">
                <a:solidFill>
                  <a:schemeClr val="tx1"/>
                </a:solidFill>
                <a:latin typeface="+mj-lt"/>
                <a:ea typeface="+mn-ea"/>
                <a:cs typeface="+mn-cs"/>
              </a:defRPr>
            </a:lvl4pPr>
          </a:lstStyle>
          <a:p>
            <a:pPr lvl="0"/>
            <a:r>
              <a:rPr lang="da-DK"/>
              <a:t>Klik for at tilføje citat, </a:t>
            </a:r>
          </a:p>
        </p:txBody>
      </p:sp>
      <p:pic>
        <p:nvPicPr>
          <p:cNvPr id="5" name="Graphic 4">
            <a:extLst>
              <a:ext uri="{FF2B5EF4-FFF2-40B4-BE49-F238E27FC236}">
                <a16:creationId xmlns:a16="http://schemas.microsoft.com/office/drawing/2014/main" id="{51A09545-FE22-484B-8CC3-FFD082A3C5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11" name="Text Placeholder 10">
            <a:extLst>
              <a:ext uri="{FF2B5EF4-FFF2-40B4-BE49-F238E27FC236}">
                <a16:creationId xmlns:a16="http://schemas.microsoft.com/office/drawing/2014/main" id="{67E462C2-5642-4259-9121-3B9AF65D800E}"/>
              </a:ext>
            </a:extLst>
          </p:cNvPr>
          <p:cNvSpPr>
            <a:spLocks noGrp="1"/>
          </p:cNvSpPr>
          <p:nvPr>
            <p:ph type="body" sz="quarter" idx="14" hasCustomPrompt="1"/>
          </p:nvPr>
        </p:nvSpPr>
        <p:spPr>
          <a:xfrm>
            <a:off x="1341438" y="5204624"/>
            <a:ext cx="9504362" cy="421200"/>
          </a:xfrm>
        </p:spPr>
        <p:txBody>
          <a:bodyPr anchor="b"/>
          <a:lstStyle>
            <a:lvl1pPr algn="ctr">
              <a:buNone/>
              <a:defRPr sz="1000" b="1">
                <a:latin typeface="+mj-lt"/>
              </a:defRPr>
            </a:lvl1pPr>
          </a:lstStyle>
          <a:p>
            <a:pPr lvl="0"/>
            <a:r>
              <a:rPr lang="da-DK"/>
              <a:t>Tilføj navn</a:t>
            </a:r>
          </a:p>
        </p:txBody>
      </p:sp>
    </p:spTree>
    <p:extLst>
      <p:ext uri="{BB962C8B-B14F-4D97-AF65-F5344CB8AC3E}">
        <p14:creationId xmlns:p14="http://schemas.microsoft.com/office/powerpoint/2010/main" val="144978249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5"/>
              </a:solidFill>
            </a:endParaRPr>
          </a:p>
        </p:txBody>
      </p:sp>
      <p:sp>
        <p:nvSpPr>
          <p:cNvPr id="2" name="Title 1"/>
          <p:cNvSpPr>
            <a:spLocks noGrp="1"/>
          </p:cNvSpPr>
          <p:nvPr>
            <p:ph type="title" hasCustomPrompt="1"/>
          </p:nvPr>
        </p:nvSpPr>
        <p:spPr>
          <a:xfrm>
            <a:off x="360000" y="2404800"/>
            <a:ext cx="11471638" cy="2160000"/>
          </a:xfrm>
        </p:spPr>
        <p:txBody>
          <a:bodyPr anchor="t" anchorCtr="0"/>
          <a:lstStyle>
            <a:lvl1pPr algn="r">
              <a:defRPr sz="19900">
                <a:solidFill>
                  <a:srgbClr val="8C142D"/>
                </a:solidFill>
              </a:defRPr>
            </a:lvl1pPr>
          </a:lstStyle>
          <a:p>
            <a:r>
              <a:rPr lang="da-DK" noProof="0"/>
              <a:t>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rgbClr val="8C142D"/>
                </a:solidFill>
              </a:defRPr>
            </a:lvl1pPr>
          </a:lstStyle>
          <a:p>
            <a:fld id="{6862F9A3-A717-469D-92E6-118D5CB7A0D2}" type="datetime2">
              <a:rPr lang="da-DK" smtClean="0"/>
              <a:pPr/>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rgbClr val="8C142D"/>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rgbClr val="8C142D"/>
                </a:solidFill>
              </a:defRPr>
            </a:lvl1pPr>
          </a:lstStyle>
          <a:p>
            <a:fld id="{23AA811B-2EBD-4900-905E-5BE206449611}" type="slidenum">
              <a:rPr lang="da-DK" smtClean="0"/>
              <a:pPr/>
              <a:t>‹nr.›</a:t>
            </a:fld>
            <a:endParaRPr lang="da-DK"/>
          </a:p>
        </p:txBody>
      </p:sp>
      <p:pic>
        <p:nvPicPr>
          <p:cNvPr id="4" name="Logo">
            <a:extLst>
              <a:ext uri="{FF2B5EF4-FFF2-40B4-BE49-F238E27FC236}">
                <a16:creationId xmlns:a16="http://schemas.microsoft.com/office/drawing/2014/main" id="{A318BE7F-2D76-4ADC-A579-89F5C0E148E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7328" y="355788"/>
            <a:ext cx="108553" cy="217488"/>
          </a:xfrm>
          <a:prstGeom prst="rect">
            <a:avLst/>
          </a:prstGeom>
        </p:spPr>
      </p:pic>
    </p:spTree>
    <p:extLst>
      <p:ext uri="{BB962C8B-B14F-4D97-AF65-F5344CB8AC3E}">
        <p14:creationId xmlns:p14="http://schemas.microsoft.com/office/powerpoint/2010/main" val="310466254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tro">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rgbClr val="FFD7D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2" name="Title 1"/>
          <p:cNvSpPr>
            <a:spLocks noGrp="1"/>
          </p:cNvSpPr>
          <p:nvPr>
            <p:ph type="title" hasCustomPrompt="1"/>
          </p:nvPr>
        </p:nvSpPr>
        <p:spPr>
          <a:xfrm>
            <a:off x="360000" y="2404800"/>
            <a:ext cx="11468874" cy="2160000"/>
          </a:xfrm>
        </p:spPr>
        <p:txBody>
          <a:bodyPr anchor="t" anchorCtr="0"/>
          <a:lstStyle>
            <a:lvl1pPr algn="l">
              <a:defRPr sz="19900">
                <a:solidFill>
                  <a:srgbClr val="FF4B4B"/>
                </a:solidFill>
              </a:defRPr>
            </a:lvl1pPr>
          </a:lstStyle>
          <a:p>
            <a:r>
              <a:rPr lang="da-DK" noProof="0"/>
              <a:t>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rgbClr val="FF4B4B"/>
                </a:solidFill>
              </a:defRPr>
            </a:lvl1pPr>
          </a:lstStyle>
          <a:p>
            <a:fld id="{6862F9A3-A717-469D-92E6-118D5CB7A0D2}" type="datetime2">
              <a:rPr lang="da-DK" smtClean="0"/>
              <a:pPr/>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rgbClr val="FF4B4B"/>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rgbClr val="FF4B4B"/>
                </a:solidFill>
              </a:defRPr>
            </a:lvl1pPr>
          </a:lstStyle>
          <a:p>
            <a:fld id="{23AA811B-2EBD-4900-905E-5BE206449611}" type="slidenum">
              <a:rPr lang="da-DK" smtClean="0"/>
              <a:pPr/>
              <a:t>‹nr.›</a:t>
            </a:fld>
            <a:endParaRPr lang="da-DK"/>
          </a:p>
        </p:txBody>
      </p:sp>
      <p:pic>
        <p:nvPicPr>
          <p:cNvPr id="4" name="Logo">
            <a:extLst>
              <a:ext uri="{FF2B5EF4-FFF2-40B4-BE49-F238E27FC236}">
                <a16:creationId xmlns:a16="http://schemas.microsoft.com/office/drawing/2014/main" id="{989FE538-7768-4465-9681-7A35D49845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7328" y="355788"/>
            <a:ext cx="108553" cy="217488"/>
          </a:xfrm>
          <a:prstGeom prst="rect">
            <a:avLst/>
          </a:prstGeom>
        </p:spPr>
      </p:pic>
    </p:spTree>
    <p:extLst>
      <p:ext uri="{BB962C8B-B14F-4D97-AF65-F5344CB8AC3E}">
        <p14:creationId xmlns:p14="http://schemas.microsoft.com/office/powerpoint/2010/main" val="12660815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a:t>Klik for at tilføje titel</a:t>
            </a:r>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41BB9019-1ED5-4A9C-B492-6580C4D9CEC7}" type="datetime2">
              <a:rPr lang="da-DK" smtClean="0"/>
              <a:t>5. januar 2023</a:t>
            </a:fld>
            <a:endParaRPr lang="da-DK"/>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450888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518F144-C552-47DE-B37E-F764CB8D02BC}"/>
              </a:ext>
            </a:extLst>
          </p:cNvPr>
          <p:cNvSpPr>
            <a:spLocks noGrp="1"/>
          </p:cNvSpPr>
          <p:nvPr>
            <p:ph type="dt" sz="half" idx="10"/>
          </p:nvPr>
        </p:nvSpPr>
        <p:spPr/>
        <p:txBody>
          <a:bodyPr/>
          <a:lstStyle/>
          <a:p>
            <a:fld id="{89D4A92E-7F40-4061-A703-D676480E5126}" type="datetime2">
              <a:rPr lang="da-DK" smtClean="0"/>
              <a:t>5. januar 2023</a:t>
            </a:fld>
            <a:endParaRPr lang="da-DK"/>
          </a:p>
        </p:txBody>
      </p:sp>
      <p:sp>
        <p:nvSpPr>
          <p:cNvPr id="6" name="Footer Placeholder 5">
            <a:extLst>
              <a:ext uri="{FF2B5EF4-FFF2-40B4-BE49-F238E27FC236}">
                <a16:creationId xmlns:a16="http://schemas.microsoft.com/office/drawing/2014/main" id="{8959BE18-6820-417E-88D1-C143F846218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F8EC8840-13BA-406D-AE15-E96701F6DEC6}"/>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2843948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ugerguide  ">
    <p:spTree>
      <p:nvGrpSpPr>
        <p:cNvPr id="1" name=""/>
        <p:cNvGrpSpPr/>
        <p:nvPr/>
      </p:nvGrpSpPr>
      <p:grpSpPr>
        <a:xfrm>
          <a:off x="0" y="0"/>
          <a:ext cx="0" cy="0"/>
          <a:chOff x="0" y="0"/>
          <a:chExt cx="0" cy="0"/>
        </a:xfrm>
      </p:grpSpPr>
      <p:sp>
        <p:nvSpPr>
          <p:cNvPr id="9" name="Fast overskrift"/>
          <p:cNvSpPr txBox="1"/>
          <p:nvPr userDrawn="1"/>
        </p:nvSpPr>
        <p:spPr>
          <a:xfrm>
            <a:off x="358776" y="448713"/>
            <a:ext cx="11290298" cy="650171"/>
          </a:xfrm>
          <a:prstGeom prst="rect">
            <a:avLst/>
          </a:prstGeom>
          <a:noFill/>
        </p:spPr>
        <p:txBody>
          <a:bodyPr wrap="square" lIns="0" tIns="0" rIns="0" bIns="0" rtlCol="0" anchor="t" anchorCtr="0">
            <a:noAutofit/>
          </a:bodyPr>
          <a:lstStyle/>
          <a:p>
            <a:r>
              <a:rPr lang="da-DK" sz="3200"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358776" y="1614980"/>
            <a:ext cx="244891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det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1600" b="1" noProof="1">
                <a:solidFill>
                  <a:schemeClr val="tx1"/>
                </a:solidFill>
                <a:latin typeface="+mn-lt"/>
                <a:cs typeface="Arial" panose="020B0604020202020204" pitchFamily="34" charset="0"/>
              </a:rPr>
            </a:br>
            <a:r>
              <a:rPr lang="da-DK" sz="1600">
                <a:latin typeface="+mn-lt"/>
                <a:cs typeface="Arial" panose="020B0604020202020204" pitchFamily="34" charset="0"/>
              </a:rPr>
              <a:t>SLIDES &amp; LAYOUTS</a:t>
            </a:r>
            <a:br>
              <a:rPr lang="da-DK" altLang="da-DK" sz="16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for at få vist en dropdown menu af </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mulige slides layout</a:t>
            </a:r>
            <a:endParaRPr lang="da-DK" altLang="da-DK" sz="900"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319833" y="1614980"/>
            <a:ext cx="2448911"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BILLEDER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ikonet og vælg </a:t>
            </a:r>
            <a:r>
              <a:rPr lang="da-DK" altLang="da-DK" sz="900" b="1" noProof="1">
                <a:solidFill>
                  <a:schemeClr val="tx1"/>
                </a:solidFill>
                <a:latin typeface="+mn-lt"/>
                <a:cs typeface="Arial" panose="020B0604020202020204" pitchFamily="34" charset="0"/>
              </a:rPr>
              <a:t>Indsæt</a:t>
            </a: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indsætter et nyt, kan billedet lægge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280891" y="1614980"/>
            <a:ext cx="2448911"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Aft>
                <a:spcPts val="600"/>
              </a:spcAft>
              <a:defRPr/>
            </a:pPr>
            <a:endParaRPr lang="da-DK" sz="900" b="0" noProof="1">
              <a:solidFill>
                <a:schemeClr val="tx1"/>
              </a:solidFill>
              <a:latin typeface="+mn-lt"/>
              <a:cs typeface="Arial" panose="020B0604020202020204" pitchFamily="34" charset="0"/>
            </a:endParaRPr>
          </a:p>
          <a:p>
            <a:pPr eaLnBrk="1" hangingPunct="1">
              <a:spcAft>
                <a:spcPts val="600"/>
              </a:spcAft>
              <a:defRPr/>
            </a:pPr>
            <a:r>
              <a:rPr lang="da-DK" sz="1600">
                <a:latin typeface="+mn-lt"/>
                <a:cs typeface="Arial" panose="020B0604020202020204" pitchFamily="34" charset="0"/>
              </a:rPr>
              <a:t>HJÆLPELINJER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br>
              <a:rPr lang="da-DK" altLang="da-DK" sz="900" b="1"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2678655" y="3630765"/>
            <a:ext cx="257143" cy="285714"/>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6452640" y="3147788"/>
            <a:ext cx="341204" cy="321707"/>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2684102" y="4525372"/>
            <a:ext cx="308589" cy="528030"/>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6525054" y="2041703"/>
            <a:ext cx="496606" cy="17284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6528784" y="3829283"/>
            <a:ext cx="366043" cy="480431"/>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2679196" y="2863199"/>
            <a:ext cx="457143" cy="257143"/>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2685076" y="5203140"/>
            <a:ext cx="475428" cy="176762"/>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10922014" y="2144296"/>
            <a:ext cx="440195" cy="543366"/>
          </a:xfrm>
          <a:prstGeom prst="rect">
            <a:avLst/>
          </a:prstGeom>
        </p:spPr>
      </p:pic>
    </p:spTree>
    <p:extLst>
      <p:ext uri="{BB962C8B-B14F-4D97-AF65-F5344CB8AC3E}">
        <p14:creationId xmlns:p14="http://schemas.microsoft.com/office/powerpoint/2010/main" val="3782225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blackWhite">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a:solidFill>
                  <a:schemeClr val="bg1"/>
                </a:solidFill>
              </a:rPr>
              <a:t>Hvis du ser andre </a:t>
            </a:r>
            <a:r>
              <a:rPr lang="da-DK" sz="4400" b="1" i="1" noProof="0">
                <a:solidFill>
                  <a:schemeClr val="bg1"/>
                </a:solidFill>
              </a:rPr>
              <a:t>layouts efter dette,</a:t>
            </a:r>
            <a:br>
              <a:rPr lang="da-DK" sz="4400" b="0" i="0" noProof="0">
                <a:solidFill>
                  <a:schemeClr val="bg1"/>
                </a:solidFill>
              </a:rPr>
            </a:br>
            <a:r>
              <a:rPr lang="da-DK" sz="4400" b="0" noProof="0">
                <a:solidFill>
                  <a:schemeClr val="bg1"/>
                </a:solidFill>
              </a:rPr>
              <a:t>brug dem ikke. Disse layouts </a:t>
            </a:r>
            <a:r>
              <a:rPr lang="da-DK" sz="4400" b="1" i="1" u="none" noProof="0">
                <a:solidFill>
                  <a:schemeClr val="bg1"/>
                </a:solidFill>
              </a:rPr>
              <a:t>tilhører ikke </a:t>
            </a:r>
            <a:r>
              <a:rPr lang="da-DK" sz="4400" b="0" i="0" u="none" noProof="0">
                <a:solidFill>
                  <a:schemeClr val="bg1"/>
                </a:solidFill>
              </a:rPr>
              <a:t>vores </a:t>
            </a:r>
            <a:r>
              <a:rPr lang="da-DK" sz="4400" b="0" i="0" u="none" noProof="1">
                <a:solidFill>
                  <a:schemeClr val="bg1"/>
                </a:solidFill>
              </a:rPr>
              <a:t>corporate</a:t>
            </a:r>
            <a:r>
              <a:rPr lang="da-DK" sz="4400" b="0" noProof="0">
                <a:solidFill>
                  <a:schemeClr val="bg1"/>
                </a:solidFill>
              </a:rPr>
              <a:t>skabelon.</a:t>
            </a:r>
            <a:br>
              <a:rPr lang="da-DK" sz="2800" b="0" noProof="0">
                <a:solidFill>
                  <a:schemeClr val="bg1"/>
                </a:solidFill>
              </a:rPr>
            </a:br>
            <a:br>
              <a:rPr lang="da-DK" sz="2800" b="0" noProof="0">
                <a:solidFill>
                  <a:schemeClr val="bg1"/>
                </a:solidFill>
              </a:rPr>
            </a:br>
            <a:endParaRPr lang="da-DK"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a:solidFill>
                  <a:schemeClr val="bg1"/>
                </a:solidFill>
              </a:rPr>
              <a:t>Brug dem ikke </a:t>
            </a:r>
            <a:endParaRPr lang="da-DK" sz="10000" b="1" i="1" noProof="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OBS! Layouts efter dette kan indeholde potentiel fortrolig information.</a:t>
            </a:r>
            <a:br>
              <a:rPr lang="da-DK" sz="1800" b="0" noProof="0">
                <a:solidFill>
                  <a:schemeClr val="bg1"/>
                </a:solidFill>
              </a:rPr>
            </a:br>
            <a:endParaRPr lang="da-DK"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fld id="{D4ACB598-E5D2-4C68-8BB8-1371E9BA38CF}" type="datetime2">
              <a:rPr lang="da-DK" smtClean="0"/>
              <a:t>5. januar 2023</a:t>
            </a:fld>
            <a:endParaRPr lang="da-DK"/>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endParaRPr lang="da-DK"/>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88662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2. Cover Billede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chemeClr val="accent1"/>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5. januar 2023</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2"/>
            <a:stretch>
              <a:fillRect l="-17069" r="-17069"/>
            </a:stretch>
          </a:blip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4235629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3. Cover Billede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rgbClr val="FF785F"/>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5. januar 2023</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417397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 Cover">
    <p:bg>
      <p:bgPr>
        <a:solidFill>
          <a:srgbClr val="5A0014"/>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a:xfrm>
            <a:off x="0" y="0"/>
            <a:ext cx="4533900" cy="6876861"/>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bwMode="ltGray">
          <a:xfrm>
            <a:off x="0" y="2311399"/>
            <a:ext cx="7586663" cy="4565461"/>
          </a:xfrm>
          <a:solidFill>
            <a:srgbClr val="CD3246"/>
          </a:solidFill>
        </p:spPr>
        <p:txBody>
          <a:bodyPr lIns="540000" tIns="540000" rIns="540000" bIns="540000" anchor="ctr" anchorCtr="0"/>
          <a:lstStyle>
            <a:lvl1pPr algn="l">
              <a:defRPr sz="4000">
                <a:solidFill>
                  <a:schemeClr val="bg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bg1"/>
                </a:solidFill>
              </a:defRPr>
            </a:lvl1pPr>
          </a:lstStyle>
          <a:p>
            <a:fld id="{6299EFBE-0540-43A4-8078-FFD338FF20FF}" type="datetime2">
              <a:rPr lang="da-DK" smtClean="0"/>
              <a:t>5. januar 2023</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solidFill>
            <a:srgbClr val="5A0014"/>
          </a:solid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188244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 Cover">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47F7C-7010-414C-88FE-A790DA2B2D7A}"/>
              </a:ext>
            </a:extLst>
          </p:cNvPr>
          <p:cNvSpPr/>
          <p:nvPr userDrawn="1"/>
        </p:nvSpPr>
        <p:spPr>
          <a:xfrm>
            <a:off x="6095998"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18" name="Rectangle 17">
            <a:extLst>
              <a:ext uri="{FF2B5EF4-FFF2-40B4-BE49-F238E27FC236}">
                <a16:creationId xmlns:a16="http://schemas.microsoft.com/office/drawing/2014/main" id="{0B281D2A-6103-4FE6-96B3-5B8EE4A56D80}"/>
              </a:ext>
            </a:extLst>
          </p:cNvPr>
          <p:cNvSpPr/>
          <p:nvPr userDrawn="1"/>
        </p:nvSpPr>
        <p:spPr>
          <a:xfrm>
            <a:off x="0" y="0"/>
            <a:ext cx="6096000" cy="6876861"/>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3" name="Rectangle 2">
            <a:extLst>
              <a:ext uri="{FF2B5EF4-FFF2-40B4-BE49-F238E27FC236}">
                <a16:creationId xmlns:a16="http://schemas.microsoft.com/office/drawing/2014/main" id="{DFDA108E-7ECA-4BBD-8782-FA264AD4F912}"/>
              </a:ext>
            </a:extLst>
          </p:cNvPr>
          <p:cNvSpPr/>
          <p:nvPr userDrawn="1"/>
        </p:nvSpPr>
        <p:spPr bwMode="ltGray">
          <a:xfrm>
            <a:off x="6095999" y="0"/>
            <a:ext cx="4442400" cy="51444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ctrTitle" hasCustomPrompt="1"/>
          </p:nvPr>
        </p:nvSpPr>
        <p:spPr>
          <a:xfrm>
            <a:off x="2556000" y="2556000"/>
            <a:ext cx="7020000" cy="1800000"/>
          </a:xfrm>
          <a:noFill/>
        </p:spPr>
        <p:txBody>
          <a:bodyPr lIns="0" tIns="0" rIns="0" bIns="0" anchor="ctr" anchorCtr="0"/>
          <a:lstStyle>
            <a:lvl1pPr algn="l">
              <a:defRPr sz="4800">
                <a:solidFill>
                  <a:schemeClr val="tx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299EFBE-0540-43A4-8078-FFD338FF20FF}" type="datetime2">
              <a:rPr lang="da-DK" smtClean="0"/>
              <a:pPr/>
              <a:t>5. januar 2023</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sz="100">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da-DK" smtClean="0"/>
              <a:pPr/>
              <a:t>‹nr.›</a:t>
            </a:fld>
            <a:endParaRPr lang="da-DK"/>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41810759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 Cover">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47F7C-7010-414C-88FE-A790DA2B2D7A}"/>
              </a:ext>
            </a:extLst>
          </p:cNvPr>
          <p:cNvSpPr/>
          <p:nvPr userDrawn="1"/>
        </p:nvSpPr>
        <p:spPr>
          <a:xfrm>
            <a:off x="6095998" y="0"/>
            <a:ext cx="6096001" cy="6858000"/>
          </a:xfrm>
          <a:prstGeom prst="rect">
            <a:avLst/>
          </a:prstGeom>
          <a:solidFill>
            <a:srgbClr val="FFD7D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6096000" cy="6876861"/>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3" name="Rectangle 2">
            <a:extLst>
              <a:ext uri="{FF2B5EF4-FFF2-40B4-BE49-F238E27FC236}">
                <a16:creationId xmlns:a16="http://schemas.microsoft.com/office/drawing/2014/main" id="{DFDA108E-7ECA-4BBD-8782-FA264AD4F912}"/>
              </a:ext>
            </a:extLst>
          </p:cNvPr>
          <p:cNvSpPr/>
          <p:nvPr userDrawn="1"/>
        </p:nvSpPr>
        <p:spPr>
          <a:xfrm>
            <a:off x="6095999" y="0"/>
            <a:ext cx="4442400" cy="51444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ctrTitle" hasCustomPrompt="1"/>
          </p:nvPr>
        </p:nvSpPr>
        <p:spPr>
          <a:xfrm>
            <a:off x="2556000" y="2556000"/>
            <a:ext cx="7020000" cy="1800000"/>
          </a:xfrm>
          <a:noFill/>
        </p:spPr>
        <p:txBody>
          <a:bodyPr lIns="0" tIns="0" rIns="0" bIns="0" anchor="ctr" anchorCtr="0"/>
          <a:lstStyle>
            <a:lvl1pPr algn="l">
              <a:defRPr sz="4800">
                <a:solidFill>
                  <a:schemeClr val="tx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299EFBE-0540-43A4-8078-FFD338FF20FF}" type="datetime2">
              <a:rPr lang="da-DK" smtClean="0"/>
              <a:pPr/>
              <a:t>5. januar 2023</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sz="100">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da-DK" smtClean="0"/>
              <a:pPr/>
              <a:t>‹nr.›</a:t>
            </a:fld>
            <a:endParaRPr lang="da-DK"/>
          </a:p>
        </p:txBody>
      </p:sp>
      <p:pic>
        <p:nvPicPr>
          <p:cNvPr id="5" name="Graphic 4">
            <a:extLst>
              <a:ext uri="{FF2B5EF4-FFF2-40B4-BE49-F238E27FC236}">
                <a16:creationId xmlns:a16="http://schemas.microsoft.com/office/drawing/2014/main" id="{B6682465-5332-479A-9938-F489C593FB9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299346087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 Agenda">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FA0BDC-3908-4C9E-B1D9-D7A9C65D3162}"/>
              </a:ext>
            </a:extLst>
          </p:cNvPr>
          <p:cNvSpPr/>
          <p:nvPr userDrawn="1"/>
        </p:nvSpPr>
        <p:spPr bwMode="ltGray">
          <a:xfrm>
            <a:off x="-7976" y="0"/>
            <a:ext cx="12199976" cy="68580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 name="Rectangle 2">
            <a:extLst>
              <a:ext uri="{FF2B5EF4-FFF2-40B4-BE49-F238E27FC236}">
                <a16:creationId xmlns:a16="http://schemas.microsoft.com/office/drawing/2014/main" id="{3DD9EB4E-A015-4AFF-BEA0-F4B505EDD43F}"/>
              </a:ext>
            </a:extLst>
          </p:cNvPr>
          <p:cNvSpPr/>
          <p:nvPr userDrawn="1"/>
        </p:nvSpPr>
        <p:spPr>
          <a:xfrm>
            <a:off x="3016800" y="1742400"/>
            <a:ext cx="9180000" cy="51156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20000" y="2304000"/>
            <a:ext cx="2124000" cy="2160000"/>
          </a:xfrm>
        </p:spPr>
        <p:txBody>
          <a:bodyPr/>
          <a:lstStyle>
            <a:lvl1pPr>
              <a:defRPr sz="2800"/>
            </a:lvl1pPr>
          </a:lstStyle>
          <a:p>
            <a:r>
              <a:rPr lang="da-DK" noProof="0"/>
              <a:t>Klik for at tilføje agenda titel</a:t>
            </a:r>
          </a:p>
        </p:txBody>
      </p:sp>
      <p:sp>
        <p:nvSpPr>
          <p:cNvPr id="7" name="Text Placeholder 2"/>
          <p:cNvSpPr>
            <a:spLocks noGrp="1"/>
          </p:cNvSpPr>
          <p:nvPr>
            <p:ph type="body" sz="quarter" idx="13" hasCustomPrompt="1"/>
          </p:nvPr>
        </p:nvSpPr>
        <p:spPr>
          <a:xfrm>
            <a:off x="4165200" y="2304000"/>
            <a:ext cx="7242200" cy="41936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Agenda punkt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a:p>
            <a:pPr lvl="5"/>
            <a:r>
              <a:rPr lang="da-DK" noProof="0"/>
              <a:t>6</a:t>
            </a:r>
          </a:p>
          <a:p>
            <a:pPr lvl="6"/>
            <a:r>
              <a:rPr lang="da-DK" noProof="0"/>
              <a:t>7</a:t>
            </a:r>
          </a:p>
          <a:p>
            <a:pPr lvl="7"/>
            <a:r>
              <a:rPr lang="da-DK" noProof="0"/>
              <a:t>8</a:t>
            </a:r>
          </a:p>
          <a:p>
            <a:pPr lvl="8"/>
            <a:r>
              <a:rPr lang="da-DK" noProof="0"/>
              <a:t>9</a:t>
            </a:r>
          </a:p>
        </p:txBody>
      </p:sp>
      <p:sp>
        <p:nvSpPr>
          <p:cNvPr id="13" name="Text Placeholder 2">
            <a:extLst>
              <a:ext uri="{FF2B5EF4-FFF2-40B4-BE49-F238E27FC236}">
                <a16:creationId xmlns:a16="http://schemas.microsoft.com/office/drawing/2014/main" id="{1D1154C4-EE1C-47D1-ABA8-8A53BA5DFA39}"/>
              </a:ext>
            </a:extLst>
          </p:cNvPr>
          <p:cNvSpPr>
            <a:spLocks noGrp="1"/>
          </p:cNvSpPr>
          <p:nvPr>
            <p:ph type="body" sz="quarter" idx="17" hasCustomPrompt="1"/>
          </p:nvPr>
        </p:nvSpPr>
        <p:spPr>
          <a:xfrm>
            <a:off x="3600000" y="2307600"/>
            <a:ext cx="565200" cy="41900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01</a:t>
            </a:r>
          </a:p>
          <a:p>
            <a:pPr lvl="1"/>
            <a:r>
              <a:rPr lang="da-DK" noProof="0"/>
              <a:t>02</a:t>
            </a:r>
          </a:p>
          <a:p>
            <a:pPr lvl="2"/>
            <a:r>
              <a:rPr lang="da-DK" noProof="0"/>
              <a:t>03</a:t>
            </a:r>
          </a:p>
          <a:p>
            <a:pPr lvl="3"/>
            <a:r>
              <a:rPr lang="da-DK" noProof="0"/>
              <a:t>04</a:t>
            </a:r>
          </a:p>
          <a:p>
            <a:pPr lvl="4"/>
            <a:r>
              <a:rPr lang="da-DK" noProof="0"/>
              <a:t>05</a:t>
            </a:r>
          </a:p>
          <a:p>
            <a:pPr lvl="5"/>
            <a:r>
              <a:rPr lang="da-DK" noProof="0"/>
              <a:t>6</a:t>
            </a:r>
          </a:p>
          <a:p>
            <a:pPr lvl="6"/>
            <a:r>
              <a:rPr lang="da-DK" noProof="0"/>
              <a:t>7</a:t>
            </a:r>
          </a:p>
          <a:p>
            <a:pPr lvl="7"/>
            <a:r>
              <a:rPr lang="da-DK" noProof="0"/>
              <a:t>8</a:t>
            </a:r>
          </a:p>
          <a:p>
            <a:pPr lvl="8"/>
            <a:r>
              <a:rPr lang="da-DK" noProof="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p>
            <a:fld id="{57BD9BE3-55A6-4080-9CE1-C7E3894959B5}" type="datetime2">
              <a:rPr lang="da-DK" smtClean="0"/>
              <a:t>5. januar 2023</a:t>
            </a:fld>
            <a:endParaRPr lang="da-DK"/>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p>
            <a:endParaRPr lang="da-DK"/>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p>
            <a:fld id="{23AA811B-2EBD-4900-905E-5BE206449611}" type="slidenum">
              <a:rPr lang="da-DK" smtClean="0"/>
              <a:t>‹nr.›</a:t>
            </a:fld>
            <a:endParaRPr lang="da-DK"/>
          </a:p>
        </p:txBody>
      </p:sp>
      <p:pic>
        <p:nvPicPr>
          <p:cNvPr id="4" name="Graphic 3">
            <a:extLst>
              <a:ext uri="{FF2B5EF4-FFF2-40B4-BE49-F238E27FC236}">
                <a16:creationId xmlns:a16="http://schemas.microsoft.com/office/drawing/2014/main" id="{A2B1ECAC-BDA9-456C-9A35-6478E24464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219831753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 Agenda">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FA0BDC-3908-4C9E-B1D9-D7A9C65D3162}"/>
              </a:ext>
            </a:extLst>
          </p:cNvPr>
          <p:cNvSpPr/>
          <p:nvPr userDrawn="1"/>
        </p:nvSpPr>
        <p:spPr bwMode="ltGray">
          <a:xfrm>
            <a:off x="-7976" y="0"/>
            <a:ext cx="12199976" cy="68580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 name="Rectangle 2">
            <a:extLst>
              <a:ext uri="{FF2B5EF4-FFF2-40B4-BE49-F238E27FC236}">
                <a16:creationId xmlns:a16="http://schemas.microsoft.com/office/drawing/2014/main" id="{3DD9EB4E-A015-4AFF-BEA0-F4B505EDD43F}"/>
              </a:ext>
            </a:extLst>
          </p:cNvPr>
          <p:cNvSpPr/>
          <p:nvPr userDrawn="1"/>
        </p:nvSpPr>
        <p:spPr>
          <a:xfrm>
            <a:off x="3016800" y="1742400"/>
            <a:ext cx="9180000" cy="51156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20000" y="2304000"/>
            <a:ext cx="2124000" cy="2160000"/>
          </a:xfrm>
        </p:spPr>
        <p:txBody>
          <a:bodyPr/>
          <a:lstStyle>
            <a:lvl1pPr>
              <a:defRPr sz="2800"/>
            </a:lvl1pPr>
          </a:lstStyle>
          <a:p>
            <a:r>
              <a:rPr lang="da-DK" noProof="0"/>
              <a:t>Klik for at tilføje agenda titel</a:t>
            </a:r>
          </a:p>
        </p:txBody>
      </p:sp>
      <p:sp>
        <p:nvSpPr>
          <p:cNvPr id="7" name="Text Placeholder 2"/>
          <p:cNvSpPr>
            <a:spLocks noGrp="1"/>
          </p:cNvSpPr>
          <p:nvPr>
            <p:ph type="body" sz="quarter" idx="13" hasCustomPrompt="1"/>
          </p:nvPr>
        </p:nvSpPr>
        <p:spPr>
          <a:xfrm>
            <a:off x="4165200" y="2304000"/>
            <a:ext cx="7242200" cy="41936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Agenda punkt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a:p>
            <a:pPr lvl="5"/>
            <a:r>
              <a:rPr lang="da-DK" noProof="0"/>
              <a:t>6</a:t>
            </a:r>
          </a:p>
          <a:p>
            <a:pPr lvl="6"/>
            <a:r>
              <a:rPr lang="da-DK" noProof="0"/>
              <a:t>7</a:t>
            </a:r>
          </a:p>
          <a:p>
            <a:pPr lvl="7"/>
            <a:r>
              <a:rPr lang="da-DK" noProof="0"/>
              <a:t>8</a:t>
            </a:r>
          </a:p>
          <a:p>
            <a:pPr lvl="8"/>
            <a:r>
              <a:rPr lang="da-DK" noProof="0"/>
              <a:t>9</a:t>
            </a:r>
          </a:p>
        </p:txBody>
      </p:sp>
      <p:sp>
        <p:nvSpPr>
          <p:cNvPr id="13" name="Text Placeholder 2">
            <a:extLst>
              <a:ext uri="{FF2B5EF4-FFF2-40B4-BE49-F238E27FC236}">
                <a16:creationId xmlns:a16="http://schemas.microsoft.com/office/drawing/2014/main" id="{1D1154C4-EE1C-47D1-ABA8-8A53BA5DFA39}"/>
              </a:ext>
            </a:extLst>
          </p:cNvPr>
          <p:cNvSpPr>
            <a:spLocks noGrp="1"/>
          </p:cNvSpPr>
          <p:nvPr>
            <p:ph type="body" sz="quarter" idx="17" hasCustomPrompt="1"/>
          </p:nvPr>
        </p:nvSpPr>
        <p:spPr>
          <a:xfrm>
            <a:off x="3600000" y="2307600"/>
            <a:ext cx="565200" cy="41900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01</a:t>
            </a:r>
          </a:p>
          <a:p>
            <a:pPr lvl="1"/>
            <a:r>
              <a:rPr lang="da-DK" noProof="0"/>
              <a:t>02</a:t>
            </a:r>
          </a:p>
          <a:p>
            <a:pPr lvl="2"/>
            <a:r>
              <a:rPr lang="da-DK" noProof="0"/>
              <a:t>03</a:t>
            </a:r>
          </a:p>
          <a:p>
            <a:pPr lvl="3"/>
            <a:r>
              <a:rPr lang="da-DK" noProof="0"/>
              <a:t>04</a:t>
            </a:r>
          </a:p>
          <a:p>
            <a:pPr lvl="4"/>
            <a:r>
              <a:rPr lang="da-DK" noProof="0"/>
              <a:t>05</a:t>
            </a:r>
          </a:p>
          <a:p>
            <a:pPr lvl="5"/>
            <a:r>
              <a:rPr lang="da-DK" noProof="0"/>
              <a:t>6</a:t>
            </a:r>
          </a:p>
          <a:p>
            <a:pPr lvl="6"/>
            <a:r>
              <a:rPr lang="da-DK" noProof="0"/>
              <a:t>7</a:t>
            </a:r>
          </a:p>
          <a:p>
            <a:pPr lvl="7"/>
            <a:r>
              <a:rPr lang="da-DK" noProof="0"/>
              <a:t>8</a:t>
            </a:r>
          </a:p>
          <a:p>
            <a:pPr lvl="8"/>
            <a:r>
              <a:rPr lang="da-DK" noProof="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p>
            <a:fld id="{57BD9BE3-55A6-4080-9CE1-C7E3894959B5}" type="datetime2">
              <a:rPr lang="da-DK" smtClean="0"/>
              <a:t>5. januar 2023</a:t>
            </a:fld>
            <a:endParaRPr lang="da-DK"/>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p>
            <a:endParaRPr lang="da-DK"/>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p>
            <a:fld id="{23AA811B-2EBD-4900-905E-5BE206449611}" type="slidenum">
              <a:rPr lang="da-DK" smtClean="0"/>
              <a:t>‹nr.›</a:t>
            </a:fld>
            <a:endParaRPr lang="da-DK"/>
          </a:p>
        </p:txBody>
      </p:sp>
      <p:pic>
        <p:nvPicPr>
          <p:cNvPr id="4" name="Graphic 3">
            <a:extLst>
              <a:ext uri="{FF2B5EF4-FFF2-40B4-BE49-F238E27FC236}">
                <a16:creationId xmlns:a16="http://schemas.microsoft.com/office/drawing/2014/main" id="{A2B1ECAC-BDA9-456C-9A35-6478E24464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280889856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12.xml"/><Relationship Id="rId21" Type="http://schemas.openxmlformats.org/officeDocument/2006/relationships/slideLayout" Target="../slideLayouts/slideLayout21.xml"/><Relationship Id="rId34" Type="http://schemas.openxmlformats.org/officeDocument/2006/relationships/tags" Target="../tags/tag7.xml"/><Relationship Id="rId42" Type="http://schemas.openxmlformats.org/officeDocument/2006/relationships/tags" Target="../tags/tag15.xml"/><Relationship Id="rId47" Type="http://schemas.openxmlformats.org/officeDocument/2006/relationships/tags" Target="../tags/tag20.xml"/><Relationship Id="rId50" Type="http://schemas.openxmlformats.org/officeDocument/2006/relationships/tags" Target="../tags/tag2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tags" Target="../tags/tag2.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5.xml"/><Relationship Id="rId37" Type="http://schemas.openxmlformats.org/officeDocument/2006/relationships/tags" Target="../tags/tag10.xml"/><Relationship Id="rId40" Type="http://schemas.openxmlformats.org/officeDocument/2006/relationships/tags" Target="../tags/tag13.xml"/><Relationship Id="rId45" Type="http://schemas.openxmlformats.org/officeDocument/2006/relationships/tags" Target="../tags/tag1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36" Type="http://schemas.openxmlformats.org/officeDocument/2006/relationships/tags" Target="../tags/tag9.xml"/><Relationship Id="rId49" Type="http://schemas.openxmlformats.org/officeDocument/2006/relationships/tags" Target="../tags/tag2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4.xml"/><Relationship Id="rId44" Type="http://schemas.openxmlformats.org/officeDocument/2006/relationships/tags" Target="../tags/tag17.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tags" Target="../tags/tag3.xml"/><Relationship Id="rId35" Type="http://schemas.openxmlformats.org/officeDocument/2006/relationships/tags" Target="../tags/tag8.xml"/><Relationship Id="rId43" Type="http://schemas.openxmlformats.org/officeDocument/2006/relationships/tags" Target="../tags/tag16.xml"/><Relationship Id="rId48" Type="http://schemas.openxmlformats.org/officeDocument/2006/relationships/tags" Target="../tags/tag21.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6.xml"/><Relationship Id="rId38" Type="http://schemas.openxmlformats.org/officeDocument/2006/relationships/tags" Target="../tags/tag11.xml"/><Relationship Id="rId46" Type="http://schemas.openxmlformats.org/officeDocument/2006/relationships/tags" Target="../tags/tag19.xml"/><Relationship Id="rId20" Type="http://schemas.openxmlformats.org/officeDocument/2006/relationships/slideLayout" Target="../slideLayouts/slideLayout20.xml"/><Relationship Id="rId41" Type="http://schemas.openxmlformats.org/officeDocument/2006/relationships/tags" Target="../tags/tag14.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000" y="2080800"/>
            <a:ext cx="11473200" cy="4053600"/>
          </a:xfrm>
          <a:prstGeom prst="rect">
            <a:avLst/>
          </a:prstGeom>
        </p:spPr>
        <p:txBody>
          <a:bodyPr vert="horz" lIns="0" tIns="0" rIns="0" bIns="0" rtlCol="0">
            <a:noAutofit/>
          </a:bodyPr>
          <a:lstStyle/>
          <a:p>
            <a:pPr lvl="0"/>
            <a:r>
              <a:rPr lang="da-DK" noProof="0"/>
              <a:t>Level 1</a:t>
            </a:r>
          </a:p>
          <a:p>
            <a:pPr lvl="1"/>
            <a:r>
              <a:rPr lang="da-DK" noProof="0"/>
              <a:t>Level 2</a:t>
            </a:r>
          </a:p>
          <a:p>
            <a:pPr lvl="2"/>
            <a:r>
              <a:rPr lang="da-DK" noProof="0"/>
              <a:t>Level 3</a:t>
            </a:r>
          </a:p>
          <a:p>
            <a:pPr lvl="3"/>
            <a:r>
              <a:rPr lang="da-DK" noProof="0"/>
              <a:t>Level 4</a:t>
            </a:r>
          </a:p>
          <a:p>
            <a:pPr lvl="4"/>
            <a:r>
              <a:rPr lang="da-DK" noProof="0"/>
              <a:t>Level 5</a:t>
            </a:r>
          </a:p>
          <a:p>
            <a:pPr lvl="5"/>
            <a:r>
              <a:rPr lang="da-DK" noProof="0"/>
              <a:t>Level 6</a:t>
            </a:r>
          </a:p>
          <a:p>
            <a:pPr lvl="6"/>
            <a:r>
              <a:rPr lang="da-DK" noProof="0"/>
              <a:t>Level 7, Small Header</a:t>
            </a:r>
          </a:p>
          <a:p>
            <a:pPr lvl="7"/>
            <a:r>
              <a:rPr lang="da-DK" noProof="0"/>
              <a:t>Level 8, Small Body</a:t>
            </a:r>
          </a:p>
          <a:p>
            <a:pPr lvl="8"/>
            <a:r>
              <a:rPr lang="da-DK" noProof="0"/>
              <a:t>Level 9, </a:t>
            </a:r>
            <a:r>
              <a:rPr lang="da-DK" noProof="0" err="1"/>
              <a:t>Infographic</a:t>
            </a:r>
            <a:endParaRPr lang="da-DK" noProof="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60000" y="802800"/>
            <a:ext cx="11473200" cy="1278000"/>
          </a:xfrm>
          <a:prstGeom prst="rect">
            <a:avLst/>
          </a:prstGeom>
        </p:spPr>
        <p:txBody>
          <a:bodyPr vert="horz" lIns="0" tIns="0" rIns="0" bIns="0" rtlCol="0" anchor="t" anchorCtr="0">
            <a:noAutofit/>
          </a:bodyPr>
          <a:lstStyle/>
          <a:p>
            <a:r>
              <a:rPr lang="da-DK"/>
              <a:t>Klik for at redigere titeltypografien i masteren</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358775" y="360000"/>
            <a:ext cx="985838" cy="108000"/>
          </a:xfrm>
          <a:prstGeom prst="rect">
            <a:avLst/>
          </a:prstGeom>
        </p:spPr>
        <p:txBody>
          <a:bodyPr vert="horz" lIns="0" tIns="0" rIns="0" bIns="0" rtlCol="0" anchor="ctr"/>
          <a:lstStyle>
            <a:lvl1pPr algn="l">
              <a:defRPr sz="600">
                <a:solidFill>
                  <a:schemeClr val="tx1"/>
                </a:solidFill>
              </a:defRPr>
            </a:lvl1pPr>
          </a:lstStyle>
          <a:p>
            <a:fld id="{CB606CCD-CC4E-47DA-A095-139436D9729C}" type="datetime2">
              <a:rPr lang="da-DK" smtClean="0"/>
              <a:t>5. januar 2023</a:t>
            </a:fld>
            <a:endParaRPr lang="da-DK">
              <a:solidFill>
                <a:schemeClr val="tx1"/>
              </a:solidFill>
            </a:endParaRP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1344613" y="360000"/>
            <a:ext cx="1612900" cy="108000"/>
          </a:xfrm>
          <a:prstGeom prst="rect">
            <a:avLst/>
          </a:prstGeom>
        </p:spPr>
        <p:txBody>
          <a:bodyPr vert="horz" lIns="0" tIns="0" rIns="0" bIns="0" rtlCol="0" anchor="ctr"/>
          <a:lstStyle>
            <a:lvl1pPr algn="l">
              <a:defRPr sz="600">
                <a:solidFill>
                  <a:schemeClr val="tx1"/>
                </a:solidFill>
              </a:defRPr>
            </a:lvl1pPr>
          </a:lstStyle>
          <a:p>
            <a:pPr algn="l"/>
            <a:endParaRPr lang="da-DK"/>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482438" y="6389638"/>
            <a:ext cx="349200" cy="108000"/>
          </a:xfrm>
          <a:prstGeom prst="rect">
            <a:avLst/>
          </a:prstGeom>
        </p:spPr>
        <p:txBody>
          <a:bodyPr vert="horz" lIns="0" tIns="0" rIns="0" bIns="0" rtlCol="0" anchor="ctr"/>
          <a:lstStyle>
            <a:lvl1pPr algn="r">
              <a:defRPr sz="600">
                <a:solidFill>
                  <a:schemeClr val="tx1"/>
                </a:solidFill>
              </a:defRPr>
            </a:lvl1pPr>
          </a:lstStyle>
          <a:p>
            <a:fld id="{23AA811B-2EBD-4900-905E-5BE206449611}" type="slidenum">
              <a:rPr lang="da-DK" smtClean="0"/>
              <a:pPr/>
              <a:t>‹nr.›</a:t>
            </a:fld>
            <a:endParaRPr lang="da-DK"/>
          </a:p>
        </p:txBody>
      </p:sp>
      <p:pic>
        <p:nvPicPr>
          <p:cNvPr id="57" name="Logo">
            <a:extLst>
              <a:ext uri="{FF2B5EF4-FFF2-40B4-BE49-F238E27FC236}">
                <a16:creationId xmlns:a16="http://schemas.microsoft.com/office/drawing/2014/main" id="{B3F0A4F3-C4FE-47A6-804C-29AB35D358FB}"/>
              </a:ext>
            </a:extLst>
          </p:cNvPr>
          <p:cNvPicPr>
            <a:picLocks noChangeAspect="1"/>
          </p:cNvPicPr>
          <p:nvPr userDrawn="1"/>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1727328" y="355788"/>
            <a:ext cx="108553" cy="217488"/>
          </a:xfrm>
          <a:prstGeom prst="rect">
            <a:avLst/>
          </a:prstGeom>
        </p:spPr>
      </p:pic>
      <p:sp>
        <p:nvSpPr>
          <p:cNvPr id="32" name="[WorkArea]" descr="&lt;?xml version=&quot;1.0&quot; encoding=&quot;utf-16&quot;?&gt;&#10;&lt;GridTheme xmlns:xsi=&quot;http://www.w3.org/2001/XMLSchema-instance&quot; xmlns:xsd=&quot;http://www.w3.org/2001/XMLSchema&quot;&gt;&#10;  &lt;GuideLines /&gt;&#10;  &lt;SubGrids&gt;&#10;    &lt;SubGrid&gt;&#10;      &lt;Left&gt;28.3467712&lt;/Left&gt;&#10;      &lt;Top&gt;28.3464565&lt;/Top&gt;&#10;      &lt;Width&gt;49.2910233&lt;/Width&gt;&#10;      &lt;Height&gt;483.3071&lt;/Height&gt;&#10;    &lt;/SubGrid&gt;&#10;    &lt;SubGrid&gt;&#10;      &lt;Left&gt;77.6377945&lt;/Left&gt;&#10;      &lt;Top&gt;28.3464565&lt;/Top&gt;&#10;      &lt;Width&gt;28.3464565&lt;/Width&gt;&#10;      &lt;Height&gt;483.3071&lt;/Height&gt;&#10;    &lt;/SubGrid&gt;&#10;    &lt;SubGrid&gt;&#10;      &lt;Left&gt;105.984253&lt;/Left&gt;&#10;      &lt;Top&gt;28.3464565&lt;/Top&gt;&#10;      &lt;Width&gt;49.29134&lt;/Width&gt;&#10;      &lt;Height&gt;483.3071&lt;/Height&gt;&#10;    &lt;/SubGrid&gt;&#10;    &lt;SubGrid&gt;&#10;      &lt;Left&gt;155.275589&lt;/Left&gt;&#10;      &lt;Top&gt;28.3464565&lt;/Top&gt;&#10;      &lt;Width&gt;28.3464565&lt;/Width&gt;&#10;      &lt;Height&gt;483.3071&lt;/Height&gt;&#10;    &lt;/SubGrid&gt;&#10;    &lt;SubGrid&gt;&#10;      &lt;Left&gt;183.62204&lt;/Left&gt;&#10;      &lt;Top&gt;28.3464565&lt;/Top&gt;&#10;      &lt;Width&gt;49.29134&lt;/Width&gt;&#10;      &lt;Height&gt;483.3071&lt;/Height&gt;&#10;    &lt;/SubGrid&gt;&#10;    &lt;SubGrid&gt;&#10;      &lt;Left&gt;232.913391&lt;/Left&gt;&#10;      &lt;Top&gt;28.3464565&lt;/Top&gt;&#10;      &lt;Width&gt;28.3464565&lt;/Width&gt;&#10;      &lt;Height&gt;483.3071&lt;/Height&gt;&#10;    &lt;/SubGrid&gt;&#10;    &lt;SubGrid&gt;&#10;      &lt;Left&gt;261.259857&lt;/Left&gt;&#10;      &lt;Top&gt;28.3464565&lt;/Top&gt;&#10;      &lt;Width&gt;49.29134&lt;/Width&gt;&#10;      &lt;Height&gt;483.3071&lt;/Height&gt;&#10;    &lt;/SubGrid&gt;&#10;    &lt;SubGrid&gt;&#10;      &lt;Left&gt;310.551178&lt;/Left&gt;&#10;      &lt;Top&gt;28.3464565&lt;/Top&gt;&#10;      &lt;Width&gt;28.3464565&lt;/Width&gt;&#10;      &lt;Height&gt;483.3071&lt;/Height&gt;&#10;    &lt;/SubGrid&gt;&#10;    &lt;SubGrid&gt;&#10;      &lt;Left&gt;338.897644&lt;/Left&gt;&#10;      &lt;Top&gt;28.3464565&lt;/Top&gt;&#10;      &lt;Width&gt;49.29134&lt;/Width&gt;&#10;      &lt;Height&gt;483.3071&lt;/Height&gt;&#10;    &lt;/SubGrid&gt;&#10;    &lt;SubGrid&gt;&#10;      &lt;Left&gt;388.188965&lt;/Left&gt;&#10;      &lt;Top&gt;28.3464565&lt;/Top&gt;&#10;      &lt;Width&gt;28.3464565&lt;/Width&gt;&#10;      &lt;Height&gt;483.3071&lt;/Height&gt;&#10;    &lt;/SubGrid&gt;&#10;    &lt;SubGrid&gt;&#10;      &lt;Left&gt;416.535431&lt;/Left&gt;&#10;      &lt;Top&gt;28.3464565&lt;/Top&gt;&#10;      &lt;Width&gt;49.29134&lt;/Width&gt;&#10;      &lt;Height&gt;483.3071&lt;/Height&gt;&#10;    &lt;/SubGrid&gt;&#10;    &lt;SubGrid&gt;&#10;      &lt;Left&gt;465.826782&lt;/Left&gt;&#10;      &lt;Top&gt;28.3464565&lt;/Top&gt;&#10;      &lt;Width&gt;28.3464565&lt;/Width&gt;&#10;      &lt;Height&gt;483.3071&lt;/Height&gt;&#10;    &lt;/SubGrid&gt;&#10;    &lt;SubGrid&gt;&#10;      &lt;Left&gt;494.173218&lt;/Left&gt;&#10;      &lt;Top&gt;28.3464565&lt;/Top&gt;&#10;      &lt;Width&gt;49.29134&lt;/Width&gt;&#10;      &lt;Height&gt;483.3071&lt;/Height&gt;&#10;    &lt;/SubGrid&gt;&#10;    &lt;SubGrid&gt;&#10;      &lt;Left&gt;543.464539&lt;/Left&gt;&#10;      &lt;Top&gt;28.3464565&lt;/Top&gt;&#10;      &lt;Width&gt;28.3463783&lt;/Width&gt;&#10;      &lt;Height&gt;483.3071&lt;/Height&gt;&#10;    &lt;/SubGrid&gt;&#10;    &lt;SubGrid&gt;&#10;      &lt;Left&gt;571.811035&lt;/Left&gt;&#10;      &lt;Top&gt;28.3464565&lt;/Top&gt;&#10;      &lt;Width&gt;49.29134&lt;/Width&gt;&#10;      &lt;Height&gt;483.3071&lt;/Height&gt;&#10;    &lt;/SubGrid&gt;&#10;    &lt;SubGrid&gt;&#10;      &lt;Left&gt;621.102356&lt;/Left&gt;&#10;      &lt;Top&gt;28.3464565&lt;/Top&gt;&#10;      &lt;Width&gt;28.3464565&lt;/Width&gt;&#10;      &lt;Height&gt;483.3071&lt;/Height&gt;&#10;    &lt;/SubGrid&gt;&#10;    &lt;SubGrid&gt;&#10;      &lt;Left&gt;649.4488&lt;/Left&gt;&#10;      &lt;Top&gt;28.3464565&lt;/Top&gt;&#10;      &lt;Width&gt;49.29126&lt;/Width&gt;&#10;      &lt;Height&gt;483.3071&lt;/Height&gt;&#10;    &lt;/SubGrid&gt;&#10;    &lt;SubGrid&gt;&#10;      &lt;Left&gt;698.7402&lt;/Left&gt;&#10;      &lt;Top&gt;28.3464565&lt;/Top&gt;&#10;      &lt;Width&gt;28.3464565&lt;/Width&gt;&#10;      &lt;Height&gt;483.3071&lt;/Height&gt;&#10;    &lt;/SubGrid&gt;&#10;    &lt;SubGrid&gt;&#10;      &lt;Left&gt;727.0866&lt;/Left&gt;&#10;      &lt;Top&gt;28.3464565&lt;/Top&gt;&#10;      &lt;Width&gt;49.29134&lt;/Width&gt;&#10;      &lt;Height&gt;483.3071&lt;/Height&gt;&#10;    &lt;/SubGrid&gt;&#10;    &lt;SubGrid&gt;&#10;      &lt;Left&gt;776.3779&lt;/Left&gt;&#10;      &lt;Top&gt;28.3464565&lt;/Top&gt;&#10;      &lt;Width&gt;28.3463783&lt;/Width&gt;&#10;      &lt;Height&gt;483.3071&lt;/Height&gt;&#10;    &lt;/SubGrid&gt;&#10;    &lt;SubGrid&gt;&#10;      &lt;Left&gt;804.7244&lt;/Left&gt;&#10;      &lt;Top&gt;28.3464565&lt;/Top&gt;&#10;      &lt;Width&gt;49.29134&lt;/Width&gt;&#10;      &lt;Height&gt;483.3071&lt;/Height&gt;&#10;    &lt;/SubGrid&gt;&#10;    &lt;SubGrid&gt;&#10;      &lt;Left&gt;854.015747&lt;/Left&gt;&#10;      &lt;Top&gt;28.3464565&lt;/Top&gt;&#10;      &lt;Width&gt;28.3464565&lt;/Width&gt;&#10;      &lt;Height&gt;483.3071&lt;/Height&gt;&#10;    &lt;/SubGrid&gt;&#10;    &lt;SubGrid&gt;&#10;      &lt;Left&gt;882.3622&lt;/Left&gt;&#10;      &lt;Top&gt;28.3464565&lt;/Top&gt;&#10;      &lt;Width&gt;49.29126&lt;/Width&gt;&#10;      &lt;Height&gt;483.3071&lt;/Height&gt;&#10;    &lt;/SubGrid&gt;&#10;  &lt;/SubGrids&gt;&#10;  &lt;WorkArea&gt;&#10;    &lt;Top&gt;28.3464565&lt;/Top&gt;&#10;    &lt;Left&gt;28.3467712&lt;/Left&gt;&#10;    &lt;Width&gt;903.306763&lt;/Width&gt;&#10;    &lt;Height&gt;483.3071&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A943CBC3-1311-49A2-9FE5-39EB05D223BF}"/>
              </a:ext>
            </a:extLst>
          </p:cNvPr>
          <p:cNvSpPr/>
          <p:nvPr userDrawn="1"/>
        </p:nvSpPr>
        <p:spPr>
          <a:xfrm>
            <a:off x="360004" y="360000"/>
            <a:ext cx="11471996"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3" name="Rectangle 32" hidden="1">
            <a:extLst>
              <a:ext uri="{FF2B5EF4-FFF2-40B4-BE49-F238E27FC236}">
                <a16:creationId xmlns:a16="http://schemas.microsoft.com/office/drawing/2014/main" id="{71C94564-454B-4781-A580-7843A7B05A9A}"/>
              </a:ext>
            </a:extLst>
          </p:cNvPr>
          <p:cNvSpPr/>
          <p:nvPr userDrawn="1">
            <p:custDataLst>
              <p:tags r:id="rId28"/>
            </p:custDataLst>
          </p:nvPr>
        </p:nvSpPr>
        <p:spPr>
          <a:xfrm>
            <a:off x="360004" y="360000"/>
            <a:ext cx="625996"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4" name="Rectangle 33" hidden="1">
            <a:extLst>
              <a:ext uri="{FF2B5EF4-FFF2-40B4-BE49-F238E27FC236}">
                <a16:creationId xmlns:a16="http://schemas.microsoft.com/office/drawing/2014/main" id="{F7CFB1F1-5965-4A6A-8967-B953091D36EF}"/>
              </a:ext>
            </a:extLst>
          </p:cNvPr>
          <p:cNvSpPr/>
          <p:nvPr userDrawn="1">
            <p:custDataLst>
              <p:tags r:id="rId29"/>
            </p:custDataLst>
          </p:nvPr>
        </p:nvSpPr>
        <p:spPr>
          <a:xfrm>
            <a:off x="98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5" name="Rectangle 34" hidden="1">
            <a:extLst>
              <a:ext uri="{FF2B5EF4-FFF2-40B4-BE49-F238E27FC236}">
                <a16:creationId xmlns:a16="http://schemas.microsoft.com/office/drawing/2014/main" id="{991965B4-6561-42A5-9595-858E838C1F01}"/>
              </a:ext>
            </a:extLst>
          </p:cNvPr>
          <p:cNvSpPr/>
          <p:nvPr userDrawn="1">
            <p:custDataLst>
              <p:tags r:id="rId30"/>
            </p:custDataLst>
          </p:nvPr>
        </p:nvSpPr>
        <p:spPr>
          <a:xfrm>
            <a:off x="1346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6" name="Rectangle 35" hidden="1">
            <a:extLst>
              <a:ext uri="{FF2B5EF4-FFF2-40B4-BE49-F238E27FC236}">
                <a16:creationId xmlns:a16="http://schemas.microsoft.com/office/drawing/2014/main" id="{9C5B6794-60F4-4582-9141-4ACF49903584}"/>
              </a:ext>
            </a:extLst>
          </p:cNvPr>
          <p:cNvSpPr/>
          <p:nvPr userDrawn="1">
            <p:custDataLst>
              <p:tags r:id="rId31"/>
            </p:custDataLst>
          </p:nvPr>
        </p:nvSpPr>
        <p:spPr>
          <a:xfrm>
            <a:off x="1972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7" name="Rectangle 36" hidden="1">
            <a:extLst>
              <a:ext uri="{FF2B5EF4-FFF2-40B4-BE49-F238E27FC236}">
                <a16:creationId xmlns:a16="http://schemas.microsoft.com/office/drawing/2014/main" id="{78C7F55F-D518-404A-9901-C75E03997B9F}"/>
              </a:ext>
            </a:extLst>
          </p:cNvPr>
          <p:cNvSpPr/>
          <p:nvPr userDrawn="1">
            <p:custDataLst>
              <p:tags r:id="rId32"/>
            </p:custDataLst>
          </p:nvPr>
        </p:nvSpPr>
        <p:spPr>
          <a:xfrm>
            <a:off x="2332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8" name="Rectangle 37" hidden="1">
            <a:extLst>
              <a:ext uri="{FF2B5EF4-FFF2-40B4-BE49-F238E27FC236}">
                <a16:creationId xmlns:a16="http://schemas.microsoft.com/office/drawing/2014/main" id="{3E33D35D-5258-42E6-A80B-0502B4C3F97B}"/>
              </a:ext>
            </a:extLst>
          </p:cNvPr>
          <p:cNvSpPr/>
          <p:nvPr userDrawn="1">
            <p:custDataLst>
              <p:tags r:id="rId33"/>
            </p:custDataLst>
          </p:nvPr>
        </p:nvSpPr>
        <p:spPr>
          <a:xfrm>
            <a:off x="2958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9" name="Rectangle 38" hidden="1">
            <a:extLst>
              <a:ext uri="{FF2B5EF4-FFF2-40B4-BE49-F238E27FC236}">
                <a16:creationId xmlns:a16="http://schemas.microsoft.com/office/drawing/2014/main" id="{FEAE639E-C5AE-4B0A-A7E0-F6A5B0E0A334}"/>
              </a:ext>
            </a:extLst>
          </p:cNvPr>
          <p:cNvSpPr/>
          <p:nvPr userDrawn="1">
            <p:custDataLst>
              <p:tags r:id="rId34"/>
            </p:custDataLst>
          </p:nvPr>
        </p:nvSpPr>
        <p:spPr>
          <a:xfrm>
            <a:off x="3318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0" name="Rectangle 39" hidden="1">
            <a:extLst>
              <a:ext uri="{FF2B5EF4-FFF2-40B4-BE49-F238E27FC236}">
                <a16:creationId xmlns:a16="http://schemas.microsoft.com/office/drawing/2014/main" id="{8E434181-D8A6-4ACD-9781-D820F738EACD}"/>
              </a:ext>
            </a:extLst>
          </p:cNvPr>
          <p:cNvSpPr/>
          <p:nvPr userDrawn="1">
            <p:custDataLst>
              <p:tags r:id="rId35"/>
            </p:custDataLst>
          </p:nvPr>
        </p:nvSpPr>
        <p:spPr>
          <a:xfrm>
            <a:off x="3944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1" name="Rectangle 40" hidden="1">
            <a:extLst>
              <a:ext uri="{FF2B5EF4-FFF2-40B4-BE49-F238E27FC236}">
                <a16:creationId xmlns:a16="http://schemas.microsoft.com/office/drawing/2014/main" id="{127B2E2A-52D9-49F4-9D86-BAF6CE3CF539}"/>
              </a:ext>
            </a:extLst>
          </p:cNvPr>
          <p:cNvSpPr/>
          <p:nvPr userDrawn="1">
            <p:custDataLst>
              <p:tags r:id="rId36"/>
            </p:custDataLst>
          </p:nvPr>
        </p:nvSpPr>
        <p:spPr>
          <a:xfrm>
            <a:off x="4304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2" name="Rectangle 41" hidden="1">
            <a:extLst>
              <a:ext uri="{FF2B5EF4-FFF2-40B4-BE49-F238E27FC236}">
                <a16:creationId xmlns:a16="http://schemas.microsoft.com/office/drawing/2014/main" id="{0DA620EB-8B0B-436B-9121-3251E2FB9FAB}"/>
              </a:ext>
            </a:extLst>
          </p:cNvPr>
          <p:cNvSpPr/>
          <p:nvPr userDrawn="1">
            <p:custDataLst>
              <p:tags r:id="rId37"/>
            </p:custDataLst>
          </p:nvPr>
        </p:nvSpPr>
        <p:spPr>
          <a:xfrm>
            <a:off x="4930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3" name="Rectangle 42" hidden="1">
            <a:extLst>
              <a:ext uri="{FF2B5EF4-FFF2-40B4-BE49-F238E27FC236}">
                <a16:creationId xmlns:a16="http://schemas.microsoft.com/office/drawing/2014/main" id="{2D5A9CA0-56EF-4AD2-B5E5-FE3098EB6596}"/>
              </a:ext>
            </a:extLst>
          </p:cNvPr>
          <p:cNvSpPr/>
          <p:nvPr userDrawn="1">
            <p:custDataLst>
              <p:tags r:id="rId38"/>
            </p:custDataLst>
          </p:nvPr>
        </p:nvSpPr>
        <p:spPr>
          <a:xfrm>
            <a:off x="5290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4" name="Rectangle 43" hidden="1">
            <a:extLst>
              <a:ext uri="{FF2B5EF4-FFF2-40B4-BE49-F238E27FC236}">
                <a16:creationId xmlns:a16="http://schemas.microsoft.com/office/drawing/2014/main" id="{E3322AFB-C3F8-4584-B354-26E6FC8FC0F8}"/>
              </a:ext>
            </a:extLst>
          </p:cNvPr>
          <p:cNvSpPr/>
          <p:nvPr userDrawn="1">
            <p:custDataLst>
              <p:tags r:id="rId39"/>
            </p:custDataLst>
          </p:nvPr>
        </p:nvSpPr>
        <p:spPr>
          <a:xfrm>
            <a:off x="591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5" name="Rectangle 44" hidden="1">
            <a:extLst>
              <a:ext uri="{FF2B5EF4-FFF2-40B4-BE49-F238E27FC236}">
                <a16:creationId xmlns:a16="http://schemas.microsoft.com/office/drawing/2014/main" id="{F101F44C-AF82-4C50-8361-E1E8CDAED7CB}"/>
              </a:ext>
            </a:extLst>
          </p:cNvPr>
          <p:cNvSpPr/>
          <p:nvPr userDrawn="1">
            <p:custDataLst>
              <p:tags r:id="rId40"/>
            </p:custDataLst>
          </p:nvPr>
        </p:nvSpPr>
        <p:spPr>
          <a:xfrm>
            <a:off x="6276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6" name="Rectangle 45" hidden="1">
            <a:extLst>
              <a:ext uri="{FF2B5EF4-FFF2-40B4-BE49-F238E27FC236}">
                <a16:creationId xmlns:a16="http://schemas.microsoft.com/office/drawing/2014/main" id="{99F06B9D-0AB7-4B76-B8AD-02FD5467F2DA}"/>
              </a:ext>
            </a:extLst>
          </p:cNvPr>
          <p:cNvSpPr/>
          <p:nvPr userDrawn="1">
            <p:custDataLst>
              <p:tags r:id="rId41"/>
            </p:custDataLst>
          </p:nvPr>
        </p:nvSpPr>
        <p:spPr>
          <a:xfrm>
            <a:off x="6902000" y="360000"/>
            <a:ext cx="359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7" name="Rectangle 46" hidden="1">
            <a:extLst>
              <a:ext uri="{FF2B5EF4-FFF2-40B4-BE49-F238E27FC236}">
                <a16:creationId xmlns:a16="http://schemas.microsoft.com/office/drawing/2014/main" id="{B79CBA20-7292-4EB7-8DB5-E8B4BAB62244}"/>
              </a:ext>
            </a:extLst>
          </p:cNvPr>
          <p:cNvSpPr/>
          <p:nvPr userDrawn="1">
            <p:custDataLst>
              <p:tags r:id="rId42"/>
            </p:custDataLst>
          </p:nvPr>
        </p:nvSpPr>
        <p:spPr>
          <a:xfrm>
            <a:off x="7262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8" name="Rectangle 47" hidden="1">
            <a:extLst>
              <a:ext uri="{FF2B5EF4-FFF2-40B4-BE49-F238E27FC236}">
                <a16:creationId xmlns:a16="http://schemas.microsoft.com/office/drawing/2014/main" id="{DD782FC1-3CF3-43A1-AB40-EA754E9CAECC}"/>
              </a:ext>
            </a:extLst>
          </p:cNvPr>
          <p:cNvSpPr/>
          <p:nvPr userDrawn="1">
            <p:custDataLst>
              <p:tags r:id="rId43"/>
            </p:custDataLst>
          </p:nvPr>
        </p:nvSpPr>
        <p:spPr>
          <a:xfrm>
            <a:off x="7888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9" name="Rectangle 48" hidden="1">
            <a:extLst>
              <a:ext uri="{FF2B5EF4-FFF2-40B4-BE49-F238E27FC236}">
                <a16:creationId xmlns:a16="http://schemas.microsoft.com/office/drawing/2014/main" id="{2086F463-A740-402E-9E1D-2A4A22D913E0}"/>
              </a:ext>
            </a:extLst>
          </p:cNvPr>
          <p:cNvSpPr/>
          <p:nvPr userDrawn="1">
            <p:custDataLst>
              <p:tags r:id="rId44"/>
            </p:custDataLst>
          </p:nvPr>
        </p:nvSpPr>
        <p:spPr>
          <a:xfrm>
            <a:off x="8248000" y="360000"/>
            <a:ext cx="625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0" name="Rectangle 49" hidden="1">
            <a:extLst>
              <a:ext uri="{FF2B5EF4-FFF2-40B4-BE49-F238E27FC236}">
                <a16:creationId xmlns:a16="http://schemas.microsoft.com/office/drawing/2014/main" id="{F370992A-92C7-4116-BC4C-9BADCB286F34}"/>
              </a:ext>
            </a:extLst>
          </p:cNvPr>
          <p:cNvSpPr/>
          <p:nvPr userDrawn="1">
            <p:custDataLst>
              <p:tags r:id="rId45"/>
            </p:custDataLst>
          </p:nvPr>
        </p:nvSpPr>
        <p:spPr>
          <a:xfrm>
            <a:off x="8874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1" name="Rectangle 50" hidden="1">
            <a:extLst>
              <a:ext uri="{FF2B5EF4-FFF2-40B4-BE49-F238E27FC236}">
                <a16:creationId xmlns:a16="http://schemas.microsoft.com/office/drawing/2014/main" id="{CF687FB8-6B1C-4D06-BD6F-1EE2F18345A8}"/>
              </a:ext>
            </a:extLst>
          </p:cNvPr>
          <p:cNvSpPr/>
          <p:nvPr userDrawn="1">
            <p:custDataLst>
              <p:tags r:id="rId46"/>
            </p:custDataLst>
          </p:nvPr>
        </p:nvSpPr>
        <p:spPr>
          <a:xfrm>
            <a:off x="9234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2" name="Rectangle 51" hidden="1">
            <a:extLst>
              <a:ext uri="{FF2B5EF4-FFF2-40B4-BE49-F238E27FC236}">
                <a16:creationId xmlns:a16="http://schemas.microsoft.com/office/drawing/2014/main" id="{8336EFA1-FACB-4BF7-9108-BEDA9F7D9FFA}"/>
              </a:ext>
            </a:extLst>
          </p:cNvPr>
          <p:cNvSpPr/>
          <p:nvPr userDrawn="1">
            <p:custDataLst>
              <p:tags r:id="rId47"/>
            </p:custDataLst>
          </p:nvPr>
        </p:nvSpPr>
        <p:spPr>
          <a:xfrm>
            <a:off x="9860000" y="360000"/>
            <a:ext cx="359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3" name="Rectangle 52" hidden="1">
            <a:extLst>
              <a:ext uri="{FF2B5EF4-FFF2-40B4-BE49-F238E27FC236}">
                <a16:creationId xmlns:a16="http://schemas.microsoft.com/office/drawing/2014/main" id="{7B05886B-7440-432D-BBAA-6255EDBC3023}"/>
              </a:ext>
            </a:extLst>
          </p:cNvPr>
          <p:cNvSpPr/>
          <p:nvPr userDrawn="1">
            <p:custDataLst>
              <p:tags r:id="rId48"/>
            </p:custDataLst>
          </p:nvPr>
        </p:nvSpPr>
        <p:spPr>
          <a:xfrm>
            <a:off x="10220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4" name="Rectangle 53" hidden="1">
            <a:extLst>
              <a:ext uri="{FF2B5EF4-FFF2-40B4-BE49-F238E27FC236}">
                <a16:creationId xmlns:a16="http://schemas.microsoft.com/office/drawing/2014/main" id="{6373290E-6A23-48F4-9DB8-E1A332CAF61A}"/>
              </a:ext>
            </a:extLst>
          </p:cNvPr>
          <p:cNvSpPr/>
          <p:nvPr userDrawn="1">
            <p:custDataLst>
              <p:tags r:id="rId49"/>
            </p:custDataLst>
          </p:nvPr>
        </p:nvSpPr>
        <p:spPr>
          <a:xfrm>
            <a:off x="1084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5" name="Rectangle 54" hidden="1">
            <a:extLst>
              <a:ext uri="{FF2B5EF4-FFF2-40B4-BE49-F238E27FC236}">
                <a16:creationId xmlns:a16="http://schemas.microsoft.com/office/drawing/2014/main" id="{8E2359D7-F7DF-429E-B906-D1EA9B877410}"/>
              </a:ext>
            </a:extLst>
          </p:cNvPr>
          <p:cNvSpPr/>
          <p:nvPr userDrawn="1">
            <p:custDataLst>
              <p:tags r:id="rId50"/>
            </p:custDataLst>
          </p:nvPr>
        </p:nvSpPr>
        <p:spPr>
          <a:xfrm>
            <a:off x="11206000" y="360000"/>
            <a:ext cx="625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78" r:id="rId2"/>
    <p:sldLayoutId id="2147483779" r:id="rId3"/>
    <p:sldLayoutId id="2147483780" r:id="rId4"/>
    <p:sldLayoutId id="2147483763" r:id="rId5"/>
    <p:sldLayoutId id="2147483764" r:id="rId6"/>
    <p:sldLayoutId id="2147483765" r:id="rId7"/>
    <p:sldLayoutId id="2147483737" r:id="rId8"/>
    <p:sldLayoutId id="2147483766" r:id="rId9"/>
    <p:sldLayoutId id="2147483731" r:id="rId10"/>
    <p:sldLayoutId id="2147483767" r:id="rId11"/>
    <p:sldLayoutId id="2147483732"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43" r:id="rId23"/>
    <p:sldLayoutId id="2147483744" r:id="rId24"/>
    <p:sldLayoutId id="2147483759" r:id="rId25"/>
    <p:sldLayoutId id="2147483753" r:id="rId26"/>
  </p:sldLayoutIdLst>
  <p:hf hd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Arial" panose="020B0604020202020204" pitchFamily="34" charset="0"/>
        <a:buChar char="​"/>
        <a:defRPr sz="1600" b="1" kern="1200">
          <a:solidFill>
            <a:schemeClr val="tx1"/>
          </a:solidFill>
          <a:latin typeface="+mj-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Arial" panose="020B0604020202020204" pitchFamily="34" charset="0"/>
        <a:buChar char="​"/>
        <a:defRPr sz="1000" b="1" kern="1200" baseline="0">
          <a:solidFill>
            <a:schemeClr val="tx1"/>
          </a:solidFill>
          <a:latin typeface="+mj-lt"/>
          <a:ea typeface="+mn-ea"/>
          <a:cs typeface="+mn-cs"/>
        </a:defRPr>
      </a:lvl7pPr>
      <a:lvl8pPr marL="0" indent="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Char char="​"/>
        <a:defRPr sz="60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53" userDrawn="1">
          <p15:clr>
            <a:srgbClr val="F26B43"/>
          </p15:clr>
        </p15:guide>
        <p15:guide id="2" pos="4347" userDrawn="1">
          <p15:clr>
            <a:srgbClr val="F26B43"/>
          </p15:clr>
        </p15:guide>
        <p15:guide id="3" orient="horz" pos="226" userDrawn="1">
          <p15:clr>
            <a:srgbClr val="F26B43"/>
          </p15:clr>
        </p15:guide>
        <p15:guide id="4" orient="horz" pos="4093" userDrawn="1">
          <p15:clr>
            <a:srgbClr val="F26B43"/>
          </p15:clr>
        </p15:guide>
        <p15:guide id="5" pos="6437" userDrawn="1">
          <p15:clr>
            <a:srgbClr val="F26B43"/>
          </p15:clr>
        </p15:guide>
        <p15:guide id="6" pos="6832" userDrawn="1">
          <p15:clr>
            <a:srgbClr val="F26B43"/>
          </p15:clr>
        </p15:guide>
        <p15:guide id="7" pos="2090" userDrawn="1">
          <p15:clr>
            <a:srgbClr val="F26B43"/>
          </p15:clr>
        </p15:guide>
        <p15:guide id="8" pos="2484" userDrawn="1">
          <p15:clr>
            <a:srgbClr val="F26B43"/>
          </p15:clr>
        </p15:guide>
        <p15:guide id="9" pos="847" userDrawn="1">
          <p15:clr>
            <a:srgbClr val="F26B43"/>
          </p15:clr>
        </p15:guide>
        <p15:guide id="10" pos="1242" userDrawn="1">
          <p15:clr>
            <a:srgbClr val="F26B43"/>
          </p15:clr>
        </p15:guide>
        <p15:guide id="11" pos="2711" userDrawn="1">
          <p15:clr>
            <a:srgbClr val="F26B43"/>
          </p15:clr>
        </p15:guide>
        <p15:guide id="12" pos="3105" userDrawn="1">
          <p15:clr>
            <a:srgbClr val="F26B43"/>
          </p15:clr>
        </p15:guide>
        <p15:guide id="13" pos="5195" userDrawn="1">
          <p15:clr>
            <a:srgbClr val="F26B43"/>
          </p15:clr>
        </p15:guide>
        <p15:guide id="14" pos="5589" userDrawn="1">
          <p15:clr>
            <a:srgbClr val="F26B43"/>
          </p15:clr>
        </p15:guide>
        <p15:guide id="15" pos="3332" userDrawn="1">
          <p15:clr>
            <a:srgbClr val="F26B43"/>
          </p15:clr>
        </p15:guide>
        <p15:guide id="16" pos="4574" userDrawn="1">
          <p15:clr>
            <a:srgbClr val="F26B43"/>
          </p15:clr>
        </p15:guide>
        <p15:guide id="17" pos="4968" userDrawn="1">
          <p15:clr>
            <a:srgbClr val="F26B43"/>
          </p15:clr>
        </p15:guide>
        <p15:guide id="18" pos="5816" userDrawn="1">
          <p15:clr>
            <a:srgbClr val="F26B43"/>
          </p15:clr>
        </p15:guide>
        <p15:guide id="19" pos="6211" userDrawn="1">
          <p15:clr>
            <a:srgbClr val="F26B43"/>
          </p15:clr>
        </p15:guide>
        <p15:guide id="20" pos="3726" userDrawn="1">
          <p15:clr>
            <a:srgbClr val="F26B43"/>
          </p15:clr>
        </p15:guide>
        <p15:guide id="21" pos="1468" userDrawn="1">
          <p15:clr>
            <a:srgbClr val="F26B43"/>
          </p15:clr>
        </p15:guide>
        <p15:guide id="22" pos="1863" userDrawn="1">
          <p15:clr>
            <a:srgbClr val="F26B43"/>
          </p15:clr>
        </p15:guide>
        <p15:guide id="23" pos="7058" userDrawn="1">
          <p15:clr>
            <a:srgbClr val="F26B43"/>
          </p15:clr>
        </p15:guide>
        <p15:guide id="24" pos="226" userDrawn="1">
          <p15:clr>
            <a:srgbClr val="F26B43"/>
          </p15:clr>
        </p15:guide>
        <p15:guide id="25" pos="621" userDrawn="1">
          <p15:clr>
            <a:srgbClr val="F26B43"/>
          </p15:clr>
        </p15:guide>
        <p15:guide id="26" pos="745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D27A-9629-A840-87B4-07C1DD8CE5EF}"/>
              </a:ext>
            </a:extLst>
          </p:cNvPr>
          <p:cNvSpPr>
            <a:spLocks noGrp="1"/>
          </p:cNvSpPr>
          <p:nvPr>
            <p:ph type="ctrTitle"/>
          </p:nvPr>
        </p:nvSpPr>
        <p:spPr/>
        <p:txBody>
          <a:bodyPr/>
          <a:lstStyle/>
          <a:p>
            <a:r>
              <a:rPr lang="en-GB" dirty="0"/>
              <a:t>OK24 </a:t>
            </a:r>
            <a:r>
              <a:rPr lang="en-GB" sz="1600" dirty="0"/>
              <a:t>Presentation for club meetings – participate in the debate so that we set the right requirements for the collective bargaining negotiations</a:t>
            </a:r>
          </a:p>
        </p:txBody>
      </p:sp>
      <p:sp>
        <p:nvSpPr>
          <p:cNvPr id="3" name="Date Placeholder 2">
            <a:extLst>
              <a:ext uri="{FF2B5EF4-FFF2-40B4-BE49-F238E27FC236}">
                <a16:creationId xmlns:a16="http://schemas.microsoft.com/office/drawing/2014/main" id="{FCB52F93-9448-D544-9FE6-04810E54407D}"/>
              </a:ext>
            </a:extLst>
          </p:cNvPr>
          <p:cNvSpPr>
            <a:spLocks noGrp="1"/>
          </p:cNvSpPr>
          <p:nvPr>
            <p:ph type="dt" sz="half" idx="10"/>
          </p:nvPr>
        </p:nvSpPr>
        <p:spPr/>
        <p:txBody>
          <a:bodyPr/>
          <a:lstStyle/>
          <a:p>
            <a:fld id="{64CEE0F2-B3B6-4D09-B7B6-541DAA206A45}" type="datetime2">
              <a:rPr lang="da-DK" smtClean="0"/>
              <a:t>5. januar 2023</a:t>
            </a:fld>
            <a:endParaRPr lang="da-DK"/>
          </a:p>
        </p:txBody>
      </p:sp>
      <p:sp>
        <p:nvSpPr>
          <p:cNvPr id="4" name="Footer Placeholder 3">
            <a:extLst>
              <a:ext uri="{FF2B5EF4-FFF2-40B4-BE49-F238E27FC236}">
                <a16:creationId xmlns:a16="http://schemas.microsoft.com/office/drawing/2014/main" id="{11DE91BE-3BD5-B64D-9C8E-908030BBA740}"/>
              </a:ext>
            </a:extLst>
          </p:cNvPr>
          <p:cNvSpPr>
            <a:spLocks noGrp="1"/>
          </p:cNvSpPr>
          <p:nvPr>
            <p:ph type="ftr" sz="quarter" idx="11"/>
          </p:nvPr>
        </p:nvSpPr>
        <p:spPr/>
        <p:txBody>
          <a:bodyPr/>
          <a:lstStyle/>
          <a:p>
            <a:endParaRPr lang="da-DK">
              <a:noFill/>
            </a:endParaRPr>
          </a:p>
        </p:txBody>
      </p:sp>
      <p:sp>
        <p:nvSpPr>
          <p:cNvPr id="5" name="Slide Number Placeholder 4">
            <a:extLst>
              <a:ext uri="{FF2B5EF4-FFF2-40B4-BE49-F238E27FC236}">
                <a16:creationId xmlns:a16="http://schemas.microsoft.com/office/drawing/2014/main" id="{ADE64F31-D790-8E43-8B0F-AE9DC70BAC55}"/>
              </a:ext>
            </a:extLst>
          </p:cNvPr>
          <p:cNvSpPr>
            <a:spLocks noGrp="1"/>
          </p:cNvSpPr>
          <p:nvPr>
            <p:ph type="sldNum" sz="quarter" idx="12"/>
          </p:nvPr>
        </p:nvSpPr>
        <p:spPr/>
        <p:txBody>
          <a:bodyPr/>
          <a:lstStyle/>
          <a:p>
            <a:fld id="{23AA811B-2EBD-4900-905E-5BE206449611}" type="slidenum">
              <a:rPr lang="da-DK" smtClean="0"/>
              <a:pPr/>
              <a:t>1</a:t>
            </a:fld>
            <a:endParaRPr lang="da-DK"/>
          </a:p>
        </p:txBody>
      </p:sp>
      <p:pic>
        <p:nvPicPr>
          <p:cNvPr id="8" name="Pladsholder til billede 7" descr="An image containing a person, crowd  Automatically generated description">
            <a:extLst>
              <a:ext uri="{FF2B5EF4-FFF2-40B4-BE49-F238E27FC236}">
                <a16:creationId xmlns:a16="http://schemas.microsoft.com/office/drawing/2014/main" id="{47D36884-450A-015B-0B7C-4F34C1AD1F1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778" r="12778"/>
          <a:stretch>
            <a:fillRect/>
          </a:stretch>
        </p:blipFill>
        <p:spPr/>
      </p:pic>
    </p:spTree>
    <p:extLst>
      <p:ext uri="{BB962C8B-B14F-4D97-AF65-F5344CB8AC3E}">
        <p14:creationId xmlns:p14="http://schemas.microsoft.com/office/powerpoint/2010/main" val="421239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p:txBody>
          <a:bodyPr/>
          <a:lstStyle/>
          <a:p>
            <a:r>
              <a:rPr lang="en-GB"/>
              <a:t>Co-involvement and transition processes</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p:txBody>
          <a:bodyPr/>
          <a:lstStyle/>
          <a:p>
            <a:pPr lvl="0" algn="just">
              <a:lnSpc>
                <a:spcPct val="115000"/>
              </a:lnSpc>
              <a:spcAft>
                <a:spcPts val="1000"/>
              </a:spcAft>
            </a:pPr>
            <a:r>
              <a:rPr lang="en-GB" sz="1800" b="1">
                <a:effectLst/>
                <a:latin typeface="Avenir Next LT Pro" panose="020B0504020202020204" pitchFamily="34" charset="0"/>
                <a:ea typeface="Avenir Next LT Pro" panose="020B0504020202020204" pitchFamily="34" charset="0"/>
                <a:cs typeface="Times New Roman" panose="02020603050405020304" pitchFamily="18" charset="0"/>
              </a:rPr>
              <a:t>DM's member survey shows</a:t>
            </a:r>
            <a:r>
              <a:rPr lang="en-GB" sz="1800">
                <a:effectLst/>
                <a:latin typeface="Avenir Next LT Pro" panose="020B0504020202020204" pitchFamily="34" charset="0"/>
                <a:ea typeface="Avenir Next LT Pro" panose="020B0504020202020204" pitchFamily="34" charset="0"/>
                <a:cs typeface="Times New Roman" panose="02020603050405020304" pitchFamily="18" charset="0"/>
              </a:rPr>
              <a:t> that the members see a need to strengthen the trade union representatives' opportunities to influence decisions at the workplace, both in terms of resources and organisational changes, but also in relation to wages and working hours. </a:t>
            </a:r>
          </a:p>
          <a:p>
            <a:pPr lvl="0" algn="just">
              <a:lnSpc>
                <a:spcPct val="115000"/>
              </a:lnSpc>
              <a:spcAft>
                <a:spcPts val="1000"/>
              </a:spcAft>
            </a:pPr>
            <a:endParaRPr lang="da-DK" sz="1800" b="1">
              <a:effectLst/>
              <a:latin typeface="Avenir Next LT Pro" panose="020B0504020202020204" pitchFamily="34" charset="0"/>
              <a:ea typeface="Avenir Next LT Pro" panose="020B0504020202020204" pitchFamily="34" charset="0"/>
              <a:cs typeface="Verdana" panose="020B0604030504040204" pitchFamily="34" charset="0"/>
            </a:endParaRPr>
          </a:p>
          <a:p>
            <a:pPr lvl="0" algn="just">
              <a:lnSpc>
                <a:spcPct val="115000"/>
              </a:lnSpc>
              <a:spcAft>
                <a:spcPts val="1000"/>
              </a:spcAft>
            </a:pPr>
            <a:r>
              <a:rPr lang="en-GB" sz="1800" b="1">
                <a:effectLst/>
                <a:latin typeface="Avenir Next LT Pro" panose="020B0504020202020204" pitchFamily="34" charset="0"/>
                <a:ea typeface="Avenir Next LT Pro" panose="020B0504020202020204" pitchFamily="34" charset="0"/>
                <a:cs typeface="Verdana" panose="020B0604030504040204" pitchFamily="34" charset="0"/>
              </a:rPr>
              <a:t>DM believes </a:t>
            </a:r>
            <a:r>
              <a:rPr lang="en-GB" sz="1800">
                <a:effectLst/>
                <a:latin typeface="Avenir Next LT Pro" panose="020B0504020202020204" pitchFamily="34" charset="0"/>
                <a:ea typeface="Avenir Next LT Pro" panose="020B0504020202020204" pitchFamily="34" charset="0"/>
                <a:cs typeface="Verdana" panose="020B0604030504040204" pitchFamily="34" charset="0"/>
              </a:rPr>
              <a:t>that there is a need to strengthen the influence of union representatives generally, in order to broaden the negotiating agenda locally. The central collective bargaining parties must focus on securing the right framework, so that local partners in workplaces can find the solutions within the framework that are appropriate for local conditions.</a:t>
            </a:r>
          </a:p>
          <a:p>
            <a:pPr marL="0" indent="0">
              <a:lnSpc>
                <a:spcPts val="1300"/>
              </a:lnSpc>
              <a:spcAft>
                <a:spcPts val="1300"/>
              </a:spcAft>
              <a:buNone/>
            </a:pPr>
            <a:endParaRPr lang="da-DK" sz="1800" b="1">
              <a:effectLst/>
              <a:latin typeface="Avenir Next LT Pro" panose="020B0504020202020204" pitchFamily="34" charset="0"/>
              <a:ea typeface="Avenir Next LT Pro" panose="020B0504020202020204" pitchFamily="34" charset="0"/>
              <a:cs typeface="Verdana" panose="020B0604030504040204" pitchFamily="34" charset="0"/>
            </a:endParaRPr>
          </a:p>
          <a:p>
            <a:pPr marL="342900" lvl="0" indent="-342900" algn="just">
              <a:lnSpc>
                <a:spcPct val="115000"/>
              </a:lnSpc>
              <a:spcAft>
                <a:spcPts val="1000"/>
              </a:spcAft>
              <a:buFont typeface="Wingdings" panose="05000000000000000000" pitchFamily="2" charset="2"/>
              <a:buChar char=""/>
            </a:pP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endParaRPr lang="da-DK"/>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lstStyle/>
          <a:p>
            <a:fld id="{5FD21904-C89F-4B1E-B91F-279FFCECB770}" type="datetime2">
              <a:rPr lang="da-DK" smtClean="0"/>
              <a:pPr/>
              <a:t>5. januar 2023</a:t>
            </a:fld>
            <a:endParaRPr lang="da-DK"/>
          </a:p>
        </p:txBody>
      </p:sp>
      <p:sp>
        <p:nvSpPr>
          <p:cNvPr id="5" name="Footer Placeholder 4">
            <a:extLst>
              <a:ext uri="{FF2B5EF4-FFF2-40B4-BE49-F238E27FC236}">
                <a16:creationId xmlns:a16="http://schemas.microsoft.com/office/drawing/2014/main" id="{77B7BF2E-2120-4481-B07F-0E575E1D0DF2}"/>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lstStyle/>
          <a:p>
            <a:fld id="{23AA811B-2EBD-4900-905E-5BE206449611}" type="slidenum">
              <a:rPr lang="da-DK" smtClean="0"/>
              <a:pPr/>
              <a:t>10</a:t>
            </a:fld>
            <a:endParaRPr lang="da-DK"/>
          </a:p>
        </p:txBody>
      </p:sp>
      <p:sp>
        <p:nvSpPr>
          <p:cNvPr id="12" name="Text Placeholder 11">
            <a:extLst>
              <a:ext uri="{FF2B5EF4-FFF2-40B4-BE49-F238E27FC236}">
                <a16:creationId xmlns:a16="http://schemas.microsoft.com/office/drawing/2014/main" id="{BDAF3C93-9A75-4786-B6B4-A06FE1CE13C5}"/>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3874693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vert="horz" lIns="0" tIns="0" rIns="0" bIns="0" rtlCol="0" anchor="t" anchorCtr="0">
            <a:normAutofit/>
          </a:bodyPr>
          <a:lstStyle/>
          <a:p>
            <a:r>
              <a:rPr lang="en-GB">
                <a:latin typeface="+mj-lt"/>
                <a:ea typeface="+mj-ea"/>
                <a:cs typeface="+mj-cs"/>
              </a:rPr>
              <a:t>Co-involvement and transition processes (continued)</a:t>
            </a:r>
          </a:p>
        </p:txBody>
      </p:sp>
      <p:sp>
        <p:nvSpPr>
          <p:cNvPr id="7" name="Tekstfelt 6">
            <a:extLst>
              <a:ext uri="{FF2B5EF4-FFF2-40B4-BE49-F238E27FC236}">
                <a16:creationId xmlns:a16="http://schemas.microsoft.com/office/drawing/2014/main" id="{A03F60E2-0647-F3F7-A244-F473B751E801}"/>
              </a:ext>
            </a:extLst>
          </p:cNvPr>
          <p:cNvSpPr txBox="1"/>
          <p:nvPr/>
        </p:nvSpPr>
        <p:spPr>
          <a:xfrm>
            <a:off x="359999" y="2080800"/>
            <a:ext cx="4569189" cy="4053600"/>
          </a:xfrm>
          <a:prstGeom prst="rect">
            <a:avLst/>
          </a:prstGeom>
        </p:spPr>
        <p:txBody>
          <a:bodyPr vert="horz" lIns="0" tIns="0" rIns="0" bIns="0" rtlCol="0">
            <a:normAutofit/>
          </a:bodyPr>
          <a:lstStyle/>
          <a:p>
            <a:pPr marL="0" indent="0">
              <a:spcAft>
                <a:spcPts val="1300"/>
              </a:spcAft>
              <a:buFont typeface="Arial" panose="020B0604020202020204" pitchFamily="34" charset="0"/>
              <a:buNone/>
            </a:pPr>
            <a:r>
              <a:rPr lang="en-GB" sz="1600" b="1">
                <a:effectLst/>
              </a:rPr>
              <a:t>Presentation for discussion: </a:t>
            </a:r>
          </a:p>
          <a:p>
            <a:pPr marL="342900" lvl="0" indent="-342900">
              <a:buFont typeface="Arial" panose="020B0604020202020204" pitchFamily="34" charset="0"/>
              <a:buChar char="•"/>
            </a:pPr>
            <a:r>
              <a:rPr lang="en-GB" sz="1600">
                <a:effectLst/>
              </a:rPr>
              <a:t>What opportunities do you see to strengthen the trade union representatives' influence in the workplace?</a:t>
            </a:r>
          </a:p>
          <a:p>
            <a:pPr marL="342900" lvl="0" indent="-342900">
              <a:buFont typeface="Arial" panose="020B0604020202020204" pitchFamily="34" charset="0"/>
              <a:buChar char="•"/>
            </a:pPr>
            <a:r>
              <a:rPr lang="en-GB" sz="1600">
                <a:effectLst/>
              </a:rPr>
              <a:t>What issues are important for you to discuss in the context of the green transition?</a:t>
            </a:r>
          </a:p>
          <a:p>
            <a:pPr marL="342900" lvl="0" indent="-342900">
              <a:buFont typeface="Arial" panose="020B0604020202020204" pitchFamily="34" charset="0"/>
              <a:buChar char="•"/>
            </a:pPr>
            <a:r>
              <a:rPr lang="en-GB" sz="1600">
                <a:effectLst/>
              </a:rPr>
              <a:t>Does the digital transformation entail a special need for influence on your part?</a:t>
            </a:r>
          </a:p>
          <a:p>
            <a:pPr marL="342900" lvl="0" indent="-342900">
              <a:buFont typeface="Arial" panose="020B0604020202020204" pitchFamily="34" charset="0"/>
              <a:buChar char="•"/>
            </a:pPr>
            <a:r>
              <a:rPr lang="en-GB" sz="1600">
                <a:effectLst/>
              </a:rPr>
              <a:t>Are there other agendas in your organisation where increased participation is important?</a:t>
            </a:r>
          </a:p>
          <a:p>
            <a:pPr marL="342900" lvl="0" indent="-342900">
              <a:buFont typeface="Arial" panose="020B0604020202020204" pitchFamily="34" charset="0"/>
              <a:buChar char=""/>
            </a:pPr>
            <a:endParaRPr lang="da-DK" sz="1600">
              <a:effectLst/>
            </a:endParaRPr>
          </a:p>
        </p:txBody>
      </p:sp>
      <p:pic>
        <p:nvPicPr>
          <p:cNvPr id="8" name="Billede 7" descr="An image containing a person, crowd  Automatically generated description">
            <a:extLst>
              <a:ext uri="{FF2B5EF4-FFF2-40B4-BE49-F238E27FC236}">
                <a16:creationId xmlns:a16="http://schemas.microsoft.com/office/drawing/2014/main" id="{233DA0A7-2F99-7873-D73E-476EB7F017FF}"/>
              </a:ext>
            </a:extLst>
          </p:cNvPr>
          <p:cNvPicPr>
            <a:picLocks noChangeAspect="1"/>
          </p:cNvPicPr>
          <p:nvPr/>
        </p:nvPicPr>
        <p:blipFill rotWithShape="1">
          <a:blip r:embed="rId3">
            <a:extLst>
              <a:ext uri="{28A0092B-C50C-407E-A947-70E740481C1C}">
                <a14:useLocalDpi xmlns:a14="http://schemas.microsoft.com/office/drawing/2010/main" val="0"/>
              </a:ext>
            </a:extLst>
          </a:blip>
          <a:srcRect l="7369" r="1046" b="-3"/>
          <a:stretch/>
        </p:blipFill>
        <p:spPr>
          <a:xfrm>
            <a:off x="6275388" y="2084400"/>
            <a:ext cx="5556250" cy="4049700"/>
          </a:xfrm>
          <a:prstGeom prst="rect">
            <a:avLst/>
          </a:prstGeom>
          <a:noFill/>
        </p:spPr>
      </p:pic>
      <p:sp>
        <p:nvSpPr>
          <p:cNvPr id="17" name="Text Placeholder 4">
            <a:extLst>
              <a:ext uri="{FF2B5EF4-FFF2-40B4-BE49-F238E27FC236}">
                <a16:creationId xmlns:a16="http://schemas.microsoft.com/office/drawing/2014/main" id="{7F4A86B8-AC27-11B3-4616-F7AA467AA985}"/>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vert="horz" lIns="0" tIns="0" rIns="0" bIns="0" rtlCol="0"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9" name="Footer Placeholder 6">
            <a:extLst>
              <a:ext uri="{FF2B5EF4-FFF2-40B4-BE49-F238E27FC236}">
                <a16:creationId xmlns:a16="http://schemas.microsoft.com/office/drawing/2014/main" id="{C7017EBA-FB9B-0284-67D5-99A8AD19433A}"/>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vert="horz" lIns="0" tIns="0" rIns="0" bIns="0" rtlCol="0" anchor="ctr">
            <a:normAutofit/>
          </a:bodyPr>
          <a:lstStyle/>
          <a:p>
            <a:pPr>
              <a:spcAft>
                <a:spcPts val="600"/>
              </a:spcAft>
            </a:pPr>
            <a:fld id="{23AA811B-2EBD-4900-905E-5BE206449611}" type="slidenum">
              <a:rPr lang="da-DK" smtClean="0"/>
              <a:pPr>
                <a:spcAft>
                  <a:spcPts val="600"/>
                </a:spcAft>
              </a:pPr>
              <a:t>11</a:t>
            </a:fld>
            <a:endParaRPr lang="da-DK"/>
          </a:p>
        </p:txBody>
      </p:sp>
    </p:spTree>
    <p:extLst>
      <p:ext uri="{BB962C8B-B14F-4D97-AF65-F5344CB8AC3E}">
        <p14:creationId xmlns:p14="http://schemas.microsoft.com/office/powerpoint/2010/main" val="4029497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en-GB"/>
              <a:t>Job and career development</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59998" y="2080800"/>
            <a:ext cx="6541200" cy="4053600"/>
          </a:xfrm>
        </p:spPr>
        <p:txBody>
          <a:bodyPr>
            <a:normAutofit/>
          </a:bodyPr>
          <a:lstStyle/>
          <a:p>
            <a:pPr lvl="0">
              <a:lnSpc>
                <a:spcPct val="90000"/>
              </a:lnSpc>
              <a:spcAft>
                <a:spcPts val="1000"/>
              </a:spcAft>
            </a:pPr>
            <a:r>
              <a:rPr lang="en-GB" sz="1200" b="1">
                <a:effectLst/>
              </a:rPr>
              <a:t>DM's member survey shows</a:t>
            </a:r>
            <a:r>
              <a:rPr lang="en-GB" sz="1200">
                <a:effectLst/>
              </a:rPr>
              <a:t> that there is a need to ensure both better access to skills development and development in jobs and careers.</a:t>
            </a:r>
          </a:p>
          <a:p>
            <a:pPr marL="187200" indent="0">
              <a:lnSpc>
                <a:spcPct val="90000"/>
              </a:lnSpc>
              <a:buNone/>
            </a:pPr>
            <a:r>
              <a:rPr lang="en-GB" sz="1200">
                <a:effectLst/>
              </a:rPr>
              <a:t> </a:t>
            </a:r>
          </a:p>
          <a:p>
            <a:pPr>
              <a:lnSpc>
                <a:spcPct val="90000"/>
              </a:lnSpc>
            </a:pPr>
            <a:r>
              <a:rPr lang="en-GB" sz="1200" b="1">
                <a:effectLst/>
              </a:rPr>
              <a:t>DM believes</a:t>
            </a:r>
            <a:r>
              <a:rPr lang="en-GB" sz="1200">
                <a:effectLst/>
              </a:rPr>
              <a:t> that skills development should be seen as an integral part of any recruitment process, rather than something that is only needed at long intervals or in response to specific operational needs. Opportunities for job and career development are crucial for the development of the public sector and ensuring the employability of individuals.</a:t>
            </a:r>
          </a:p>
          <a:p>
            <a:pPr marL="0" indent="0">
              <a:lnSpc>
                <a:spcPct val="90000"/>
              </a:lnSpc>
              <a:spcAft>
                <a:spcPts val="1300"/>
              </a:spcAft>
              <a:buNone/>
            </a:pPr>
            <a:endParaRPr lang="da-DK" sz="1200" b="1">
              <a:effectLst/>
            </a:endParaRPr>
          </a:p>
          <a:p>
            <a:pPr marL="0" indent="0">
              <a:lnSpc>
                <a:spcPct val="90000"/>
              </a:lnSpc>
              <a:spcAft>
                <a:spcPts val="1300"/>
              </a:spcAft>
              <a:buNone/>
            </a:pPr>
            <a:r>
              <a:rPr lang="en-GB" sz="1200" b="1">
                <a:effectLst/>
              </a:rPr>
              <a:t>Presentation for discussion: </a:t>
            </a:r>
          </a:p>
          <a:p>
            <a:pPr marL="342900" lvl="0" indent="-342900">
              <a:lnSpc>
                <a:spcPct val="90000"/>
              </a:lnSpc>
              <a:buFont typeface="Symbol" panose="05050102010706020507" pitchFamily="18" charset="2"/>
              <a:buChar char=""/>
            </a:pPr>
            <a:r>
              <a:rPr lang="en-GB" sz="1200">
                <a:effectLst/>
              </a:rPr>
              <a:t>How can we integrate skills development and career development opportunities as an integral part of employment, so that everyone has the opportunity for professional development throughout their working lives?</a:t>
            </a:r>
          </a:p>
          <a:p>
            <a:pPr marL="342900" lvl="0" indent="-342900">
              <a:lnSpc>
                <a:spcPct val="90000"/>
              </a:lnSpc>
              <a:buFont typeface="Symbol" panose="05050102010706020507" pitchFamily="18" charset="2"/>
              <a:buChar char=""/>
            </a:pPr>
            <a:r>
              <a:rPr lang="en-GB" sz="1200">
                <a:effectLst/>
              </a:rPr>
              <a:t>Is there a need for larger competence development funds, or can we get more commitment from individual workplaces to ensure continuous skills development?</a:t>
            </a:r>
          </a:p>
          <a:p>
            <a:pPr marL="342900" lvl="0" indent="-342900">
              <a:lnSpc>
                <a:spcPct val="90000"/>
              </a:lnSpc>
              <a:buFont typeface="Symbol" panose="05050102010706020507" pitchFamily="18" charset="2"/>
              <a:buChar char=""/>
            </a:pPr>
            <a:r>
              <a:rPr lang="en-GB" sz="1200">
                <a:effectLst/>
              </a:rPr>
              <a:t>Is the system of central competence development funds working?</a:t>
            </a:r>
          </a:p>
          <a:p>
            <a:pPr marL="342900" lvl="0" indent="-342900">
              <a:lnSpc>
                <a:spcPct val="90000"/>
              </a:lnSpc>
              <a:buFont typeface="Symbol" panose="05050102010706020507" pitchFamily="18" charset="2"/>
              <a:buChar char=""/>
            </a:pPr>
            <a:r>
              <a:rPr lang="en-GB" sz="1200">
                <a:effectLst/>
              </a:rPr>
              <a:t>Is the need for skills development being met in both the short and long term?</a:t>
            </a:r>
          </a:p>
          <a:p>
            <a:pPr>
              <a:lnSpc>
                <a:spcPct val="90000"/>
              </a:lnSpc>
            </a:pPr>
            <a:endParaRPr lang="da-DK" sz="1200"/>
          </a:p>
        </p:txBody>
      </p:sp>
      <p:pic>
        <p:nvPicPr>
          <p:cNvPr id="3" name="Pladsholder til billede 2">
            <a:extLst>
              <a:ext uri="{FF2B5EF4-FFF2-40B4-BE49-F238E27FC236}">
                <a16:creationId xmlns:a16="http://schemas.microsoft.com/office/drawing/2014/main" id="{A4678B2A-3EB1-F46B-EF29-5DBD0551EA3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490" r="22490"/>
          <a:stretch>
            <a:fillRect/>
          </a:stretch>
        </p:blipFill>
        <p:spPr>
          <a:xfrm>
            <a:off x="8121650" y="2081213"/>
            <a:ext cx="3344863" cy="4052887"/>
          </a:xfrm>
        </p:spPr>
      </p:pic>
      <p:sp>
        <p:nvSpPr>
          <p:cNvPr id="19" name="Text Placeholder 4">
            <a:extLst>
              <a:ext uri="{FF2B5EF4-FFF2-40B4-BE49-F238E27FC236}">
                <a16:creationId xmlns:a16="http://schemas.microsoft.com/office/drawing/2014/main" id="{2CA604A7-FAAE-EEB4-FF44-806F7D0DCDA8}"/>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21" name="Footer Placeholder 6">
            <a:extLst>
              <a:ext uri="{FF2B5EF4-FFF2-40B4-BE49-F238E27FC236}">
                <a16:creationId xmlns:a16="http://schemas.microsoft.com/office/drawing/2014/main" id="{2F80F41F-B606-BF6C-7DDA-45E4DAE28062}"/>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12</a:t>
            </a:fld>
            <a:endParaRPr lang="da-DK"/>
          </a:p>
        </p:txBody>
      </p:sp>
    </p:spTree>
    <p:extLst>
      <p:ext uri="{BB962C8B-B14F-4D97-AF65-F5344CB8AC3E}">
        <p14:creationId xmlns:p14="http://schemas.microsoft.com/office/powerpoint/2010/main" val="3153507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1346400" y="1647824"/>
            <a:ext cx="9504000" cy="720000"/>
          </a:xfrm>
        </p:spPr>
        <p:txBody>
          <a:bodyPr anchor="t">
            <a:normAutofit/>
          </a:bodyPr>
          <a:lstStyle/>
          <a:p>
            <a:r>
              <a:rPr lang="en-GB"/>
              <a:t>Conditions for fixed-term employees</a:t>
            </a:r>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7" name="Footer Placeholder 3">
            <a:extLst>
              <a:ext uri="{FF2B5EF4-FFF2-40B4-BE49-F238E27FC236}">
                <a16:creationId xmlns:a16="http://schemas.microsoft.com/office/drawing/2014/main" id="{264F83A9-BD0F-775A-4C98-E42861A39DB6}"/>
              </a:ext>
            </a:extLst>
          </p:cNvPr>
          <p:cNvSpPr>
            <a:spLocks noGrp="1"/>
          </p:cNvSpPr>
          <p:nvPr>
            <p:ph type="ftr" sz="quarter" idx="11"/>
          </p:nvPr>
        </p:nvSpPr>
        <p:spPr>
          <a:xfrm>
            <a:off x="1344613" y="360000"/>
            <a:ext cx="1612900" cy="108000"/>
          </a:xfrm>
        </p:spPr>
        <p:txBody>
          <a:bodyPr/>
          <a:lstStyle/>
          <a:p>
            <a:endParaRPr lang="da-DK">
              <a:solidFill>
                <a:schemeClr val="tx1"/>
              </a:solidFill>
            </a:endParaRPr>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13</a:t>
            </a:fld>
            <a:endParaRPr lang="da-DK"/>
          </a:p>
        </p:txBody>
      </p:sp>
      <p:sp>
        <p:nvSpPr>
          <p:cNvPr id="29" name="Content Placeholder 10">
            <a:extLst>
              <a:ext uri="{FF2B5EF4-FFF2-40B4-BE49-F238E27FC236}">
                <a16:creationId xmlns:a16="http://schemas.microsoft.com/office/drawing/2014/main" id="{FC7817D9-EDD5-4A4D-81E7-1BC15B131432}"/>
              </a:ext>
            </a:extLst>
          </p:cNvPr>
          <p:cNvSpPr>
            <a:spLocks noGrp="1"/>
          </p:cNvSpPr>
          <p:nvPr>
            <p:ph type="body" sz="quarter" idx="13"/>
          </p:nvPr>
        </p:nvSpPr>
        <p:spPr>
          <a:xfrm>
            <a:off x="1344613" y="2367824"/>
            <a:ext cx="9501187" cy="3257999"/>
          </a:xfrm>
        </p:spPr>
        <p:txBody>
          <a:bodyPr anchor="t">
            <a:normAutofit/>
          </a:bodyPr>
          <a:lstStyle/>
          <a:p>
            <a:pPr lvl="0" algn="l">
              <a:lnSpc>
                <a:spcPct val="90000"/>
              </a:lnSpc>
              <a:spcAft>
                <a:spcPts val="1000"/>
              </a:spcAft>
            </a:pPr>
            <a:r>
              <a:rPr lang="en-GB" sz="1500" b="1" dirty="0">
                <a:effectLst/>
              </a:rPr>
              <a:t>DM’s member survey shows</a:t>
            </a:r>
            <a:r>
              <a:rPr lang="en-GB" sz="1500" dirty="0">
                <a:effectLst/>
              </a:rPr>
              <a:t> that members see a need for increased focus on restricting the use of fixed-term contracts.</a:t>
            </a:r>
          </a:p>
          <a:p>
            <a:pPr lvl="0" algn="l">
              <a:lnSpc>
                <a:spcPct val="90000"/>
              </a:lnSpc>
              <a:spcAft>
                <a:spcPts val="1000"/>
              </a:spcAft>
            </a:pPr>
            <a:r>
              <a:rPr lang="en-GB" sz="1500" b="1" dirty="0">
                <a:effectLst/>
              </a:rPr>
              <a:t>DM believes </a:t>
            </a:r>
            <a:r>
              <a:rPr lang="en-GB" sz="1500" dirty="0">
                <a:effectLst/>
              </a:rPr>
              <a:t>that the challenges of fixed-term employment need to be addressed in the public sector. Everyone has a right to safe and fair conditions.</a:t>
            </a:r>
          </a:p>
          <a:p>
            <a:pPr lvl="0" algn="l">
              <a:lnSpc>
                <a:spcPct val="90000"/>
              </a:lnSpc>
              <a:spcAft>
                <a:spcPts val="1000"/>
              </a:spcAft>
            </a:pPr>
            <a:endParaRPr lang="da-DK" sz="1500" dirty="0">
              <a:effectLst/>
            </a:endParaRPr>
          </a:p>
          <a:p>
            <a:pPr marL="0" indent="0" algn="l">
              <a:lnSpc>
                <a:spcPct val="90000"/>
              </a:lnSpc>
              <a:spcAft>
                <a:spcPts val="1300"/>
              </a:spcAft>
              <a:buNone/>
            </a:pPr>
            <a:endParaRPr lang="da-DK" sz="1500" b="1" dirty="0">
              <a:effectLst/>
            </a:endParaRPr>
          </a:p>
          <a:p>
            <a:pPr marL="0" indent="0" algn="l">
              <a:lnSpc>
                <a:spcPct val="90000"/>
              </a:lnSpc>
              <a:spcAft>
                <a:spcPts val="1300"/>
              </a:spcAft>
              <a:buNone/>
            </a:pPr>
            <a:r>
              <a:rPr lang="en-GB" sz="1500" b="1" dirty="0">
                <a:effectLst/>
              </a:rPr>
              <a:t>Presentation for discussion: </a:t>
            </a:r>
          </a:p>
          <a:p>
            <a:pPr marL="342900" lvl="0" indent="-342900" algn="l">
              <a:lnSpc>
                <a:spcPct val="90000"/>
              </a:lnSpc>
              <a:buFont typeface="Symbol" panose="05050102010706020507" pitchFamily="18" charset="2"/>
              <a:buChar char=""/>
            </a:pPr>
            <a:r>
              <a:rPr lang="en-GB" sz="1500" dirty="0">
                <a:effectLst/>
              </a:rPr>
              <a:t>How can fixed-term employees get better access to permanent employment?</a:t>
            </a:r>
          </a:p>
          <a:p>
            <a:pPr marL="342900" lvl="0" indent="-342900" algn="l">
              <a:lnSpc>
                <a:spcPct val="90000"/>
              </a:lnSpc>
              <a:buFont typeface="Symbol" panose="05050102010706020507" pitchFamily="18" charset="2"/>
              <a:buChar char=""/>
            </a:pPr>
            <a:r>
              <a:rPr lang="en-GB" sz="1500" dirty="0">
                <a:effectLst/>
              </a:rPr>
              <a:t>How can fixed-term workers get the same opportunities for skills development, parental leave, pay progression and pension cover as permanent colleagues?</a:t>
            </a:r>
          </a:p>
          <a:p>
            <a:pPr marL="342900" lvl="0" indent="-342900" algn="l">
              <a:lnSpc>
                <a:spcPct val="90000"/>
              </a:lnSpc>
              <a:buFont typeface="Symbol" panose="05050102010706020507" pitchFamily="18" charset="2"/>
              <a:buChar char=""/>
            </a:pPr>
            <a:r>
              <a:rPr lang="en-GB" sz="1500" dirty="0">
                <a:effectLst/>
              </a:rPr>
              <a:t>What can be done within your area to improve the conditions for fixed-term employees?</a:t>
            </a:r>
          </a:p>
          <a:p>
            <a:pPr marL="342900" lvl="0" indent="-342900" algn="l">
              <a:lnSpc>
                <a:spcPct val="90000"/>
              </a:lnSpc>
              <a:spcAft>
                <a:spcPts val="1000"/>
              </a:spcAft>
              <a:buFont typeface="Wingdings" panose="05000000000000000000" pitchFamily="2" charset="2"/>
              <a:buChar char=""/>
            </a:pPr>
            <a:endParaRPr lang="da-DK" sz="1500" dirty="0">
              <a:effectLst/>
            </a:endParaRPr>
          </a:p>
          <a:p>
            <a:pPr>
              <a:lnSpc>
                <a:spcPct val="90000"/>
              </a:lnSpc>
            </a:pPr>
            <a:endParaRPr lang="da-DK" sz="1500" dirty="0"/>
          </a:p>
        </p:txBody>
      </p:sp>
    </p:spTree>
    <p:extLst>
      <p:ext uri="{BB962C8B-B14F-4D97-AF65-F5344CB8AC3E}">
        <p14:creationId xmlns:p14="http://schemas.microsoft.com/office/powerpoint/2010/main" val="2340699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en-GB"/>
              <a:t>Terms and conditions for managers</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60000" y="2080800"/>
            <a:ext cx="11473200" cy="4053600"/>
          </a:xfrm>
        </p:spPr>
        <p:txBody>
          <a:bodyPr>
            <a:normAutofit/>
          </a:bodyPr>
          <a:lstStyle/>
          <a:p>
            <a:endParaRPr lang="da-DK" b="1">
              <a:effectLst/>
            </a:endParaRPr>
          </a:p>
          <a:p>
            <a:r>
              <a:rPr lang="en-GB" b="1">
                <a:effectLst/>
              </a:rPr>
              <a:t>DM believes </a:t>
            </a:r>
            <a:r>
              <a:rPr lang="en-GB">
                <a:effectLst/>
              </a:rPr>
              <a:t>that attractive career opportunities and conditions are crucial to attract good managers to public sector workplaces. </a:t>
            </a:r>
          </a:p>
          <a:p>
            <a:endParaRPr lang="da-DK"/>
          </a:p>
          <a:p>
            <a:pPr marL="0" indent="0">
              <a:spcAft>
                <a:spcPts val="1300"/>
              </a:spcAft>
              <a:buNone/>
            </a:pPr>
            <a:endParaRPr lang="da-DK" b="1">
              <a:effectLst/>
            </a:endParaRPr>
          </a:p>
          <a:p>
            <a:pPr marL="0" indent="0">
              <a:spcAft>
                <a:spcPts val="1300"/>
              </a:spcAft>
              <a:buNone/>
            </a:pPr>
            <a:r>
              <a:rPr lang="en-GB" b="1">
                <a:effectLst/>
              </a:rPr>
              <a:t>Presentation for discussion: </a:t>
            </a:r>
          </a:p>
          <a:p>
            <a:pPr marL="342900" lvl="0" indent="-342900">
              <a:buFont typeface="Symbol" panose="05050102010706020507" pitchFamily="18" charset="2"/>
              <a:buChar char=""/>
            </a:pPr>
            <a:r>
              <a:rPr lang="en-GB">
                <a:effectLst/>
              </a:rPr>
              <a:t>How do we ensure that public sector workplaces have attractive career opportunities and conditions for managers? </a:t>
            </a:r>
          </a:p>
          <a:p>
            <a:pPr marL="342900" lvl="0" indent="-342900">
              <a:buFont typeface="Symbol" panose="05050102010706020507" pitchFamily="18" charset="2"/>
              <a:buChar char=""/>
            </a:pPr>
            <a:r>
              <a:rPr lang="en-GB">
                <a:effectLst/>
              </a:rPr>
              <a:t>How do we ensure attractive wages for managers at all levels</a:t>
            </a:r>
          </a:p>
          <a:p>
            <a:pPr marL="342900" lvl="0" indent="-342900">
              <a:buFont typeface="Symbol" panose="05050102010706020507" pitchFamily="18" charset="2"/>
              <a:buChar char=""/>
            </a:pPr>
            <a:r>
              <a:rPr lang="en-GB">
                <a:effectLst/>
              </a:rPr>
              <a:t>How can management expertise be strengthened?</a:t>
            </a:r>
          </a:p>
          <a:p>
            <a:pPr marL="0" indent="0">
              <a:spcAft>
                <a:spcPts val="1300"/>
              </a:spcAft>
              <a:buNone/>
            </a:pPr>
            <a:endParaRPr lang="da-DK">
              <a:effectLst/>
            </a:endParaRPr>
          </a:p>
          <a:p>
            <a:endParaRPr lang="da-DK">
              <a:effectLst/>
            </a:endParaRPr>
          </a:p>
          <a:p>
            <a:endParaRPr lang="da-DK"/>
          </a:p>
        </p:txBody>
      </p:sp>
      <p:sp>
        <p:nvSpPr>
          <p:cNvPr id="22" name="Text Placeholder 3">
            <a:extLst>
              <a:ext uri="{FF2B5EF4-FFF2-40B4-BE49-F238E27FC236}">
                <a16:creationId xmlns:a16="http://schemas.microsoft.com/office/drawing/2014/main" id="{2CC1F1F1-A0B8-7727-85E8-EB393ABB0469}"/>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24" name="Footer Placeholder 5">
            <a:extLst>
              <a:ext uri="{FF2B5EF4-FFF2-40B4-BE49-F238E27FC236}">
                <a16:creationId xmlns:a16="http://schemas.microsoft.com/office/drawing/2014/main" id="{800DA2F2-8915-61BA-E695-6F2CE3799915}"/>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14</a:t>
            </a:fld>
            <a:endParaRPr lang="da-DK"/>
          </a:p>
        </p:txBody>
      </p:sp>
    </p:spTree>
    <p:extLst>
      <p:ext uri="{BB962C8B-B14F-4D97-AF65-F5344CB8AC3E}">
        <p14:creationId xmlns:p14="http://schemas.microsoft.com/office/powerpoint/2010/main" val="1021062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en-GB" dirty="0"/>
              <a:t>Parental leave and equality</a:t>
            </a:r>
          </a:p>
        </p:txBody>
      </p:sp>
      <p:pic>
        <p:nvPicPr>
          <p:cNvPr id="3" name="Billede 2" descr="An image containing a person, bed, indoors, lying down  Automatically generated description">
            <a:extLst>
              <a:ext uri="{FF2B5EF4-FFF2-40B4-BE49-F238E27FC236}">
                <a16:creationId xmlns:a16="http://schemas.microsoft.com/office/drawing/2014/main" id="{28DE5D07-340D-B18B-B0C0-A2B05968631D}"/>
              </a:ext>
            </a:extLst>
          </p:cNvPr>
          <p:cNvPicPr>
            <a:picLocks noChangeAspect="1"/>
          </p:cNvPicPr>
          <p:nvPr/>
        </p:nvPicPr>
        <p:blipFill rotWithShape="1">
          <a:blip r:embed="rId3">
            <a:extLst>
              <a:ext uri="{28A0092B-C50C-407E-A947-70E740481C1C}">
                <a14:useLocalDpi xmlns:a14="http://schemas.microsoft.com/office/drawing/2010/main" val="0"/>
              </a:ext>
            </a:extLst>
          </a:blip>
          <a:srcRect l="13591" r="11169"/>
          <a:stretch/>
        </p:blipFill>
        <p:spPr>
          <a:xfrm>
            <a:off x="359999" y="2080800"/>
            <a:ext cx="4569189" cy="4053600"/>
          </a:xfrm>
          <a:prstGeom prst="rect">
            <a:avLst/>
          </a:prstGeom>
          <a:noFill/>
        </p:spPr>
      </p:pic>
      <p:sp>
        <p:nvSpPr>
          <p:cNvPr id="11" name="Content Placeholder 10">
            <a:extLst>
              <a:ext uri="{FF2B5EF4-FFF2-40B4-BE49-F238E27FC236}">
                <a16:creationId xmlns:a16="http://schemas.microsoft.com/office/drawing/2014/main" id="{FC7817D9-EDD5-4A4D-81E7-1BC15B131432}"/>
              </a:ext>
            </a:extLst>
          </p:cNvPr>
          <p:cNvSpPr>
            <a:spLocks noGrp="1"/>
          </p:cNvSpPr>
          <p:nvPr>
            <p:ph sz="quarter" idx="14"/>
          </p:nvPr>
        </p:nvSpPr>
        <p:spPr>
          <a:xfrm>
            <a:off x="6275388" y="2084400"/>
            <a:ext cx="5556250" cy="4049700"/>
          </a:xfrm>
        </p:spPr>
        <p:txBody>
          <a:bodyPr>
            <a:normAutofit/>
          </a:bodyPr>
          <a:lstStyle/>
          <a:p>
            <a:r>
              <a:rPr lang="en-GB" b="1">
                <a:effectLst/>
              </a:rPr>
              <a:t>DM believes </a:t>
            </a:r>
            <a:r>
              <a:rPr lang="en-GB">
                <a:effectLst/>
              </a:rPr>
              <a:t>that a more equal distribution of parental leave will help to increase gender equality, by encouraging men to take more parental leave and reduce the gender pay gap, as well as strengthening women's career opportunities. </a:t>
            </a:r>
          </a:p>
          <a:p>
            <a:endParaRPr lang="da-DK"/>
          </a:p>
          <a:p>
            <a:pPr marL="0" indent="0">
              <a:spcAft>
                <a:spcPts val="1300"/>
              </a:spcAft>
              <a:buNone/>
            </a:pPr>
            <a:r>
              <a:rPr lang="en-GB" b="1">
                <a:effectLst/>
              </a:rPr>
              <a:t>Presentation for discussion: </a:t>
            </a:r>
          </a:p>
          <a:p>
            <a:pPr marL="342900" lvl="0" indent="-342900">
              <a:buFont typeface="Symbol" panose="05050102010706020507" pitchFamily="18" charset="2"/>
              <a:buChar char=""/>
            </a:pPr>
            <a:r>
              <a:rPr lang="en-GB">
                <a:effectLst/>
              </a:rPr>
              <a:t>What should be the balance between earmarked pay entitlements and pay entitlements that parents can distribute themselves?</a:t>
            </a:r>
          </a:p>
          <a:p>
            <a:pPr marL="342900" lvl="0" indent="-342900">
              <a:buFont typeface="Symbol" panose="05050102010706020507" pitchFamily="18" charset="2"/>
              <a:buChar char=""/>
            </a:pPr>
            <a:r>
              <a:rPr lang="en-GB">
                <a:effectLst/>
              </a:rPr>
              <a:t>Do you experience other equality problems in your workplace?</a:t>
            </a:r>
          </a:p>
          <a:p>
            <a:endParaRPr lang="da-DK">
              <a:effectLst/>
            </a:endParaRPr>
          </a:p>
          <a:p>
            <a:endParaRPr lang="da-DK"/>
          </a:p>
        </p:txBody>
      </p:sp>
      <p:sp>
        <p:nvSpPr>
          <p:cNvPr id="17" name="Text Placeholder 4">
            <a:extLst>
              <a:ext uri="{FF2B5EF4-FFF2-40B4-BE49-F238E27FC236}">
                <a16:creationId xmlns:a16="http://schemas.microsoft.com/office/drawing/2014/main" id="{27F0A3F5-8548-CB9D-C4BB-4168CD12D823}"/>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9" name="Footer Placeholder 6">
            <a:extLst>
              <a:ext uri="{FF2B5EF4-FFF2-40B4-BE49-F238E27FC236}">
                <a16:creationId xmlns:a16="http://schemas.microsoft.com/office/drawing/2014/main" id="{FEBC5FBD-066E-76B8-CF8E-884BFA280AAB}"/>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15</a:t>
            </a:fld>
            <a:endParaRPr lang="da-DK"/>
          </a:p>
        </p:txBody>
      </p:sp>
    </p:spTree>
    <p:extLst>
      <p:ext uri="{BB962C8B-B14F-4D97-AF65-F5344CB8AC3E}">
        <p14:creationId xmlns:p14="http://schemas.microsoft.com/office/powerpoint/2010/main" val="225059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en-GB"/>
              <a:t>Terms and conditions for seniors</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60000" y="2080800"/>
            <a:ext cx="11473200" cy="4053600"/>
          </a:xfrm>
        </p:spPr>
        <p:txBody>
          <a:bodyPr>
            <a:normAutofit/>
          </a:bodyPr>
          <a:lstStyle/>
          <a:p>
            <a:pPr lvl="0">
              <a:lnSpc>
                <a:spcPct val="90000"/>
              </a:lnSpc>
              <a:spcAft>
                <a:spcPts val="1000"/>
              </a:spcAft>
            </a:pPr>
            <a:r>
              <a:rPr lang="en-GB" sz="1500" b="1">
                <a:effectLst/>
              </a:rPr>
              <a:t>DM's member survey shows</a:t>
            </a:r>
            <a:r>
              <a:rPr lang="en-GB" sz="1500">
                <a:effectLst/>
              </a:rPr>
              <a:t> that the members see a need for flexibility in the arrangement of senior working life in order to retain seniors. But also that there should be a focus on hiring more seniors, so that people do not become unemployed at the end of their working lives</a:t>
            </a:r>
          </a:p>
          <a:p>
            <a:pPr marL="472950" indent="-285750">
              <a:lnSpc>
                <a:spcPct val="90000"/>
              </a:lnSpc>
            </a:pPr>
            <a:endParaRPr lang="da-DK" sz="1500">
              <a:effectLst/>
            </a:endParaRPr>
          </a:p>
          <a:p>
            <a:pPr lvl="0">
              <a:lnSpc>
                <a:spcPct val="90000"/>
              </a:lnSpc>
              <a:spcAft>
                <a:spcPts val="1000"/>
              </a:spcAft>
            </a:pPr>
            <a:r>
              <a:rPr lang="en-GB" sz="1500" b="1">
                <a:effectLst/>
              </a:rPr>
              <a:t>DM believes </a:t>
            </a:r>
            <a:r>
              <a:rPr lang="en-GB" sz="1500">
                <a:effectLst/>
              </a:rPr>
              <a:t>that it is necessary to develop conditions and frameworks that make it attractive and realistic for academics to remain in their jobs as seniors. Both out of consideration for the individual's ability to decide for themselves when it is time to retire, but also out of consideration for society's need for labour. </a:t>
            </a:r>
          </a:p>
          <a:p>
            <a:pPr marL="0" indent="0">
              <a:lnSpc>
                <a:spcPct val="90000"/>
              </a:lnSpc>
              <a:spcAft>
                <a:spcPts val="1300"/>
              </a:spcAft>
              <a:buNone/>
            </a:pPr>
            <a:endParaRPr lang="da-DK" sz="1500" b="1">
              <a:effectLst/>
            </a:endParaRPr>
          </a:p>
          <a:p>
            <a:pPr marL="0" indent="0">
              <a:lnSpc>
                <a:spcPct val="90000"/>
              </a:lnSpc>
              <a:spcAft>
                <a:spcPts val="1300"/>
              </a:spcAft>
              <a:buNone/>
            </a:pPr>
            <a:r>
              <a:rPr lang="en-GB" sz="1500">
                <a:effectLst/>
              </a:rPr>
              <a:t>Presentation for discussion: </a:t>
            </a:r>
          </a:p>
          <a:p>
            <a:pPr marL="342900" lvl="0" indent="-342900">
              <a:lnSpc>
                <a:spcPct val="90000"/>
              </a:lnSpc>
              <a:buFont typeface="Symbol" panose="05050102010706020507" pitchFamily="18" charset="2"/>
              <a:buChar char=""/>
            </a:pPr>
            <a:r>
              <a:rPr lang="en-GB" sz="1500">
                <a:effectLst/>
              </a:rPr>
              <a:t>How can the public sector develop a framework for seniors that makes it attractive for academics to remain in their jobs as seniors? </a:t>
            </a:r>
          </a:p>
          <a:p>
            <a:pPr marL="342900" lvl="0" indent="-342900">
              <a:lnSpc>
                <a:spcPct val="90000"/>
              </a:lnSpc>
              <a:buFont typeface="Symbol" panose="05050102010706020507" pitchFamily="18" charset="2"/>
              <a:buChar char=""/>
            </a:pPr>
            <a:r>
              <a:rPr lang="en-GB" sz="1500">
                <a:effectLst/>
              </a:rPr>
              <a:t>How do we ensure that skills, not age, are the determining factor in recruitment?</a:t>
            </a:r>
          </a:p>
          <a:p>
            <a:pPr marL="0" indent="0">
              <a:lnSpc>
                <a:spcPct val="90000"/>
              </a:lnSpc>
              <a:spcAft>
                <a:spcPts val="1300"/>
              </a:spcAft>
              <a:buNone/>
            </a:pPr>
            <a:br>
              <a:rPr lang="en-GB" sz="1500">
                <a:effectLst/>
              </a:rPr>
            </a:br>
            <a:r>
              <a:rPr lang="en-GB" sz="1500">
                <a:effectLst/>
              </a:rPr>
              <a:t> </a:t>
            </a:r>
          </a:p>
          <a:p>
            <a:pPr>
              <a:lnSpc>
                <a:spcPct val="90000"/>
              </a:lnSpc>
            </a:pPr>
            <a:endParaRPr lang="da-DK" sz="1500"/>
          </a:p>
        </p:txBody>
      </p:sp>
      <p:sp>
        <p:nvSpPr>
          <p:cNvPr id="26" name="Text Placeholder 3">
            <a:extLst>
              <a:ext uri="{FF2B5EF4-FFF2-40B4-BE49-F238E27FC236}">
                <a16:creationId xmlns:a16="http://schemas.microsoft.com/office/drawing/2014/main" id="{ABFB41F9-7C43-DBC3-9ED3-46962A6F3850}"/>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28" name="Footer Placeholder 5">
            <a:extLst>
              <a:ext uri="{FF2B5EF4-FFF2-40B4-BE49-F238E27FC236}">
                <a16:creationId xmlns:a16="http://schemas.microsoft.com/office/drawing/2014/main" id="{F769C606-0549-3113-CE55-9155CA3F8076}"/>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16</a:t>
            </a:fld>
            <a:endParaRPr lang="da-DK"/>
          </a:p>
        </p:txBody>
      </p:sp>
    </p:spTree>
    <p:extLst>
      <p:ext uri="{BB962C8B-B14F-4D97-AF65-F5344CB8AC3E}">
        <p14:creationId xmlns:p14="http://schemas.microsoft.com/office/powerpoint/2010/main" val="2656593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1346400" y="1647824"/>
            <a:ext cx="9504000" cy="720000"/>
          </a:xfrm>
        </p:spPr>
        <p:txBody>
          <a:bodyPr anchor="t">
            <a:normAutofit/>
          </a:bodyPr>
          <a:lstStyle/>
          <a:p>
            <a:pPr>
              <a:spcAft>
                <a:spcPts val="1300"/>
              </a:spcAft>
            </a:pPr>
            <a:r>
              <a:rPr lang="en-GB">
                <a:effectLst/>
              </a:rPr>
              <a:t>Timetable for gathering and deciding on demands for OK24 in DM</a:t>
            </a:r>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7" name="Footer Placeholder 3">
            <a:extLst>
              <a:ext uri="{FF2B5EF4-FFF2-40B4-BE49-F238E27FC236}">
                <a16:creationId xmlns:a16="http://schemas.microsoft.com/office/drawing/2014/main" id="{638EF0FA-07B6-9CB5-381C-27B6FCC426E7}"/>
              </a:ext>
            </a:extLst>
          </p:cNvPr>
          <p:cNvSpPr>
            <a:spLocks noGrp="1"/>
          </p:cNvSpPr>
          <p:nvPr>
            <p:ph type="ftr" sz="quarter" idx="11"/>
          </p:nvPr>
        </p:nvSpPr>
        <p:spPr>
          <a:xfrm>
            <a:off x="1344613" y="360000"/>
            <a:ext cx="1612900" cy="108000"/>
          </a:xfrm>
        </p:spPr>
        <p:txBody>
          <a:bodyPr/>
          <a:lstStyle/>
          <a:p>
            <a:endParaRPr lang="da-DK">
              <a:solidFill>
                <a:schemeClr val="tx1"/>
              </a:solidFill>
            </a:endParaRPr>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17</a:t>
            </a:fld>
            <a:endParaRPr lang="da-DK"/>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type="body" sz="quarter" idx="13"/>
          </p:nvPr>
        </p:nvSpPr>
        <p:spPr>
          <a:xfrm>
            <a:off x="1344613" y="2367824"/>
            <a:ext cx="9501187" cy="3257999"/>
          </a:xfrm>
        </p:spPr>
        <p:txBody>
          <a:bodyPr anchor="t">
            <a:normAutofit fontScale="92500" lnSpcReduction="20000"/>
          </a:bodyPr>
          <a:lstStyle/>
          <a:p>
            <a:pPr>
              <a:lnSpc>
                <a:spcPct val="90000"/>
              </a:lnSpc>
              <a:spcAft>
                <a:spcPts val="1300"/>
              </a:spcAft>
            </a:pPr>
            <a:endParaRPr lang="da-DK" sz="1500">
              <a:effectLst/>
            </a:endParaRPr>
          </a:p>
          <a:p>
            <a:pPr>
              <a:lnSpc>
                <a:spcPct val="90000"/>
              </a:lnSpc>
              <a:spcAft>
                <a:spcPts val="1300"/>
              </a:spcAft>
            </a:pPr>
            <a:r>
              <a:rPr lang="en-GB" sz="1500">
                <a:effectLst/>
              </a:rPr>
              <a:t>Demand gathering, discussion with members and union representatives on themes for OK24, weeks 3–9, 2023</a:t>
            </a:r>
          </a:p>
          <a:p>
            <a:pPr>
              <a:lnSpc>
                <a:spcPct val="90000"/>
              </a:lnSpc>
              <a:spcAft>
                <a:spcPts val="1300"/>
              </a:spcAft>
            </a:pPr>
            <a:endParaRPr lang="da-DK" sz="1500">
              <a:effectLst/>
            </a:endParaRPr>
          </a:p>
          <a:p>
            <a:pPr>
              <a:lnSpc>
                <a:spcPct val="90000"/>
              </a:lnSpc>
              <a:spcAft>
                <a:spcPts val="1300"/>
              </a:spcAft>
            </a:pPr>
            <a:r>
              <a:rPr lang="en-GB" sz="1500">
                <a:effectLst/>
              </a:rPr>
              <a:t>Discussion of themes and demands in DM sector boards, committees and relevant networks, weeks 11–14, 2023</a:t>
            </a:r>
          </a:p>
          <a:p>
            <a:pPr>
              <a:lnSpc>
                <a:spcPct val="90000"/>
              </a:lnSpc>
              <a:spcAft>
                <a:spcPts val="1300"/>
              </a:spcAft>
            </a:pPr>
            <a:endParaRPr lang="da-DK" sz="1500">
              <a:effectLst/>
            </a:endParaRPr>
          </a:p>
          <a:p>
            <a:pPr>
              <a:lnSpc>
                <a:spcPct val="90000"/>
              </a:lnSpc>
              <a:spcAft>
                <a:spcPts val="1300"/>
              </a:spcAft>
            </a:pPr>
            <a:r>
              <a:rPr lang="en-GB" sz="1500">
                <a:effectLst/>
              </a:rPr>
              <a:t>Deadline for submitting demands to the Collective Bargaining Committee, 5 April 2023</a:t>
            </a:r>
          </a:p>
          <a:p>
            <a:pPr>
              <a:lnSpc>
                <a:spcPct val="90000"/>
              </a:lnSpc>
              <a:spcAft>
                <a:spcPts val="1300"/>
              </a:spcAft>
            </a:pPr>
            <a:endParaRPr lang="da-DK" sz="1500">
              <a:effectLst/>
            </a:endParaRPr>
          </a:p>
          <a:p>
            <a:pPr>
              <a:lnSpc>
                <a:spcPct val="90000"/>
              </a:lnSpc>
              <a:spcAft>
                <a:spcPts val="1300"/>
              </a:spcAft>
            </a:pPr>
            <a:r>
              <a:rPr lang="en-GB" sz="1500">
                <a:effectLst/>
              </a:rPr>
              <a:t>The collective bargaining committee discusses DM's demands for OK24, 10 May and 6 June 2023</a:t>
            </a:r>
          </a:p>
          <a:p>
            <a:pPr>
              <a:lnSpc>
                <a:spcPct val="90000"/>
              </a:lnSpc>
              <a:spcAft>
                <a:spcPts val="1300"/>
              </a:spcAft>
            </a:pPr>
            <a:endParaRPr lang="da-DK" sz="1500">
              <a:effectLst/>
            </a:endParaRPr>
          </a:p>
          <a:p>
            <a:pPr>
              <a:lnSpc>
                <a:spcPct val="90000"/>
              </a:lnSpc>
              <a:spcAft>
                <a:spcPts val="1300"/>
              </a:spcAft>
            </a:pPr>
            <a:r>
              <a:rPr lang="en-GB" sz="1500">
                <a:effectLst/>
              </a:rPr>
              <a:t>The Executive Board approves DM's demands for OK24, after which the demands will be sent to the Danish Confederation of Professional Associations (Akademikerne)</a:t>
            </a:r>
          </a:p>
          <a:p>
            <a:pPr>
              <a:lnSpc>
                <a:spcPct val="90000"/>
              </a:lnSpc>
            </a:pPr>
            <a:endParaRPr lang="da-DK" sz="1500"/>
          </a:p>
        </p:txBody>
      </p:sp>
    </p:spTree>
    <p:extLst>
      <p:ext uri="{BB962C8B-B14F-4D97-AF65-F5344CB8AC3E}">
        <p14:creationId xmlns:p14="http://schemas.microsoft.com/office/powerpoint/2010/main" val="1966737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en-GB" sz="3300"/>
              <a:t>The themes for OK24 </a:t>
            </a:r>
            <a:br>
              <a:rPr lang="en-GB" sz="3300"/>
            </a:br>
            <a:br>
              <a:rPr lang="en-GB" sz="3300"/>
            </a:br>
            <a:r>
              <a:rPr lang="en-GB" sz="3300"/>
              <a:t>– Attractive conditions in the public sector</a:t>
            </a:r>
          </a:p>
        </p:txBody>
      </p:sp>
      <p:pic>
        <p:nvPicPr>
          <p:cNvPr id="3" name="Billede 2" descr="An image containing a person, indoors, people, group  Automatically generated description">
            <a:extLst>
              <a:ext uri="{FF2B5EF4-FFF2-40B4-BE49-F238E27FC236}">
                <a16:creationId xmlns:a16="http://schemas.microsoft.com/office/drawing/2014/main" id="{DEC72DA2-8FBC-57E7-BFE6-5BF3BFB22B38}"/>
              </a:ext>
            </a:extLst>
          </p:cNvPr>
          <p:cNvPicPr>
            <a:picLocks noChangeAspect="1"/>
          </p:cNvPicPr>
          <p:nvPr/>
        </p:nvPicPr>
        <p:blipFill rotWithShape="1">
          <a:blip r:embed="rId3">
            <a:extLst>
              <a:ext uri="{28A0092B-C50C-407E-A947-70E740481C1C}">
                <a14:useLocalDpi xmlns:a14="http://schemas.microsoft.com/office/drawing/2010/main" val="0"/>
              </a:ext>
            </a:extLst>
          </a:blip>
          <a:srcRect l="9935" r="14824"/>
          <a:stretch/>
        </p:blipFill>
        <p:spPr>
          <a:xfrm>
            <a:off x="359999" y="2080800"/>
            <a:ext cx="4569189" cy="4053600"/>
          </a:xfrm>
          <a:prstGeom prst="rect">
            <a:avLst/>
          </a:prstGeom>
          <a:noFill/>
        </p:spPr>
      </p:pic>
      <p:sp>
        <p:nvSpPr>
          <p:cNvPr id="11" name="Content Placeholder 10">
            <a:extLst>
              <a:ext uri="{FF2B5EF4-FFF2-40B4-BE49-F238E27FC236}">
                <a16:creationId xmlns:a16="http://schemas.microsoft.com/office/drawing/2014/main" id="{FC7817D9-EDD5-4A4D-81E7-1BC15B131432}"/>
              </a:ext>
            </a:extLst>
          </p:cNvPr>
          <p:cNvSpPr>
            <a:spLocks noGrp="1"/>
          </p:cNvSpPr>
          <p:nvPr>
            <p:ph sz="quarter" idx="14"/>
          </p:nvPr>
        </p:nvSpPr>
        <p:spPr>
          <a:xfrm>
            <a:off x="6275388" y="2084400"/>
            <a:ext cx="5556250" cy="4049700"/>
          </a:xfrm>
        </p:spPr>
        <p:txBody>
          <a:bodyPr>
            <a:normAutofit/>
          </a:bodyPr>
          <a:lstStyle/>
          <a:p>
            <a:endParaRPr lang="da-DK" dirty="0"/>
          </a:p>
          <a:p>
            <a:r>
              <a:rPr lang="en-GB" dirty="0"/>
              <a:t>Wages and local wage negotiations</a:t>
            </a:r>
          </a:p>
          <a:p>
            <a:r>
              <a:rPr lang="en-GB" dirty="0"/>
              <a:t>Influence on one’s own work life</a:t>
            </a:r>
          </a:p>
          <a:p>
            <a:r>
              <a:rPr lang="en-GB" dirty="0"/>
              <a:t>Working environment</a:t>
            </a:r>
          </a:p>
          <a:p>
            <a:r>
              <a:rPr lang="en-GB" dirty="0"/>
              <a:t>Room for professionalism</a:t>
            </a:r>
          </a:p>
          <a:p>
            <a:r>
              <a:rPr lang="en-GB" dirty="0"/>
              <a:t>Co-involvement and transition processes</a:t>
            </a:r>
          </a:p>
          <a:p>
            <a:r>
              <a:rPr lang="en-GB" dirty="0"/>
              <a:t>Job and career development</a:t>
            </a:r>
          </a:p>
          <a:p>
            <a:r>
              <a:rPr lang="en-GB" dirty="0"/>
              <a:t>Conditions for fixed-term employees</a:t>
            </a:r>
          </a:p>
          <a:p>
            <a:r>
              <a:rPr lang="en-GB" dirty="0"/>
              <a:t>Terms and conditions for managers</a:t>
            </a:r>
          </a:p>
          <a:p>
            <a:r>
              <a:rPr lang="en-GB" dirty="0"/>
              <a:t>Parental leave and equality</a:t>
            </a:r>
          </a:p>
          <a:p>
            <a:r>
              <a:rPr lang="en-GB" dirty="0"/>
              <a:t>Terms and conditions for seniors</a:t>
            </a:r>
          </a:p>
        </p:txBody>
      </p:sp>
      <p:sp>
        <p:nvSpPr>
          <p:cNvPr id="28" name="Text Placeholder 4">
            <a:extLst>
              <a:ext uri="{FF2B5EF4-FFF2-40B4-BE49-F238E27FC236}">
                <a16:creationId xmlns:a16="http://schemas.microsoft.com/office/drawing/2014/main" id="{ECD52F77-4260-C325-D731-7121183BDE9F}"/>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29" name="Footer Placeholder 6">
            <a:extLst>
              <a:ext uri="{FF2B5EF4-FFF2-40B4-BE49-F238E27FC236}">
                <a16:creationId xmlns:a16="http://schemas.microsoft.com/office/drawing/2014/main" id="{D6394AE0-3FD1-8DA0-C5F5-DA4D0296E438}"/>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2</a:t>
            </a:fld>
            <a:endParaRPr lang="da-DK"/>
          </a:p>
        </p:txBody>
      </p:sp>
    </p:spTree>
    <p:extLst>
      <p:ext uri="{BB962C8B-B14F-4D97-AF65-F5344CB8AC3E}">
        <p14:creationId xmlns:p14="http://schemas.microsoft.com/office/powerpoint/2010/main" val="1650390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24400"/>
            <a:ext cx="5378400" cy="5313600"/>
          </a:xfrm>
        </p:spPr>
        <p:txBody>
          <a:bodyPr anchor="ctr">
            <a:normAutofit/>
          </a:bodyPr>
          <a:lstStyle/>
          <a:p>
            <a:r>
              <a:rPr lang="en-GB"/>
              <a:t>The members' top 5</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type="body" sz="quarter" idx="13"/>
          </p:nvPr>
        </p:nvSpPr>
        <p:spPr>
          <a:xfrm>
            <a:off x="6453600" y="823912"/>
            <a:ext cx="5378038" cy="5314087"/>
          </a:xfrm>
        </p:spPr>
        <p:txBody>
          <a:bodyPr anchor="ctr">
            <a:noAutofit/>
          </a:bodyPr>
          <a:lstStyle/>
          <a:p>
            <a:pPr marL="571500" indent="-571500" algn="l">
              <a:spcAft>
                <a:spcPts val="600"/>
              </a:spcAft>
              <a:buFont typeface="Arial" panose="020B0604020202020204" pitchFamily="34" charset="0"/>
              <a:buChar char="•"/>
            </a:pPr>
            <a:r>
              <a:rPr lang="en-GB" sz="2000"/>
              <a:t>Wages</a:t>
            </a:r>
          </a:p>
          <a:p>
            <a:pPr marL="571500" indent="-571500" algn="l">
              <a:spcAft>
                <a:spcPts val="600"/>
              </a:spcAft>
              <a:buFont typeface="Arial" panose="020B0604020202020204" pitchFamily="34" charset="0"/>
              <a:buChar char="•"/>
            </a:pPr>
            <a:r>
              <a:rPr lang="en-GB" sz="2000"/>
              <a:t>Flexibility in work life</a:t>
            </a:r>
          </a:p>
          <a:p>
            <a:pPr marL="571500" indent="-571500" algn="l">
              <a:spcAft>
                <a:spcPts val="600"/>
              </a:spcAft>
              <a:buFont typeface="Arial" panose="020B0604020202020204" pitchFamily="34" charset="0"/>
              <a:buChar char="•"/>
            </a:pPr>
            <a:r>
              <a:rPr lang="en-GB" sz="2000"/>
              <a:t>Working environment</a:t>
            </a:r>
          </a:p>
          <a:p>
            <a:pPr marL="571500" indent="-571500" algn="l">
              <a:spcAft>
                <a:spcPts val="600"/>
              </a:spcAft>
              <a:buFont typeface="Arial" panose="020B0604020202020204" pitchFamily="34" charset="0"/>
              <a:buChar char="•"/>
            </a:pPr>
            <a:r>
              <a:rPr lang="en-GB" sz="2000"/>
              <a:t>Conditions for fixed-term employees</a:t>
            </a:r>
          </a:p>
          <a:p>
            <a:pPr marL="571500" indent="-571500" algn="l">
              <a:spcAft>
                <a:spcPts val="600"/>
              </a:spcAft>
              <a:buFont typeface="Arial" panose="020B0604020202020204" pitchFamily="34" charset="0"/>
              <a:buChar char="•"/>
            </a:pPr>
            <a:r>
              <a:rPr lang="en-GB" sz="2000"/>
              <a:t>Competence development and development opportunities in the job</a:t>
            </a:r>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7" name="Footer Placeholder 4">
            <a:extLst>
              <a:ext uri="{FF2B5EF4-FFF2-40B4-BE49-F238E27FC236}">
                <a16:creationId xmlns:a16="http://schemas.microsoft.com/office/drawing/2014/main" id="{87BCEE08-47A6-65A4-613C-F28BF9ECBF49}"/>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3</a:t>
            </a:fld>
            <a:endParaRPr lang="da-DK"/>
          </a:p>
        </p:txBody>
      </p:sp>
    </p:spTree>
    <p:extLst>
      <p:ext uri="{BB962C8B-B14F-4D97-AF65-F5344CB8AC3E}">
        <p14:creationId xmlns:p14="http://schemas.microsoft.com/office/powerpoint/2010/main" val="1641065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en-GB"/>
              <a:t>Wages</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59999" y="2080800"/>
            <a:ext cx="4918583" cy="4053600"/>
          </a:xfrm>
        </p:spPr>
        <p:txBody>
          <a:bodyPr>
            <a:normAutofit/>
          </a:bodyPr>
          <a:lstStyle/>
          <a:p>
            <a:pPr marL="342900" lvl="0" indent="-342900">
              <a:spcAft>
                <a:spcPts val="1000"/>
              </a:spcAft>
              <a:buFont typeface="Wingdings" panose="05000000000000000000" pitchFamily="2" charset="2"/>
              <a:buChar char=""/>
            </a:pPr>
            <a:endParaRPr lang="da-DK" b="1" dirty="0"/>
          </a:p>
          <a:p>
            <a:pPr lvl="0">
              <a:spcAft>
                <a:spcPts val="1000"/>
              </a:spcAft>
            </a:pPr>
            <a:r>
              <a:rPr lang="en-GB" b="1" dirty="0">
                <a:effectLst/>
              </a:rPr>
              <a:t>DM's member survey shows</a:t>
            </a:r>
            <a:r>
              <a:rPr lang="en-GB" dirty="0">
                <a:effectLst/>
              </a:rPr>
              <a:t> that our members consider it important that the collective bargaining ensures real wage growth for everyone.</a:t>
            </a:r>
          </a:p>
          <a:p>
            <a:pPr marL="472950" indent="-285750"/>
            <a:endParaRPr lang="da-DK" dirty="0">
              <a:effectLst/>
            </a:endParaRPr>
          </a:p>
          <a:p>
            <a:pPr lvl="0">
              <a:spcAft>
                <a:spcPts val="1000"/>
              </a:spcAft>
            </a:pPr>
            <a:r>
              <a:rPr lang="en-GB" b="1" dirty="0">
                <a:effectLst/>
              </a:rPr>
              <a:t>DM believes </a:t>
            </a:r>
            <a:r>
              <a:rPr lang="en-GB" dirty="0">
                <a:effectLst/>
              </a:rPr>
              <a:t>that the public sector wage development must follow the private wage development, and that this must be ensured through a collective agreement framework that follows the private wage development. Real wage development must be secured through the percentage wage increases agreed in the collective bargaining.</a:t>
            </a:r>
          </a:p>
          <a:p>
            <a:endParaRPr lang="da-DK" dirty="0"/>
          </a:p>
        </p:txBody>
      </p:sp>
      <p:pic>
        <p:nvPicPr>
          <p:cNvPr id="1026" name="Picture 2" descr="Questions &amp; Answers – Good Money">
            <a:extLst>
              <a:ext uri="{FF2B5EF4-FFF2-40B4-BE49-F238E27FC236}">
                <a16:creationId xmlns:a16="http://schemas.microsoft.com/office/drawing/2014/main" id="{E06D2600-E747-4097-2D59-76BB08133A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9" r="47" b="1"/>
          <a:stretch/>
        </p:blipFill>
        <p:spPr bwMode="auto">
          <a:xfrm>
            <a:off x="6275388" y="2084400"/>
            <a:ext cx="5556250" cy="4049700"/>
          </a:xfrm>
          <a:prstGeom prst="rect">
            <a:avLst/>
          </a:prstGeom>
          <a:solidFill>
            <a:srgbClr val="FFFFFF"/>
          </a:solidFill>
        </p:spPr>
      </p:pic>
      <p:sp>
        <p:nvSpPr>
          <p:cNvPr id="1031" name="Text Placeholder 4">
            <a:extLst>
              <a:ext uri="{FF2B5EF4-FFF2-40B4-BE49-F238E27FC236}">
                <a16:creationId xmlns:a16="http://schemas.microsoft.com/office/drawing/2014/main" id="{E931DFC3-2515-6ADE-9C22-9B6483EFEF2C}"/>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033" name="Footer Placeholder 6">
            <a:extLst>
              <a:ext uri="{FF2B5EF4-FFF2-40B4-BE49-F238E27FC236}">
                <a16:creationId xmlns:a16="http://schemas.microsoft.com/office/drawing/2014/main" id="{F4EF1E80-E6B1-0030-025F-6EEA94FAA0CC}"/>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4</a:t>
            </a:fld>
            <a:endParaRPr lang="da-DK"/>
          </a:p>
        </p:txBody>
      </p:sp>
    </p:spTree>
    <p:extLst>
      <p:ext uri="{BB962C8B-B14F-4D97-AF65-F5344CB8AC3E}">
        <p14:creationId xmlns:p14="http://schemas.microsoft.com/office/powerpoint/2010/main" val="2358306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p:txBody>
          <a:bodyPr/>
          <a:lstStyle/>
          <a:p>
            <a:r>
              <a:rPr lang="en-GB" dirty="0"/>
              <a:t>Local wage negotiation</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p:txBody>
          <a:bodyPr/>
          <a:lstStyle/>
          <a:p>
            <a:pPr lvl="0" algn="just">
              <a:lnSpc>
                <a:spcPct val="115000"/>
              </a:lnSpc>
              <a:spcAft>
                <a:spcPts val="1000"/>
              </a:spcAft>
            </a:pPr>
            <a:r>
              <a:rPr lang="en-GB" sz="1800" b="1" dirty="0">
                <a:effectLst/>
                <a:latin typeface="Avenir Next LT Pro" panose="020B0504020202020204" pitchFamily="34" charset="0"/>
                <a:ea typeface="Avenir Next LT Pro" panose="020B0504020202020204" pitchFamily="34" charset="0"/>
                <a:cs typeface="Times New Roman" panose="02020603050405020304" pitchFamily="18" charset="0"/>
              </a:rPr>
              <a:t>DM's member survey shows</a:t>
            </a:r>
            <a:r>
              <a:rPr lang="en-GB" sz="1800" dirty="0">
                <a:effectLst/>
                <a:latin typeface="Avenir Next LT Pro" panose="020B0504020202020204" pitchFamily="34" charset="0"/>
                <a:ea typeface="Avenir Next LT Pro" panose="020B0504020202020204" pitchFamily="34" charset="0"/>
                <a:cs typeface="Times New Roman" panose="02020603050405020304" pitchFamily="18" charset="0"/>
              </a:rPr>
              <a:t> that the members believe that there is a need to strengthen the influence of the union representatives in local wage formation.</a:t>
            </a:r>
          </a:p>
          <a:p>
            <a:pPr marL="187200" indent="0">
              <a:lnSpc>
                <a:spcPts val="1300"/>
              </a:lnSpc>
              <a:buNone/>
            </a:pPr>
            <a:endParaRPr lang="da-DK" sz="1800" dirty="0">
              <a:effectLst/>
              <a:latin typeface="Avenir Next LT Pro" panose="020B0504020202020204" pitchFamily="34" charset="0"/>
              <a:ea typeface="Avenir Next LT Pro" panose="020B0504020202020204" pitchFamily="34" charset="0"/>
              <a:cs typeface="Verdana" panose="020B0604030504040204" pitchFamily="34" charset="0"/>
            </a:endParaRPr>
          </a:p>
          <a:p>
            <a:pPr lvl="0" algn="just">
              <a:lnSpc>
                <a:spcPct val="115000"/>
              </a:lnSpc>
              <a:spcAft>
                <a:spcPts val="1000"/>
              </a:spcAft>
            </a:pPr>
            <a:r>
              <a:rPr lang="en-GB" sz="1800" b="1" dirty="0">
                <a:effectLst/>
                <a:latin typeface="Avenir Next LT Pro" panose="020B0504020202020204" pitchFamily="34" charset="0"/>
                <a:ea typeface="Avenir Next LT Pro" panose="020B0504020202020204" pitchFamily="34" charset="0"/>
                <a:cs typeface="Times New Roman" panose="02020603050405020304" pitchFamily="18" charset="0"/>
              </a:rPr>
              <a:t>DM believes </a:t>
            </a:r>
            <a:r>
              <a:rPr lang="en-GB" sz="1800" dirty="0">
                <a:effectLst/>
                <a:latin typeface="Avenir Next LT Pro" panose="020B0504020202020204" pitchFamily="34" charset="0"/>
                <a:ea typeface="Avenir Next LT Pro" panose="020B0504020202020204" pitchFamily="34" charset="0"/>
                <a:cs typeface="Times New Roman" panose="02020603050405020304" pitchFamily="18" charset="0"/>
              </a:rPr>
              <a:t>that the wage system must provide the opportunity for workplaces to work with wages in a way that gives meaning and satisfaction locally, and that this requires a strengthening of the trade union representatives' influence and access to information.</a:t>
            </a:r>
          </a:p>
          <a:p>
            <a:pPr>
              <a:lnSpc>
                <a:spcPts val="1300"/>
              </a:lnSpc>
              <a:spcAft>
                <a:spcPts val="1300"/>
              </a:spcAft>
            </a:pPr>
            <a:endParaRPr lang="da-DK" sz="1800" b="1" dirty="0">
              <a:effectLst/>
              <a:latin typeface="Avenir Next LT Pro" panose="020B0504020202020204" pitchFamily="34" charset="0"/>
              <a:ea typeface="Avenir Next LT Pro" panose="020B0504020202020204" pitchFamily="34" charset="0"/>
              <a:cs typeface="Verdana" panose="020B0604030504040204" pitchFamily="34" charset="0"/>
            </a:endParaRPr>
          </a:p>
          <a:p>
            <a:pPr marL="0" indent="0">
              <a:lnSpc>
                <a:spcPts val="1300"/>
              </a:lnSpc>
              <a:spcAft>
                <a:spcPts val="1300"/>
              </a:spcAft>
              <a:buNone/>
            </a:pPr>
            <a:endParaRPr lang="da-DK" sz="1800" b="1" dirty="0">
              <a:effectLst/>
              <a:latin typeface="Avenir Next LT Pro" panose="020B0504020202020204" pitchFamily="34" charset="0"/>
              <a:ea typeface="Avenir Next LT Pro" panose="020B0504020202020204" pitchFamily="34" charset="0"/>
              <a:cs typeface="Verdana" panose="020B0604030504040204" pitchFamily="34" charset="0"/>
            </a:endParaRPr>
          </a:p>
          <a:p>
            <a:pPr marL="0" indent="0">
              <a:lnSpc>
                <a:spcPts val="1300"/>
              </a:lnSpc>
              <a:spcAft>
                <a:spcPts val="1300"/>
              </a:spcAft>
              <a:buNone/>
            </a:pPr>
            <a:r>
              <a:rPr lang="en-GB" sz="1800" b="1" dirty="0">
                <a:effectLst/>
                <a:latin typeface="Avenir Next LT Pro" panose="020B0504020202020204" pitchFamily="34" charset="0"/>
                <a:ea typeface="Avenir Next LT Pro" panose="020B0504020202020204" pitchFamily="34" charset="0"/>
                <a:cs typeface="Verdana" panose="020B0604030504040204" pitchFamily="34" charset="0"/>
              </a:rPr>
              <a:t>Presentation for discussion:</a:t>
            </a:r>
          </a:p>
          <a:p>
            <a:pPr marL="342900" lvl="0" indent="-342900">
              <a:lnSpc>
                <a:spcPts val="1300"/>
              </a:lnSpc>
              <a:buFont typeface="Symbol" panose="05050102010706020507" pitchFamily="18" charset="2"/>
              <a:buChar char=""/>
            </a:pPr>
            <a:r>
              <a:rPr lang="en-GB" sz="1800" dirty="0">
                <a:effectLst/>
                <a:latin typeface="Avenir Next LT Pro" panose="020B0504020202020204" pitchFamily="34" charset="0"/>
                <a:ea typeface="Avenir Next LT Pro" panose="020B0504020202020204" pitchFamily="34" charset="0"/>
                <a:cs typeface="Verdana" panose="020B0604030504040204" pitchFamily="34" charset="0"/>
              </a:rPr>
              <a:t>Is the local wage formation perceived as fair?  </a:t>
            </a:r>
          </a:p>
          <a:p>
            <a:pPr marL="342900" lvl="0" indent="-342900">
              <a:lnSpc>
                <a:spcPts val="1300"/>
              </a:lnSpc>
              <a:buFont typeface="Symbol" panose="05050102010706020507" pitchFamily="18" charset="2"/>
              <a:buChar char=""/>
            </a:pPr>
            <a:r>
              <a:rPr lang="en-GB" sz="1800" dirty="0">
                <a:effectLst/>
                <a:latin typeface="Avenir Next LT Pro" panose="020B0504020202020204" pitchFamily="34" charset="0"/>
                <a:ea typeface="Avenir Next LT Pro" panose="020B0504020202020204" pitchFamily="34" charset="0"/>
                <a:cs typeface="Verdana" panose="020B0604030504040204" pitchFamily="34" charset="0"/>
              </a:rPr>
              <a:t>Is there a need to adjust the framework for wage negotiations – and if so, how?</a:t>
            </a:r>
          </a:p>
          <a:p>
            <a:pPr marL="342900" lvl="0" indent="-342900" algn="just">
              <a:lnSpc>
                <a:spcPct val="115000"/>
              </a:lnSpc>
              <a:spcAft>
                <a:spcPts val="1000"/>
              </a:spcAft>
              <a:buFont typeface="Wingdings" panose="05000000000000000000" pitchFamily="2" charset="2"/>
              <a:buChar char=""/>
            </a:pPr>
            <a:endParaRPr lang="da-DK" sz="1800" dirty="0">
              <a:effectLst/>
              <a:latin typeface="Avenir Next LT Pro" panose="020B0504020202020204" pitchFamily="34" charset="0"/>
              <a:ea typeface="Avenir Next LT Pro" panose="020B0504020202020204" pitchFamily="34" charset="0"/>
              <a:cs typeface="Verdana" panose="020B0604030504040204" pitchFamily="34" charset="0"/>
            </a:endParaRPr>
          </a:p>
          <a:p>
            <a:endParaRPr lang="da-DK" dirty="0"/>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lstStyle/>
          <a:p>
            <a:fld id="{5FD21904-C89F-4B1E-B91F-279FFCECB770}" type="datetime2">
              <a:rPr lang="da-DK" smtClean="0"/>
              <a:pPr/>
              <a:t>5. januar 2023</a:t>
            </a:fld>
            <a:endParaRPr lang="da-DK"/>
          </a:p>
        </p:txBody>
      </p:sp>
      <p:sp>
        <p:nvSpPr>
          <p:cNvPr id="5" name="Footer Placeholder 4">
            <a:extLst>
              <a:ext uri="{FF2B5EF4-FFF2-40B4-BE49-F238E27FC236}">
                <a16:creationId xmlns:a16="http://schemas.microsoft.com/office/drawing/2014/main" id="{77B7BF2E-2120-4481-B07F-0E575E1D0DF2}"/>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lstStyle/>
          <a:p>
            <a:fld id="{23AA811B-2EBD-4900-905E-5BE206449611}" type="slidenum">
              <a:rPr lang="da-DK" smtClean="0"/>
              <a:pPr/>
              <a:t>5</a:t>
            </a:fld>
            <a:endParaRPr lang="da-DK"/>
          </a:p>
        </p:txBody>
      </p:sp>
      <p:sp>
        <p:nvSpPr>
          <p:cNvPr id="12" name="Text Placeholder 11">
            <a:extLst>
              <a:ext uri="{FF2B5EF4-FFF2-40B4-BE49-F238E27FC236}">
                <a16:creationId xmlns:a16="http://schemas.microsoft.com/office/drawing/2014/main" id="{BDAF3C93-9A75-4786-B6B4-A06FE1CE13C5}"/>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3511973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en-GB"/>
              <a:t>Influence on one’s own work life</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60000" y="2080800"/>
            <a:ext cx="11473200" cy="4053600"/>
          </a:xfrm>
        </p:spPr>
        <p:txBody>
          <a:bodyPr>
            <a:normAutofit/>
          </a:bodyPr>
          <a:lstStyle/>
          <a:p>
            <a:pPr lvl="0">
              <a:spcAft>
                <a:spcPts val="1000"/>
              </a:spcAft>
            </a:pPr>
            <a:r>
              <a:rPr lang="en-GB" b="1" dirty="0">
                <a:effectLst/>
              </a:rPr>
              <a:t>DM's member survey shows</a:t>
            </a:r>
            <a:r>
              <a:rPr lang="en-GB" dirty="0">
                <a:effectLst/>
              </a:rPr>
              <a:t> that the members want a greater degree of influence on their own working hours, including flexible options for working from home.</a:t>
            </a:r>
          </a:p>
          <a:p>
            <a:pPr lvl="0">
              <a:spcAft>
                <a:spcPts val="1000"/>
              </a:spcAft>
            </a:pPr>
            <a:endParaRPr lang="da-DK" b="1" dirty="0">
              <a:effectLst/>
            </a:endParaRPr>
          </a:p>
          <a:p>
            <a:pPr lvl="0">
              <a:spcAft>
                <a:spcPts val="1000"/>
              </a:spcAft>
            </a:pPr>
            <a:r>
              <a:rPr lang="en-GB" b="1" dirty="0">
                <a:effectLst/>
              </a:rPr>
              <a:t>DM believes </a:t>
            </a:r>
            <a:r>
              <a:rPr lang="en-GB" dirty="0">
                <a:effectLst/>
              </a:rPr>
              <a:t>that it must be possible to arrange working life more flexibly and that the dialogue at the individual workplace is important in relation to agreeing how flexibility should be implemented in your workplace. </a:t>
            </a:r>
          </a:p>
          <a:p>
            <a:pPr marL="0" indent="0">
              <a:spcAft>
                <a:spcPts val="1000"/>
              </a:spcAft>
              <a:buNone/>
            </a:pPr>
            <a:endParaRPr lang="da-DK" dirty="0">
              <a:effectLst/>
            </a:endParaRPr>
          </a:p>
          <a:p>
            <a:pPr marL="342900" lvl="0" indent="-342900">
              <a:spcAft>
                <a:spcPts val="1000"/>
              </a:spcAft>
              <a:buFont typeface="Wingdings" panose="05000000000000000000" pitchFamily="2" charset="2"/>
              <a:buChar char=""/>
            </a:pPr>
            <a:endParaRPr lang="da-DK" dirty="0">
              <a:effectLst/>
            </a:endParaRPr>
          </a:p>
          <a:p>
            <a:endParaRPr lang="da-DK" dirty="0"/>
          </a:p>
        </p:txBody>
      </p:sp>
      <p:sp>
        <p:nvSpPr>
          <p:cNvPr id="33" name="Text Placeholder 3">
            <a:extLst>
              <a:ext uri="{FF2B5EF4-FFF2-40B4-BE49-F238E27FC236}">
                <a16:creationId xmlns:a16="http://schemas.microsoft.com/office/drawing/2014/main" id="{CAC83CA4-C8EE-0452-D4AE-EA14D989B35B}"/>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34" name="Footer Placeholder 5">
            <a:extLst>
              <a:ext uri="{FF2B5EF4-FFF2-40B4-BE49-F238E27FC236}">
                <a16:creationId xmlns:a16="http://schemas.microsoft.com/office/drawing/2014/main" id="{7C5105FD-52CC-9C15-E469-DD64D1108E8C}"/>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6</a:t>
            </a:fld>
            <a:endParaRPr lang="da-DK"/>
          </a:p>
        </p:txBody>
      </p:sp>
    </p:spTree>
    <p:extLst>
      <p:ext uri="{BB962C8B-B14F-4D97-AF65-F5344CB8AC3E}">
        <p14:creationId xmlns:p14="http://schemas.microsoft.com/office/powerpoint/2010/main" val="402521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en-GB"/>
              <a:t>Influence on one’s own work life (continued)</a:t>
            </a:r>
          </a:p>
        </p:txBody>
      </p:sp>
      <p:pic>
        <p:nvPicPr>
          <p:cNvPr id="3" name="Billede 2">
            <a:extLst>
              <a:ext uri="{FF2B5EF4-FFF2-40B4-BE49-F238E27FC236}">
                <a16:creationId xmlns:a16="http://schemas.microsoft.com/office/drawing/2014/main" id="{EBE029C3-24F6-70B0-7200-E761CB9F1C87}"/>
              </a:ext>
            </a:extLst>
          </p:cNvPr>
          <p:cNvPicPr>
            <a:picLocks noChangeAspect="1"/>
          </p:cNvPicPr>
          <p:nvPr/>
        </p:nvPicPr>
        <p:blipFill rotWithShape="1">
          <a:blip r:embed="rId3">
            <a:extLst>
              <a:ext uri="{28A0092B-C50C-407E-A947-70E740481C1C}">
                <a14:useLocalDpi xmlns:a14="http://schemas.microsoft.com/office/drawing/2010/main" val="0"/>
              </a:ext>
            </a:extLst>
          </a:blip>
          <a:srcRect r="24760"/>
          <a:stretch/>
        </p:blipFill>
        <p:spPr>
          <a:xfrm>
            <a:off x="359999" y="2080800"/>
            <a:ext cx="4569189" cy="4053600"/>
          </a:xfrm>
          <a:prstGeom prst="rect">
            <a:avLst/>
          </a:prstGeom>
          <a:noFill/>
        </p:spPr>
      </p:pic>
      <p:sp>
        <p:nvSpPr>
          <p:cNvPr id="11" name="Content Placeholder 10">
            <a:extLst>
              <a:ext uri="{FF2B5EF4-FFF2-40B4-BE49-F238E27FC236}">
                <a16:creationId xmlns:a16="http://schemas.microsoft.com/office/drawing/2014/main" id="{FC7817D9-EDD5-4A4D-81E7-1BC15B131432}"/>
              </a:ext>
            </a:extLst>
          </p:cNvPr>
          <p:cNvSpPr>
            <a:spLocks noGrp="1"/>
          </p:cNvSpPr>
          <p:nvPr>
            <p:ph sz="quarter" idx="14"/>
          </p:nvPr>
        </p:nvSpPr>
        <p:spPr>
          <a:xfrm>
            <a:off x="6275388" y="2084400"/>
            <a:ext cx="5556250" cy="4049700"/>
          </a:xfrm>
        </p:spPr>
        <p:txBody>
          <a:bodyPr>
            <a:normAutofit/>
          </a:bodyPr>
          <a:lstStyle/>
          <a:p>
            <a:pPr marL="0" indent="0">
              <a:spcAft>
                <a:spcPts val="1000"/>
              </a:spcAft>
              <a:buNone/>
            </a:pPr>
            <a:endParaRPr lang="da-DK">
              <a:effectLst/>
            </a:endParaRPr>
          </a:p>
          <a:p>
            <a:pPr marL="0" indent="0">
              <a:spcAft>
                <a:spcPts val="1000"/>
              </a:spcAft>
              <a:buNone/>
            </a:pPr>
            <a:r>
              <a:rPr lang="en-GB" b="1">
                <a:effectLst/>
              </a:rPr>
              <a:t>Presentation for discussion: </a:t>
            </a:r>
          </a:p>
          <a:p>
            <a:pPr marL="342900" indent="-342900">
              <a:spcAft>
                <a:spcPts val="1000"/>
              </a:spcAft>
              <a:buFont typeface="Symbol" panose="05050102010706020507" pitchFamily="18" charset="2"/>
              <a:buChar char=""/>
            </a:pPr>
            <a:r>
              <a:rPr lang="en-GB"/>
              <a:t>What are the possibilities at your workplace to satisfy different needs for flexibility? </a:t>
            </a:r>
          </a:p>
          <a:p>
            <a:pPr marL="342900" indent="-342900">
              <a:spcAft>
                <a:spcPts val="1000"/>
              </a:spcAft>
              <a:buFont typeface="Symbol" panose="05050102010706020507" pitchFamily="18" charset="2"/>
              <a:buChar char=""/>
            </a:pPr>
            <a:r>
              <a:rPr lang="en-GB"/>
              <a:t>What are the barriers to a greater degree of flexibility? </a:t>
            </a:r>
          </a:p>
          <a:p>
            <a:pPr marL="342900" indent="-342900">
              <a:spcAft>
                <a:spcPts val="1000"/>
              </a:spcAft>
              <a:buFont typeface="Symbol" panose="05050102010706020507" pitchFamily="18" charset="2"/>
              <a:buChar char=""/>
            </a:pPr>
            <a:r>
              <a:rPr lang="en-GB"/>
              <a:t>What types of flexibility are important to you? How do we avoid work becoming completely limitless and impinging on our free time?</a:t>
            </a:r>
          </a:p>
          <a:p>
            <a:pPr marL="342900" indent="-342900">
              <a:spcAft>
                <a:spcPts val="1000"/>
              </a:spcAft>
              <a:buFont typeface="Symbol" panose="05050102010706020507" pitchFamily="18" charset="2"/>
              <a:buChar char=""/>
            </a:pPr>
            <a:r>
              <a:rPr lang="en-GB"/>
              <a:t>What do we need to make central agreements about?</a:t>
            </a:r>
          </a:p>
          <a:p>
            <a:pPr marL="342900" lvl="0" indent="-342900">
              <a:spcAft>
                <a:spcPts val="1000"/>
              </a:spcAft>
              <a:buFont typeface="Wingdings" panose="05000000000000000000" pitchFamily="2" charset="2"/>
              <a:buChar char=""/>
            </a:pPr>
            <a:endParaRPr lang="da-DK">
              <a:effectLst/>
            </a:endParaRPr>
          </a:p>
          <a:p>
            <a:endParaRPr lang="da-DK"/>
          </a:p>
        </p:txBody>
      </p:sp>
      <p:sp>
        <p:nvSpPr>
          <p:cNvPr id="17" name="Text Placeholder 4">
            <a:extLst>
              <a:ext uri="{FF2B5EF4-FFF2-40B4-BE49-F238E27FC236}">
                <a16:creationId xmlns:a16="http://schemas.microsoft.com/office/drawing/2014/main" id="{84FFB8AE-538F-DB62-F103-8D16534C35C5}"/>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9" name="Footer Placeholder 6">
            <a:extLst>
              <a:ext uri="{FF2B5EF4-FFF2-40B4-BE49-F238E27FC236}">
                <a16:creationId xmlns:a16="http://schemas.microsoft.com/office/drawing/2014/main" id="{F9E8ABA7-B6D8-522D-C115-EA9D52A9730F}"/>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7</a:t>
            </a:fld>
            <a:endParaRPr lang="da-DK"/>
          </a:p>
        </p:txBody>
      </p:sp>
    </p:spTree>
    <p:extLst>
      <p:ext uri="{BB962C8B-B14F-4D97-AF65-F5344CB8AC3E}">
        <p14:creationId xmlns:p14="http://schemas.microsoft.com/office/powerpoint/2010/main" val="2769717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en-GB"/>
              <a:t>Working environment</a:t>
            </a:r>
          </a:p>
        </p:txBody>
      </p:sp>
      <p:pic>
        <p:nvPicPr>
          <p:cNvPr id="3" name="Billede 2" descr="An image containing a person, indoors  Automatically generated description">
            <a:extLst>
              <a:ext uri="{FF2B5EF4-FFF2-40B4-BE49-F238E27FC236}">
                <a16:creationId xmlns:a16="http://schemas.microsoft.com/office/drawing/2014/main" id="{FF86E5F7-FFE1-44BB-8C5D-FE3CFE0FC259}"/>
              </a:ext>
            </a:extLst>
          </p:cNvPr>
          <p:cNvPicPr>
            <a:picLocks noChangeAspect="1"/>
          </p:cNvPicPr>
          <p:nvPr/>
        </p:nvPicPr>
        <p:blipFill rotWithShape="1">
          <a:blip r:embed="rId3">
            <a:extLst>
              <a:ext uri="{28A0092B-C50C-407E-A947-70E740481C1C}">
                <a14:useLocalDpi xmlns:a14="http://schemas.microsoft.com/office/drawing/2010/main" val="0"/>
              </a:ext>
            </a:extLst>
          </a:blip>
          <a:srcRect l="16140" r="8620"/>
          <a:stretch/>
        </p:blipFill>
        <p:spPr>
          <a:xfrm>
            <a:off x="359999" y="2080800"/>
            <a:ext cx="4569189" cy="4053600"/>
          </a:xfrm>
          <a:prstGeom prst="rect">
            <a:avLst/>
          </a:prstGeom>
          <a:noFill/>
        </p:spPr>
      </p:pic>
      <p:sp>
        <p:nvSpPr>
          <p:cNvPr id="11" name="Content Placeholder 10">
            <a:extLst>
              <a:ext uri="{FF2B5EF4-FFF2-40B4-BE49-F238E27FC236}">
                <a16:creationId xmlns:a16="http://schemas.microsoft.com/office/drawing/2014/main" id="{FC7817D9-EDD5-4A4D-81E7-1BC15B131432}"/>
              </a:ext>
            </a:extLst>
          </p:cNvPr>
          <p:cNvSpPr>
            <a:spLocks noGrp="1"/>
          </p:cNvSpPr>
          <p:nvPr>
            <p:ph sz="quarter" idx="14"/>
          </p:nvPr>
        </p:nvSpPr>
        <p:spPr>
          <a:xfrm>
            <a:off x="6275388" y="2084400"/>
            <a:ext cx="5556250" cy="4049700"/>
          </a:xfrm>
        </p:spPr>
        <p:txBody>
          <a:bodyPr>
            <a:normAutofit lnSpcReduction="10000"/>
          </a:bodyPr>
          <a:lstStyle/>
          <a:p>
            <a:pPr lvl="0">
              <a:lnSpc>
                <a:spcPct val="90000"/>
              </a:lnSpc>
              <a:spcAft>
                <a:spcPts val="1000"/>
              </a:spcAft>
            </a:pPr>
            <a:r>
              <a:rPr lang="en-GB" sz="1500" b="1" dirty="0">
                <a:effectLst/>
              </a:rPr>
              <a:t>DM's member survey shows</a:t>
            </a:r>
            <a:r>
              <a:rPr lang="en-GB" sz="1500" dirty="0">
                <a:effectLst/>
              </a:rPr>
              <a:t> that the working environment is among the highest priority themes for DM's members.</a:t>
            </a:r>
          </a:p>
          <a:p>
            <a:pPr marL="0" lvl="0" indent="0">
              <a:lnSpc>
                <a:spcPct val="90000"/>
              </a:lnSpc>
              <a:spcAft>
                <a:spcPts val="1000"/>
              </a:spcAft>
              <a:buNone/>
            </a:pPr>
            <a:endParaRPr lang="da-DK" sz="1500" dirty="0">
              <a:effectLst/>
            </a:endParaRPr>
          </a:p>
          <a:p>
            <a:pPr lvl="0">
              <a:lnSpc>
                <a:spcPct val="90000"/>
              </a:lnSpc>
              <a:spcAft>
                <a:spcPts val="1000"/>
              </a:spcAft>
            </a:pPr>
            <a:r>
              <a:rPr lang="en-GB" sz="1500" b="1" dirty="0">
                <a:effectLst/>
              </a:rPr>
              <a:t>DM believes</a:t>
            </a:r>
            <a:r>
              <a:rPr lang="en-GB" sz="1500" dirty="0">
                <a:effectLst/>
              </a:rPr>
              <a:t> that the best psychological working environment is achieved when the framework for work and its organisation is based on constructive dialogue and cooperation between its members, union representatives and managers. </a:t>
            </a:r>
          </a:p>
          <a:p>
            <a:pPr>
              <a:lnSpc>
                <a:spcPct val="90000"/>
              </a:lnSpc>
              <a:spcAft>
                <a:spcPts val="1300"/>
              </a:spcAft>
            </a:pPr>
            <a:endParaRPr lang="da-DK" sz="1500" b="1" dirty="0">
              <a:effectLst/>
            </a:endParaRPr>
          </a:p>
          <a:p>
            <a:pPr marL="0" indent="0">
              <a:lnSpc>
                <a:spcPct val="90000"/>
              </a:lnSpc>
              <a:spcAft>
                <a:spcPts val="1300"/>
              </a:spcAft>
              <a:buNone/>
            </a:pPr>
            <a:r>
              <a:rPr lang="en-GB" sz="1500" b="1" dirty="0">
                <a:effectLst/>
              </a:rPr>
              <a:t>Presentation for discussion: </a:t>
            </a:r>
          </a:p>
          <a:p>
            <a:pPr lvl="0">
              <a:lnSpc>
                <a:spcPct val="90000"/>
              </a:lnSpc>
            </a:pPr>
            <a:r>
              <a:rPr lang="en-GB" sz="1500" dirty="0">
                <a:effectLst/>
              </a:rPr>
              <a:t>How can we ensure that the working environment is managed as a shared challenge in the workplace, so that stress prevention, measurement and follow-up are embedded in the organisation? </a:t>
            </a:r>
          </a:p>
          <a:p>
            <a:pPr lvl="0">
              <a:lnSpc>
                <a:spcPct val="90000"/>
              </a:lnSpc>
            </a:pPr>
            <a:r>
              <a:rPr lang="en-GB" sz="1500" dirty="0">
                <a:effectLst/>
              </a:rPr>
              <a:t>How do you experience the workload?</a:t>
            </a:r>
          </a:p>
          <a:p>
            <a:pPr lvl="0">
              <a:lnSpc>
                <a:spcPct val="90000"/>
              </a:lnSpc>
            </a:pPr>
            <a:r>
              <a:rPr lang="en-GB" sz="1500" dirty="0">
                <a:effectLst/>
              </a:rPr>
              <a:t>What can we do about the increased work pressure?</a:t>
            </a:r>
          </a:p>
          <a:p>
            <a:pPr>
              <a:lnSpc>
                <a:spcPct val="90000"/>
              </a:lnSpc>
            </a:pPr>
            <a:endParaRPr lang="da-DK" sz="1500" dirty="0"/>
          </a:p>
        </p:txBody>
      </p:sp>
      <p:sp>
        <p:nvSpPr>
          <p:cNvPr id="24" name="Text Placeholder 4">
            <a:extLst>
              <a:ext uri="{FF2B5EF4-FFF2-40B4-BE49-F238E27FC236}">
                <a16:creationId xmlns:a16="http://schemas.microsoft.com/office/drawing/2014/main" id="{A9865A0C-8223-7509-946F-5BB16DFED624}"/>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26" name="Footer Placeholder 6">
            <a:extLst>
              <a:ext uri="{FF2B5EF4-FFF2-40B4-BE49-F238E27FC236}">
                <a16:creationId xmlns:a16="http://schemas.microsoft.com/office/drawing/2014/main" id="{DF41DD1E-B98C-0DFB-BAC4-9F4511574B6F}"/>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8</a:t>
            </a:fld>
            <a:endParaRPr lang="da-DK"/>
          </a:p>
        </p:txBody>
      </p:sp>
    </p:spTree>
    <p:extLst>
      <p:ext uri="{BB962C8B-B14F-4D97-AF65-F5344CB8AC3E}">
        <p14:creationId xmlns:p14="http://schemas.microsoft.com/office/powerpoint/2010/main" val="3541936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24400"/>
            <a:ext cx="5378400" cy="5313600"/>
          </a:xfrm>
        </p:spPr>
        <p:txBody>
          <a:bodyPr anchor="ctr">
            <a:normAutofit/>
          </a:bodyPr>
          <a:lstStyle/>
          <a:p>
            <a:r>
              <a:rPr lang="en-GB"/>
              <a:t>Room for professionalism</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type="body" sz="quarter" idx="13"/>
          </p:nvPr>
        </p:nvSpPr>
        <p:spPr>
          <a:xfrm>
            <a:off x="6453600" y="823912"/>
            <a:ext cx="5378038" cy="5314087"/>
          </a:xfrm>
        </p:spPr>
        <p:txBody>
          <a:bodyPr anchor="ctr">
            <a:normAutofit lnSpcReduction="10000"/>
          </a:bodyPr>
          <a:lstStyle/>
          <a:p>
            <a:pPr lvl="0" algn="l">
              <a:spcAft>
                <a:spcPts val="1000"/>
              </a:spcAft>
            </a:pPr>
            <a:r>
              <a:rPr lang="en-GB" sz="2200" b="1">
                <a:effectLst/>
              </a:rPr>
              <a:t>DM's member survey shows</a:t>
            </a:r>
            <a:r>
              <a:rPr lang="en-GB" sz="2200">
                <a:effectLst/>
              </a:rPr>
              <a:t> that the members feel that there is a lack of coherence between the workplace's tasks and resources.</a:t>
            </a:r>
          </a:p>
          <a:p>
            <a:pPr lvl="0" algn="l">
              <a:spcAft>
                <a:spcPts val="1000"/>
              </a:spcAft>
            </a:pPr>
            <a:endParaRPr lang="da-DK" sz="2200">
              <a:effectLst/>
            </a:endParaRPr>
          </a:p>
          <a:p>
            <a:pPr lvl="0" algn="l">
              <a:spcAft>
                <a:spcPts val="1000"/>
              </a:spcAft>
            </a:pPr>
            <a:r>
              <a:rPr lang="en-GB" sz="2200" b="1">
                <a:effectLst/>
              </a:rPr>
              <a:t>DM believes</a:t>
            </a:r>
            <a:r>
              <a:rPr lang="en-GB" sz="2200">
                <a:effectLst/>
              </a:rPr>
              <a:t> that there is a need to articulate the respect for members' professionalism and education that underpins core services and operations.</a:t>
            </a:r>
          </a:p>
          <a:p>
            <a:pPr marL="0" indent="0" algn="l">
              <a:spcAft>
                <a:spcPts val="1300"/>
              </a:spcAft>
              <a:buNone/>
            </a:pPr>
            <a:endParaRPr lang="da-DK" sz="2200" b="1">
              <a:effectLst/>
            </a:endParaRPr>
          </a:p>
          <a:p>
            <a:pPr marL="0" indent="0" algn="l">
              <a:spcAft>
                <a:spcPts val="1300"/>
              </a:spcAft>
              <a:buNone/>
            </a:pPr>
            <a:r>
              <a:rPr lang="en-GB" sz="2200" b="1">
                <a:effectLst/>
              </a:rPr>
              <a:t>Presentation for discussion: </a:t>
            </a:r>
          </a:p>
          <a:p>
            <a:pPr marL="342900" lvl="0" indent="-342900" algn="l">
              <a:buFont typeface="Symbol" panose="05050102010706020507" pitchFamily="18" charset="2"/>
              <a:buChar char=""/>
            </a:pPr>
            <a:r>
              <a:rPr lang="en-GB" sz="2200">
                <a:effectLst/>
              </a:rPr>
              <a:t>Where do you see professionalism being challenged? </a:t>
            </a:r>
          </a:p>
          <a:p>
            <a:pPr marL="342900" lvl="0" indent="-342900" algn="l">
              <a:buFont typeface="Symbol" panose="05050102010706020507" pitchFamily="18" charset="2"/>
              <a:buChar char=""/>
            </a:pPr>
            <a:r>
              <a:rPr lang="en-GB" sz="2200">
                <a:effectLst/>
              </a:rPr>
              <a:t>What is challenging your professionalism?</a:t>
            </a:r>
          </a:p>
          <a:p>
            <a:pPr marL="342900" lvl="0" indent="-342900" algn="l">
              <a:buFont typeface="Symbol" panose="05050102010706020507" pitchFamily="18" charset="2"/>
              <a:buChar char=""/>
            </a:pPr>
            <a:r>
              <a:rPr lang="en-GB" sz="2200">
                <a:effectLst/>
              </a:rPr>
              <a:t>What challenges do you see in relation to the development of the core tasks?</a:t>
            </a:r>
          </a:p>
          <a:p>
            <a:pPr marL="0" indent="0" algn="l">
              <a:spcAft>
                <a:spcPts val="1300"/>
              </a:spcAft>
              <a:buNone/>
            </a:pPr>
            <a:endParaRPr lang="da-DK" sz="2200">
              <a:effectLst/>
            </a:endParaRPr>
          </a:p>
          <a:p>
            <a:endParaRPr lang="da-DK" sz="2200"/>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7" name="Footer Placeholder 4">
            <a:extLst>
              <a:ext uri="{FF2B5EF4-FFF2-40B4-BE49-F238E27FC236}">
                <a16:creationId xmlns:a16="http://schemas.microsoft.com/office/drawing/2014/main" id="{25FD68FC-BBA0-B297-1CE1-DC8C2204876D}"/>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9</a:t>
            </a:fld>
            <a:endParaRPr lang="da-DK"/>
          </a:p>
        </p:txBody>
      </p:sp>
    </p:spTree>
    <p:extLst>
      <p:ext uri="{BB962C8B-B14F-4D97-AF65-F5344CB8AC3E}">
        <p14:creationId xmlns:p14="http://schemas.microsoft.com/office/powerpoint/2010/main" val="168373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DM 16:9">
  <a:themeElements>
    <a:clrScheme name="Accent 7">
      <a:dk1>
        <a:srgbClr val="000000"/>
      </a:dk1>
      <a:lt1>
        <a:srgbClr val="FFFFFF"/>
      </a:lt1>
      <a:dk2>
        <a:srgbClr val="141E4B"/>
      </a:dk2>
      <a:lt2>
        <a:srgbClr val="F5F0EB"/>
      </a:lt2>
      <a:accent1>
        <a:srgbClr val="FF4B4B"/>
      </a:accent1>
      <a:accent2>
        <a:srgbClr val="FFD7DC"/>
      </a:accent2>
      <a:accent3>
        <a:srgbClr val="8C142D"/>
      </a:accent3>
      <a:accent4>
        <a:srgbClr val="00D28C"/>
      </a:accent4>
      <a:accent5>
        <a:srgbClr val="2D7DFF"/>
      </a:accent5>
      <a:accent6>
        <a:srgbClr val="FFF064"/>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ansk Magisterforening (ny farverækkefølge m. ekstra billedlayouts).potx" id="{4C47F88E-4B38-4D26-A805-A175BAA65127}" vid="{40BD441C-0629-4CF3-92B3-E4730264860C}"/>
    </a:ext>
  </a:extLst>
</a:theme>
</file>

<file path=ppt/theme/theme2.xml><?xml version="1.0" encoding="utf-8"?>
<a:theme xmlns:a="http://schemas.openxmlformats.org/drawingml/2006/main" name="Office-tema">
  <a:themeElements>
    <a:clrScheme name="Dansk Magisterforening">
      <a:dk1>
        <a:sysClr val="windowText" lastClr="000000"/>
      </a:dk1>
      <a:lt1>
        <a:srgbClr val="FFFFFF"/>
      </a:lt1>
      <a:dk2>
        <a:srgbClr val="141E4B"/>
      </a:dk2>
      <a:lt2>
        <a:srgbClr val="F5F0EB"/>
      </a:lt2>
      <a:accent1>
        <a:srgbClr val="FF4B4B"/>
      </a:accent1>
      <a:accent2>
        <a:srgbClr val="FF785F"/>
      </a:accent2>
      <a:accent3>
        <a:srgbClr val="CD3246"/>
      </a:accent3>
      <a:accent4>
        <a:srgbClr val="FFD7DC"/>
      </a:accent4>
      <a:accent5>
        <a:srgbClr val="8C142D"/>
      </a:accent5>
      <a:accent6>
        <a:srgbClr val="5A0014"/>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ansk Magisterforening">
      <a:dk1>
        <a:sysClr val="windowText" lastClr="000000"/>
      </a:dk1>
      <a:lt1>
        <a:srgbClr val="FFFFFF"/>
      </a:lt1>
      <a:dk2>
        <a:srgbClr val="141E4B"/>
      </a:dk2>
      <a:lt2>
        <a:srgbClr val="F5F0EB"/>
      </a:lt2>
      <a:accent1>
        <a:srgbClr val="FF4B4B"/>
      </a:accent1>
      <a:accent2>
        <a:srgbClr val="FF785F"/>
      </a:accent2>
      <a:accent3>
        <a:srgbClr val="CD3246"/>
      </a:accent3>
      <a:accent4>
        <a:srgbClr val="FFD7DC"/>
      </a:accent4>
      <a:accent5>
        <a:srgbClr val="8C142D"/>
      </a:accent5>
      <a:accent6>
        <a:srgbClr val="5A0014"/>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ccent 7">
    <a:dk1>
      <a:srgbClr val="000000"/>
    </a:dk1>
    <a:lt1>
      <a:srgbClr val="FFFFFF"/>
    </a:lt1>
    <a:dk2>
      <a:srgbClr val="141E4B"/>
    </a:dk2>
    <a:lt2>
      <a:srgbClr val="F5F0EB"/>
    </a:lt2>
    <a:accent1>
      <a:srgbClr val="FF4B4B"/>
    </a:accent1>
    <a:accent2>
      <a:srgbClr val="FFD7DC"/>
    </a:accent2>
    <a:accent3>
      <a:srgbClr val="8C142D"/>
    </a:accent3>
    <a:accent4>
      <a:srgbClr val="00D28C"/>
    </a:accent4>
    <a:accent5>
      <a:srgbClr val="2D7DFF"/>
    </a:accent5>
    <a:accent6>
      <a:srgbClr val="FFF064"/>
    </a:accent6>
    <a:hlink>
      <a:srgbClr val="FF4B4B"/>
    </a:hlink>
    <a:folHlink>
      <a:srgbClr val="CD3246"/>
    </a:folHlink>
  </a:clrScheme>
</a:themeOverride>
</file>

<file path=docProps/app.xml><?xml version="1.0" encoding="utf-8"?>
<Properties xmlns="http://schemas.openxmlformats.org/officeDocument/2006/extended-properties" xmlns:vt="http://schemas.openxmlformats.org/officeDocument/2006/docPropsVTypes">
  <Template/>
  <TotalTime>24</TotalTime>
  <Words>2873</Words>
  <Application>Microsoft Office PowerPoint</Application>
  <PresentationFormat>Widescreen</PresentationFormat>
  <Paragraphs>214</Paragraphs>
  <Slides>17</Slides>
  <Notes>17</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17</vt:i4>
      </vt:variant>
    </vt:vector>
  </HeadingPairs>
  <TitlesOfParts>
    <vt:vector size="23" baseType="lpstr">
      <vt:lpstr>Arial</vt:lpstr>
      <vt:lpstr>Wingdings</vt:lpstr>
      <vt:lpstr>Avenir Next LT Pro</vt:lpstr>
      <vt:lpstr>DM PowerPt</vt:lpstr>
      <vt:lpstr>Symbol</vt:lpstr>
      <vt:lpstr>DM 16:9</vt:lpstr>
      <vt:lpstr>OK24 Presentation for club meetings – participate in the debate so that we set the right requirements for the collective bargaining negotiations</vt:lpstr>
      <vt:lpstr>The themes for OK24   – Attractive conditions in the public sector</vt:lpstr>
      <vt:lpstr>The members' top 5</vt:lpstr>
      <vt:lpstr>Wages</vt:lpstr>
      <vt:lpstr>Local wage negotiation</vt:lpstr>
      <vt:lpstr>Influence on one’s own work life</vt:lpstr>
      <vt:lpstr>Influence on one’s own work life (continued)</vt:lpstr>
      <vt:lpstr>Working environment</vt:lpstr>
      <vt:lpstr>Room for professionalism</vt:lpstr>
      <vt:lpstr>Co-involvement and transition processes</vt:lpstr>
      <vt:lpstr>Co-involvement and transition processes (continued)</vt:lpstr>
      <vt:lpstr>Job and career development</vt:lpstr>
      <vt:lpstr>Conditions for fixed-term employees</vt:lpstr>
      <vt:lpstr>Terms and conditions for managers</vt:lpstr>
      <vt:lpstr>Parental leave and equality</vt:lpstr>
      <vt:lpstr>Terms and conditions for seniors</vt:lpstr>
      <vt:lpstr>Timetable for gathering and deciding on demands for OK24 in DM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Lasse Skole Hansen</dc:creator>
  <cp:lastModifiedBy>Mette Axen</cp:lastModifiedBy>
  <cp:revision>4</cp:revision>
  <dcterms:created xsi:type="dcterms:W3CDTF">2021-11-30T11:13:38Z</dcterms:created>
  <dcterms:modified xsi:type="dcterms:W3CDTF">2023-01-05T13:42:57Z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L_AuthorInitials">
    <vt:lpwstr>lsh</vt:lpwstr>
  </property>
  <property fmtid="{D5CDD505-2E9C-101B-9397-08002B2CF9AE}" pid="4" name="DL_AuthorName">
    <vt:lpwstr>Lasse Skole Hansen</vt:lpwstr>
  </property>
  <property fmtid="{D5CDD505-2E9C-101B-9397-08002B2CF9AE}" pid="5" name="DL_AuthorDepartment">
    <vt:lpwstr>Kommunikation &amp; marketing</vt:lpwstr>
  </property>
  <property fmtid="{D5CDD505-2E9C-101B-9397-08002B2CF9AE}" pid="6" name="DL_AuthorPhone">
    <vt:lpwstr>+45 38 15 67 12</vt:lpwstr>
  </property>
  <property fmtid="{D5CDD505-2E9C-101B-9397-08002B2CF9AE}" pid="7" name="DL_AuthorEmail">
    <vt:lpwstr>lsh@dm.dk</vt:lpwstr>
  </property>
  <property fmtid="{D5CDD505-2E9C-101B-9397-08002B2CF9AE}" pid="8" name="DL_AuthorTitle">
    <vt:lpwstr>Kommunikationskonsulent</vt:lpwstr>
  </property>
</Properties>
</file>