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258" r:id="rId2"/>
    <p:sldId id="257" r:id="rId3"/>
    <p:sldId id="259" r:id="rId4"/>
    <p:sldId id="260" r:id="rId5"/>
    <p:sldId id="261" r:id="rId6"/>
    <p:sldId id="262" r:id="rId7"/>
    <p:sldId id="273" r:id="rId8"/>
    <p:sldId id="263" r:id="rId9"/>
    <p:sldId id="264" r:id="rId10"/>
    <p:sldId id="265" r:id="rId11"/>
    <p:sldId id="272" r:id="rId12"/>
    <p:sldId id="266" r:id="rId13"/>
    <p:sldId id="267" r:id="rId14"/>
    <p:sldId id="268" r:id="rId15"/>
    <p:sldId id="269" r:id="rId16"/>
    <p:sldId id="270" r:id="rId17"/>
    <p:sldId id="271" r:id="rId18"/>
  </p:sldIdLst>
  <p:sldSz cx="12192000" cy="6858000"/>
  <p:notesSz cx="6858000" cy="9144000"/>
  <p:embeddedFontLst>
    <p:embeddedFont>
      <p:font typeface="Avenir Next LT Pro" panose="020B0504020202020204" pitchFamily="34" charset="0"/>
      <p:regular r:id="rId21"/>
      <p:bold r:id="rId22"/>
      <p:italic r:id="rId23"/>
      <p:boldItalic r:id="rId24"/>
    </p:embeddedFont>
    <p:embeddedFont>
      <p:font typeface="DM PowerPt" panose="00000800000000000000" pitchFamily="2"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0014"/>
    <a:srgbClr val="580114"/>
    <a:srgbClr val="680019"/>
    <a:srgbClr val="8C142D"/>
    <a:srgbClr val="FF785F"/>
    <a:srgbClr val="CD3246"/>
    <a:srgbClr val="FFD7DC"/>
    <a:srgbClr val="FF4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98989-AB2D-4AD4-BE9F-19F6438E5619}" v="42" dt="2022-12-19T12:03:42.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42" autoAdjust="0"/>
  </p:normalViewPr>
  <p:slideViewPr>
    <p:cSldViewPr snapToGrid="0">
      <p:cViewPr varScale="1">
        <p:scale>
          <a:sx n="83" d="100"/>
          <a:sy n="83" d="100"/>
        </p:scale>
        <p:origin x="653" y="5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se Skole Hansen" userId="b91e08a6-eb58-4f46-a8de-b86ec450ce03" providerId="ADAL" clId="{29198989-AB2D-4AD4-BE9F-19F6438E5619}"/>
    <pc:docChg chg="modSld">
      <pc:chgData name="Lasse Skole Hansen" userId="b91e08a6-eb58-4f46-a8de-b86ec450ce03" providerId="ADAL" clId="{29198989-AB2D-4AD4-BE9F-19F6438E5619}" dt="2022-12-19T12:03:42.785" v="41" actId="20577"/>
      <pc:docMkLst>
        <pc:docMk/>
      </pc:docMkLst>
      <pc:sldChg chg="modNotesTx">
        <pc:chgData name="Lasse Skole Hansen" userId="b91e08a6-eb58-4f46-a8de-b86ec450ce03" providerId="ADAL" clId="{29198989-AB2D-4AD4-BE9F-19F6438E5619}" dt="2022-12-19T12:03:42.785" v="41" actId="20577"/>
        <pc:sldMkLst>
          <pc:docMk/>
          <pc:sldMk cId="1966737450" sldId="2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05/01/2023</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atin typeface="Avenir Next LT Pro" panose="020B0504020202020204" pitchFamily="34" charset="0"/>
              </a:defRPr>
            </a:lvl1pPr>
          </a:lstStyle>
          <a:p>
            <a:fld id="{1386E511-D742-4EFE-90B5-C9FC42762E0F}" type="datetimeFigureOut">
              <a:rPr lang="en-GB" smtClean="0"/>
              <a:pPr/>
              <a:t>05/01/2023</a:t>
            </a:fld>
            <a:endParaRPr lang="en-GB">
              <a:latin typeface="Avenir Next LT Pro" panose="020B0504020202020204" pitchFamily="34" charset="0"/>
            </a:endParaRPr>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atin typeface="Avenir Next LT Pro" panose="020B0504020202020204" pitchFamily="34" charset="0"/>
              </a:defRPr>
            </a:lvl1pPr>
          </a:lstStyle>
          <a:p>
            <a:fld id="{A16CFAD1-D197-4A88-B173-A6412E995EE5}" type="slidenum">
              <a:rPr lang="en-GB" smtClean="0"/>
              <a:pPr/>
              <a:t>‹nr.›</a:t>
            </a:fld>
            <a:endParaRPr lang="en-GB">
              <a:latin typeface="Avenir Next LT Pro" panose="020B0504020202020204" pitchFamily="34" charset="0"/>
            </a:endParaRPr>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atin typeface="Avenir Next LT Pro" panose="020B0504020202020204" pitchFamily="34" charset="0"/>
              </a:defRPr>
            </a:lvl1pPr>
          </a:lstStyle>
          <a:p>
            <a:endParaRPr lang="en-GB">
              <a:latin typeface="Avenir Next LT Pro" panose="020B0504020202020204" pitchFamily="34" charset="0"/>
            </a:endParaRPr>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Avenir Next LT Pro" panose="020B0504020202020204" pitchFamily="34" charset="0"/>
              </a:defRPr>
            </a:lvl1pPr>
          </a:lstStyle>
          <a:p>
            <a:endParaRPr lang="en-GB">
              <a:latin typeface="Avenir Next LT Pro" panose="020B0504020202020204" pitchFamily="34" charset="0"/>
            </a:endParaRPr>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60000" indent="-180000" algn="l" defTabSz="914400" rtl="0" eaLnBrk="1" latinLnBrk="0" hangingPunct="1">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2pPr>
    <a:lvl3pPr marL="9144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3716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828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err="1">
                <a:effectLst/>
                <a:latin typeface="Avenir Next LT Pro" panose="020B0504020202020204" pitchFamily="34" charset="0"/>
                <a:ea typeface="Avenir Next LT Pro" panose="020B0504020202020204" pitchFamily="34" charset="0"/>
                <a:cs typeface="Verdana" panose="020B0604030504040204" pitchFamily="34" charset="0"/>
              </a:rPr>
              <a:t>Regi-bemærkning</a:t>
            </a:r>
            <a:r>
              <a:rPr lang="da-DK" sz="1200" dirty="0">
                <a:effectLst/>
                <a:latin typeface="Avenir Next LT Pro" panose="020B0504020202020204" pitchFamily="34" charset="0"/>
                <a:ea typeface="Avenir Next LT Pro" panose="020B0504020202020204" pitchFamily="34" charset="0"/>
                <a:cs typeface="Verdana" panose="020B0604030504040204" pitchFamily="34" charset="0"/>
              </a:rPr>
              <a:t> til oplægsholder: I behøver ikke gå oplægget igennem fra ende til anden, I kan fint springe rundt i temaerne efter hvor der er mest energi for deltagerne i diskussionen. Det vil være rigtig godt, hvis der er nogle mødedeltagere, der noterer hovedpointerne fra diskussionerne, så der bliver en tilbagemelding fra jeres diskussioner til DM. I behøver ikke tænke i at formulere egentlige overenskomstkrav. Det vigtige er at de problemstillinger der optager jer på arbejdspladsen kommer ind til DM </a:t>
            </a:r>
            <a:r>
              <a:rPr lang="da-DK" sz="1200">
                <a:effectLst/>
                <a:latin typeface="Avenir Next LT Pro" panose="020B0504020202020204" pitchFamily="34" charset="0"/>
                <a:ea typeface="Avenir Next LT Pro" panose="020B0504020202020204" pitchFamily="34" charset="0"/>
                <a:cs typeface="Verdana" panose="020B0604030504040204" pitchFamily="34" charset="0"/>
              </a:rPr>
              <a:t>på www.dm</a:t>
            </a:r>
            <a:r>
              <a:rPr lang="da-DK" sz="1200" dirty="0">
                <a:effectLst/>
                <a:latin typeface="Avenir Next LT Pro" panose="020B0504020202020204" pitchFamily="34" charset="0"/>
                <a:ea typeface="Avenir Next LT Pro" panose="020B0504020202020204" pitchFamily="34" charset="0"/>
                <a:cs typeface="Verdana" panose="020B0604030504040204" pitchFamily="34" charset="0"/>
              </a:rPr>
              <a:t>.dk/raad-og-svar/ansaettelse/overenskomster/ok24</a:t>
            </a: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a:t>
            </a:fld>
            <a:endParaRPr lang="en-GB">
              <a:latin typeface="Avenir Next LT Pro" panose="020B0504020202020204" pitchFamily="34" charset="0"/>
            </a:endParaRPr>
          </a:p>
        </p:txBody>
      </p:sp>
    </p:spTree>
    <p:extLst>
      <p:ext uri="{BB962C8B-B14F-4D97-AF65-F5344CB8AC3E}">
        <p14:creationId xmlns:p14="http://schemas.microsoft.com/office/powerpoint/2010/main" val="74858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Det er vigtigt at medarbejderne inddrages og høres i alle relevante omstillingsprocesser på arbejdspladsen, fordi det giver medejerskab og bedre løsninger. Forandringerne kan blandt andet have afsæt i miljø, økonomi, digitalisering eller omstrukturering</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Ved OK21 fik vi en bestemmelse om at medarbejderne og SU/MED skal have indflydelse på arbejdspladsens grønne omstilling. En udvidet forhandlingsdagsorden på arbejdspladserne kan foruden grøn omstilling fx også rumme digital omstilling, etik og ligestilling. Den digitale omstilling åbner for nye arbejdsformer, nye måder at tilrettelægge arbejdet, men også nye muligheder for overvågning af medarbejderne, som i høj grad skal undgås, og som det er nødvendigt at sikre den lokale dialog om.</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10</a:t>
            </a:fld>
            <a:endParaRPr lang="en-GB">
              <a:latin typeface="Avenir Next LT Pro" panose="020B0504020202020204" pitchFamily="34" charset="0"/>
            </a:endParaRPr>
          </a:p>
        </p:txBody>
      </p:sp>
    </p:spTree>
    <p:extLst>
      <p:ext uri="{BB962C8B-B14F-4D97-AF65-F5344CB8AC3E}">
        <p14:creationId xmlns:p14="http://schemas.microsoft.com/office/powerpoint/2010/main" val="243259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11</a:t>
            </a:fld>
            <a:endParaRPr lang="en-GB">
              <a:latin typeface="Avenir Next LT Pro" panose="020B0504020202020204" pitchFamily="34" charset="0"/>
            </a:endParaRPr>
          </a:p>
        </p:txBody>
      </p:sp>
    </p:spTree>
    <p:extLst>
      <p:ext uri="{BB962C8B-B14F-4D97-AF65-F5344CB8AC3E}">
        <p14:creationId xmlns:p14="http://schemas.microsoft.com/office/powerpoint/2010/main" val="147318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lnSpc>
                <a:spcPct val="115000"/>
              </a:lnSpc>
              <a:spcAft>
                <a:spcPts val="1000"/>
              </a:spcAft>
            </a:pPr>
            <a:r>
              <a:rPr lang="da-DK" sz="1800">
                <a:solidFill>
                  <a:srgbClr val="222222"/>
                </a:solidFill>
                <a:effectLst/>
                <a:latin typeface="Avenir Next LT Pro" panose="020B0504020202020204" pitchFamily="34" charset="0"/>
                <a:ea typeface="Times New Roman" panose="02020603050405020304" pitchFamily="18" charset="0"/>
                <a:cs typeface="Times New Roman" panose="02020603050405020304" pitchFamily="18" charset="0"/>
              </a:rPr>
              <a:t>Kompetenceudvikling og udvikling i jobbet er væsentlige faktorer for at sikre, at den enkelte bedst muligt kan udføre sit arbejde. Det er også vigtigt både for at sikre den enkeltes </a:t>
            </a:r>
            <a:r>
              <a:rPr lang="da-DK" sz="1800" err="1">
                <a:solidFill>
                  <a:srgbClr val="222222"/>
                </a:solidFill>
                <a:effectLst/>
                <a:latin typeface="Avenir Next LT Pro" panose="020B0504020202020204" pitchFamily="34" charset="0"/>
                <a:ea typeface="Times New Roman" panose="02020603050405020304" pitchFamily="18" charset="0"/>
                <a:cs typeface="Times New Roman" panose="02020603050405020304" pitchFamily="18" charset="0"/>
              </a:rPr>
              <a:t>employability</a:t>
            </a:r>
            <a:r>
              <a:rPr lang="da-DK" sz="1800">
                <a:solidFill>
                  <a:srgbClr val="222222"/>
                </a:solidFill>
                <a:effectLst/>
                <a:latin typeface="Avenir Next LT Pro" panose="020B0504020202020204" pitchFamily="34" charset="0"/>
                <a:ea typeface="Times New Roman" panose="02020603050405020304" pitchFamily="18" charset="0"/>
                <a:cs typeface="Times New Roman" panose="02020603050405020304" pitchFamily="18" charset="0"/>
              </a:rPr>
              <a:t> og dermed livsløn, og for at sikre, at samfundets investering i uddannelse bliver vedligeholdt. Den enkelte arbejdsgiver har brug for, at de rette kompetencer er til stede for at opgaverne kan blive løst, og vi skal sikre arbejdsgivernes forpligtelse til at vedligeholde medarbejdernes kompetencer, så arbejdsgivers kompetencebehov ikke bare bliver løst ved at ansætte nye medarbejdere. Der kan være langt fra afsluttet uddannelse til pensionering, og for at kunne gribe nye muligheder på arbejdsmarkedet er det nødvendigt at have opdaterede kompetencer.</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algn="just">
              <a:lnSpc>
                <a:spcPct val="115000"/>
              </a:lnSpc>
              <a:spcAft>
                <a:spcPts val="1000"/>
              </a:spcAft>
            </a:pPr>
            <a:r>
              <a:rPr lang="da-DK" sz="1800">
                <a:solidFill>
                  <a:srgbClr val="222222"/>
                </a:solidFill>
                <a:effectLst/>
                <a:latin typeface="Avenir Next LT Pro" panose="020B0504020202020204" pitchFamily="34" charset="0"/>
                <a:ea typeface="Times New Roman" panose="02020603050405020304" pitchFamily="18" charset="0"/>
                <a:cs typeface="Times New Roman" panose="02020603050405020304" pitchFamily="18" charset="0"/>
              </a:rPr>
              <a:t>Ved OK21 fik vi kompetencefonde på det kommunale og regionale område, så alle 3 offentlige områder nu er omfattet af kompetencefonde. </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12</a:t>
            </a:fld>
            <a:endParaRPr lang="en-GB">
              <a:latin typeface="Avenir Next LT Pro" panose="020B0504020202020204" pitchFamily="34" charset="0"/>
            </a:endParaRPr>
          </a:p>
        </p:txBody>
      </p:sp>
    </p:spTree>
    <p:extLst>
      <p:ext uri="{BB962C8B-B14F-4D97-AF65-F5344CB8AC3E}">
        <p14:creationId xmlns:p14="http://schemas.microsoft.com/office/powerpoint/2010/main" val="222079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Tidsbegrænsede ansættelser skal så vidt muligt nedbringes gennem bedre adgang til fast ansættelse</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Der, hvor der reelt er behov for at ansætte tidsbegrænset, er der også brug for en diskussion af, hvordan generne ved tidsbegrænset ansættelse kan minimeres. </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13</a:t>
            </a:fld>
            <a:endParaRPr lang="en-GB">
              <a:latin typeface="Avenir Next LT Pro" panose="020B0504020202020204" pitchFamily="34" charset="0"/>
            </a:endParaRPr>
          </a:p>
        </p:txBody>
      </p:sp>
    </p:spTree>
    <p:extLst>
      <p:ext uri="{BB962C8B-B14F-4D97-AF65-F5344CB8AC3E}">
        <p14:creationId xmlns:p14="http://schemas.microsoft.com/office/powerpoint/2010/main" val="103530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ts val="1300"/>
              </a:lnSpc>
              <a:spcAft>
                <a:spcPts val="1300"/>
              </a:spcAft>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I DM organiserer vi både ledere og medarbejdere, og det er en fælles interesse at sikre, at arbejdspladserne er godt ledet, og at samarbejdet på arbejdspladserne er præget af tillid. Derfor skal de offentlige overenskomster også gerne understøtte, at gode ledere er afgørende for at sikre attraktive arbejdspladser.</a:t>
            </a:r>
          </a:p>
          <a:p>
            <a:pPr>
              <a:lnSpc>
                <a:spcPts val="1300"/>
              </a:lnSpc>
              <a:spcAft>
                <a:spcPts val="1300"/>
              </a:spcAft>
            </a:pP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God ledelse er vigtig for hele arbejdspladsen – jo bedre ledelse, jo bedre arbejdsplads. Og for at kunne udøve god ledelse, skal lederne også have gode udviklings- og arbejdsvilkår. Der er derfor al mulig god grund til at sætte fokus på rammerne for god ledelse.</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a:lnSpc>
                <a:spcPts val="1300"/>
              </a:lnSpc>
              <a:spcAft>
                <a:spcPts val="1300"/>
              </a:spcAft>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14</a:t>
            </a:fld>
            <a:endParaRPr lang="en-GB">
              <a:latin typeface="Avenir Next LT Pro" panose="020B0504020202020204" pitchFamily="34" charset="0"/>
            </a:endParaRPr>
          </a:p>
        </p:txBody>
      </p:sp>
    </p:spTree>
    <p:extLst>
      <p:ext uri="{BB962C8B-B14F-4D97-AF65-F5344CB8AC3E}">
        <p14:creationId xmlns:p14="http://schemas.microsoft.com/office/powerpoint/2010/main" val="3311688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Med de nye barselsregler der trådte i kraft 2. august 2022, er der taget et vigtigt skridt i retning af ligestilling af forældre. I udgangspunktet har begge forældre lige ret til </a:t>
            </a:r>
            <a:r>
              <a:rPr lang="da-DK" sz="1800" err="1">
                <a:effectLst/>
                <a:latin typeface="Avenir Next LT Pro" panose="020B0504020202020204" pitchFamily="34" charset="0"/>
                <a:ea typeface="Avenir Next LT Pro" panose="020B0504020202020204" pitchFamily="34" charset="0"/>
                <a:cs typeface="Times New Roman" panose="02020603050405020304" pitchFamily="18" charset="0"/>
              </a:rPr>
              <a:t>barselsdagpengene</a:t>
            </a: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 efter fødslen (24 uger til hver), så det vil være oplagt at se på en udvidet lønret til far/medmor ved overenskomstforhandlingerne – ideelt en lønret, der dækker alle ugerne med </a:t>
            </a:r>
            <a:r>
              <a:rPr lang="da-DK" sz="1800" err="1">
                <a:effectLst/>
                <a:latin typeface="Avenir Next LT Pro" panose="020B0504020202020204" pitchFamily="34" charset="0"/>
                <a:ea typeface="Avenir Next LT Pro" panose="020B0504020202020204" pitchFamily="34" charset="0"/>
                <a:cs typeface="Times New Roman" panose="02020603050405020304" pitchFamily="18" charset="0"/>
              </a:rPr>
              <a:t>barselsdagpenge</a:t>
            </a: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 så der blev fuld løn til begge forældre under hele barslen.</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Det danske arbejdsmarked er meget kønsopdelt, og i den offentlige sektor er der en majoritet af kvinder. En øget øremærket </a:t>
            </a:r>
            <a:r>
              <a:rPr lang="da-DK" sz="1800" err="1">
                <a:effectLst/>
                <a:latin typeface="Avenir Next LT Pro" panose="020B0504020202020204" pitchFamily="34" charset="0"/>
                <a:ea typeface="Avenir Next LT Pro" panose="020B0504020202020204" pitchFamily="34" charset="0"/>
                <a:cs typeface="Verdana" panose="020B0604030504040204" pitchFamily="34" charset="0"/>
              </a:rPr>
              <a:t>lønret</a:t>
            </a:r>
            <a:r>
              <a:rPr lang="da-DK" sz="1800">
                <a:effectLst/>
                <a:latin typeface="Avenir Next LT Pro" panose="020B0504020202020204" pitchFamily="34" charset="0"/>
                <a:ea typeface="Avenir Next LT Pro" panose="020B0504020202020204" pitchFamily="34" charset="0"/>
                <a:cs typeface="Verdana" panose="020B0604030504040204" pitchFamily="34" charset="0"/>
              </a:rPr>
              <a:t> til fædre kunne være med til at øge attraktiviteten ved en offentlige ansættelse for mænd. </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15</a:t>
            </a:fld>
            <a:endParaRPr lang="en-GB">
              <a:latin typeface="Avenir Next LT Pro" panose="020B0504020202020204" pitchFamily="34" charset="0"/>
            </a:endParaRPr>
          </a:p>
        </p:txBody>
      </p:sp>
    </p:spTree>
    <p:extLst>
      <p:ext uri="{BB962C8B-B14F-4D97-AF65-F5344CB8AC3E}">
        <p14:creationId xmlns:p14="http://schemas.microsoft.com/office/powerpoint/2010/main" val="4087673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Netop samfundets efterspørgsel på arbejdskraft gør det paradoksalt, at jobsøgende seniorer kan have svært ved at komme i job. Vi kan se, at seniorer på det private arbejdsmarked går på deltid, mens seniorer på det offentlige arbejdsmarked går på pension. Der er behov for at se på, hvordan det offentlige arbejdsmarked bedre kan imødekomme de fleksibilitetsbehov og -ønsker som seniorerne har. Det kan fx handle om deltid men også tidsmæssig placering af arbejdstiden og balance mellem udvikling og rutine.</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16</a:t>
            </a:fld>
            <a:endParaRPr lang="en-GB">
              <a:latin typeface="Avenir Next LT Pro" panose="020B0504020202020204" pitchFamily="34" charset="0"/>
            </a:endParaRPr>
          </a:p>
        </p:txBody>
      </p:sp>
    </p:spTree>
    <p:extLst>
      <p:ext uri="{BB962C8B-B14F-4D97-AF65-F5344CB8AC3E}">
        <p14:creationId xmlns:p14="http://schemas.microsoft.com/office/powerpoint/2010/main" val="1464820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Når DM’s krav er indsendt til AC samles alle kravene fra AC’s 28 medlemsorganisationer.</a:t>
            </a:r>
          </a:p>
          <a:p>
            <a:r>
              <a:rPr lang="da-DK"/>
              <a:t>De 28 organisationer (DM, Djøf, IDA, Lægerne </a:t>
            </a:r>
            <a:r>
              <a:rPr lang="da-DK" err="1"/>
              <a:t>osv</a:t>
            </a:r>
            <a:r>
              <a:rPr lang="da-DK"/>
              <a:t>) diskuterer kravene og beslutter hvilke krav der skal med i AC’s samlede </a:t>
            </a:r>
            <a:r>
              <a:rPr lang="da-DK" err="1"/>
              <a:t>kravspakke</a:t>
            </a:r>
            <a:endParaRPr lang="da-DK"/>
          </a:p>
          <a:p>
            <a:r>
              <a:rPr lang="da-DK"/>
              <a:t>Krav der vedrører hele det offentlige arbejdsmarked (fx barsel og TR-regler) afstemmes med forhandlingsfællesskaberne</a:t>
            </a:r>
          </a:p>
          <a:p>
            <a:r>
              <a:rPr lang="da-DK"/>
              <a:t>Lige før jul 2023 udveksles der krav med arbejdsgiverne (Stat, Regioner, Kommuner)</a:t>
            </a:r>
          </a:p>
          <a:p>
            <a:r>
              <a:rPr lang="da-DK"/>
              <a:t>I januar og februar 2024 kører forhandlingerne</a:t>
            </a:r>
          </a:p>
          <a:p>
            <a:r>
              <a:rPr lang="da-DK"/>
              <a:t>I slutningen af februar håber vi der er et resultat</a:t>
            </a:r>
          </a:p>
          <a:p>
            <a:r>
              <a:rPr lang="da-DK"/>
              <a:t>Resultatet skal til afstemning blandt medlemmerne</a:t>
            </a:r>
          </a:p>
          <a:p>
            <a:r>
              <a:rPr lang="da-DK"/>
              <a:t>Hvis medlemmerne siger ja, træder de nye overenskomster i kraft 1. april 2024</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17</a:t>
            </a:fld>
            <a:endParaRPr lang="en-GB">
              <a:latin typeface="Avenir Next LT Pro" panose="020B0504020202020204" pitchFamily="34" charset="0"/>
            </a:endParaRPr>
          </a:p>
        </p:txBody>
      </p:sp>
    </p:spTree>
    <p:extLst>
      <p:ext uri="{BB962C8B-B14F-4D97-AF65-F5344CB8AC3E}">
        <p14:creationId xmlns:p14="http://schemas.microsoft.com/office/powerpoint/2010/main" val="80176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Overenskomsterne skal være med til at sikre et offentligt arbejdsmarked som er attraktivt, så der fortsat kan fastholdes og rekrutteres dygtige medarbejdere til at videreudvikle vores samfund.  Derfor sætter vi overskriften ”Attraktive vilkår i det offentlige” på vores oplæg til OK24. For netop når der er kriser i både klima og økonomi, er det vigtigt med en velfungerende offentlig sektor. Og for at DM kan stille de rigtige krav til OK24, er det vigtigt at få input fra arbejdspladserne. Her er et oplæg til diskussion. Tag fat i de temaer, der fylder på arbejdspladsen og tilføj gerne, hvis der er noget der mangler. </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2</a:t>
            </a:fld>
            <a:endParaRPr lang="en-GB">
              <a:latin typeface="Avenir Next LT Pro" panose="020B0504020202020204" pitchFamily="34" charset="0"/>
            </a:endParaRPr>
          </a:p>
        </p:txBody>
      </p:sp>
    </p:spTree>
    <p:extLst>
      <p:ext uri="{BB962C8B-B14F-4D97-AF65-F5344CB8AC3E}">
        <p14:creationId xmlns:p14="http://schemas.microsoft.com/office/powerpoint/2010/main" val="143931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a:effectLst/>
                <a:latin typeface="Avenir Next LT Pro" panose="020B0504020202020204" pitchFamily="34" charset="0"/>
              </a:rPr>
              <a:t>Vi har startet overenskomstprocessen med at spørge DM’s medlemmer, hvad der er vigtigst at sikre gennem overenskomsterne. Den tilbagemelding har været udgangspunkt for DM’s diskussionsoplæg til OK24.</a:t>
            </a:r>
            <a:endParaRPr lang="da-DK"/>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3</a:t>
            </a:fld>
            <a:endParaRPr lang="en-GB">
              <a:latin typeface="Avenir Next LT Pro" panose="020B0504020202020204" pitchFamily="34" charset="0"/>
            </a:endParaRPr>
          </a:p>
        </p:txBody>
      </p:sp>
    </p:spTree>
    <p:extLst>
      <p:ext uri="{BB962C8B-B14F-4D97-AF65-F5344CB8AC3E}">
        <p14:creationId xmlns:p14="http://schemas.microsoft.com/office/powerpoint/2010/main" val="372638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Lønnen i det offentlige fastlægges dels gennem de lønstigninger, som aftales i overenskomsterne og dels gennem lokale lønforhandlinger på arbejdspladserne. Løn er særligt interessant i en tid med inflation, så der er ingen tvivl om at en stor opmærksomhed vil være rettet mod lønspørgsmålet ved OK24.</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a:latin typeface="Avenir Next LT Pro" panose="020B0504020202020204" pitchFamily="34" charset="0"/>
            </a:endParaRPr>
          </a:p>
        </p:txBody>
      </p:sp>
    </p:spTree>
    <p:extLst>
      <p:ext uri="{BB962C8B-B14F-4D97-AF65-F5344CB8AC3E}">
        <p14:creationId xmlns:p14="http://schemas.microsoft.com/office/powerpoint/2010/main" val="105841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ts val="1300"/>
              </a:lnSpc>
              <a:spcAft>
                <a:spcPts val="1300"/>
              </a:spcAft>
            </a:pP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Det er en udfordring, at de lokale </a:t>
            </a:r>
            <a:r>
              <a:rPr lang="da-DK" sz="1800">
                <a:effectLst/>
                <a:latin typeface="Avenir Next LT Pro" panose="020B0504020202020204" pitchFamily="34" charset="0"/>
                <a:ea typeface="Avenir Next LT Pro" panose="020B0504020202020204" pitchFamily="34" charset="0"/>
                <a:cs typeface="Verdana" panose="020B0604030504040204" pitchFamily="34" charset="0"/>
              </a:rPr>
              <a:t>lønforhandlinger</a:t>
            </a: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 ikke alle steder prioriteres og anvendes tilstrækkeligt. Det betyder, at medarbejderne på de arbejdspladser, hvor de lokale </a:t>
            </a:r>
            <a:r>
              <a:rPr lang="da-DK" sz="1800">
                <a:effectLst/>
                <a:latin typeface="Avenir Next LT Pro" panose="020B0504020202020204" pitchFamily="34" charset="0"/>
                <a:ea typeface="Avenir Next LT Pro" panose="020B0504020202020204" pitchFamily="34" charset="0"/>
                <a:cs typeface="Verdana" panose="020B0604030504040204" pitchFamily="34" charset="0"/>
              </a:rPr>
              <a:t>lønforhandlinger</a:t>
            </a: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 ikke prioriteres og anvendes tilstrækkeligt, vil sakke bagud lønmæssigt. </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5</a:t>
            </a:fld>
            <a:endParaRPr lang="en-GB">
              <a:latin typeface="Avenir Next LT Pro" panose="020B0504020202020204" pitchFamily="34" charset="0"/>
            </a:endParaRPr>
          </a:p>
        </p:txBody>
      </p:sp>
    </p:spTree>
    <p:extLst>
      <p:ext uri="{BB962C8B-B14F-4D97-AF65-F5344CB8AC3E}">
        <p14:creationId xmlns:p14="http://schemas.microsoft.com/office/powerpoint/2010/main" val="233032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lnSpc>
                <a:spcPct val="115000"/>
              </a:lnSpc>
              <a:spcAft>
                <a:spcPts val="1000"/>
              </a:spcAft>
            </a:pPr>
            <a:r>
              <a:rPr lang="da-DK" sz="180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DM arbejder for et bæredygtigt fleksibelt arbejdsliv. Vi anbefaler, at arbejdspladserne kigger på mulighederne for fleksibilitet, der tilgodeser arbejdsfællesskabet, den enkelte og de opgaver, som arbejdspladsen skal løfte. Det kan være: </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342900" lvl="0" indent="-342900" algn="just">
              <a:lnSpc>
                <a:spcPct val="115000"/>
              </a:lnSpc>
              <a:spcAft>
                <a:spcPts val="1000"/>
              </a:spcAft>
              <a:buFont typeface="Symbol" panose="05050102010706020507" pitchFamily="18" charset="2"/>
              <a:buChar char=""/>
            </a:pPr>
            <a:r>
              <a:rPr lang="da-DK" sz="180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Fleksibel tilrettelæggelse af arbejdstiden</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342900" lvl="0" indent="-342900" algn="just">
              <a:lnSpc>
                <a:spcPct val="115000"/>
              </a:lnSpc>
              <a:spcAft>
                <a:spcPts val="1000"/>
              </a:spcAft>
              <a:buFont typeface="Symbol" panose="05050102010706020507" pitchFamily="18" charset="2"/>
              <a:buChar char=""/>
            </a:pPr>
            <a:r>
              <a:rPr lang="da-DK" sz="180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Mulighed for hjemmearbejdsdage og distancearbejde</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342900" lvl="0" indent="-342900" algn="just">
              <a:lnSpc>
                <a:spcPct val="115000"/>
              </a:lnSpc>
              <a:spcAft>
                <a:spcPts val="1000"/>
              </a:spcAft>
              <a:buFont typeface="Symbol" panose="05050102010706020507" pitchFamily="18" charset="2"/>
              <a:buChar char=""/>
            </a:pPr>
            <a:r>
              <a:rPr lang="da-DK" sz="180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4-dages arbejdsuge enten med timereduktion eller lange arbejdsdage</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342900" lvl="0" indent="-342900" algn="just">
              <a:lnSpc>
                <a:spcPct val="115000"/>
              </a:lnSpc>
              <a:spcAft>
                <a:spcPts val="1000"/>
              </a:spcAft>
              <a:buFont typeface="Symbol" panose="05050102010706020507" pitchFamily="18" charset="2"/>
              <a:buChar char=""/>
            </a:pPr>
            <a:r>
              <a:rPr lang="da-DK" sz="180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Mulighed for nedsat arbejdstid med kortere arbejdsdage</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342900" lvl="0" indent="-342900" algn="just">
              <a:lnSpc>
                <a:spcPct val="115000"/>
              </a:lnSpc>
              <a:spcAft>
                <a:spcPts val="1000"/>
              </a:spcAft>
              <a:buFont typeface="Symbol" panose="05050102010706020507" pitchFamily="18" charset="2"/>
              <a:buChar char=""/>
            </a:pPr>
            <a:r>
              <a:rPr lang="da-DK" sz="1800" err="1">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Fritvalgskonto</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algn="just">
              <a:lnSpc>
                <a:spcPct val="115000"/>
              </a:lnSpc>
              <a:spcAft>
                <a:spcPts val="1000"/>
              </a:spcAft>
            </a:pPr>
            <a:r>
              <a:rPr lang="da-DK" sz="1800">
                <a:solidFill>
                  <a:srgbClr val="000000"/>
                </a:solidFill>
                <a:effectLst/>
                <a:latin typeface="Avenir Next LT Pro" panose="020B0504020202020204" pitchFamily="34" charset="0"/>
                <a:ea typeface="Avenir Next LT Pro" panose="020B0504020202020204" pitchFamily="34" charset="0"/>
                <a:cs typeface="Arial" panose="020B0604020202020204" pitchFamily="34" charset="0"/>
              </a:rPr>
              <a:t>Eller kombinationer af nogle af dem. Dvs. modeller, der kan rumme flere forskellige muligheder for fleksibilitet. </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a:latin typeface="Avenir Next LT Pro" panose="020B0504020202020204" pitchFamily="34" charset="0"/>
            </a:endParaRPr>
          </a:p>
        </p:txBody>
      </p:sp>
    </p:spTree>
    <p:extLst>
      <p:ext uri="{BB962C8B-B14F-4D97-AF65-F5344CB8AC3E}">
        <p14:creationId xmlns:p14="http://schemas.microsoft.com/office/powerpoint/2010/main" val="411485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lnSpc>
                <a:spcPct val="115000"/>
              </a:lnSpc>
              <a:spcAft>
                <a:spcPts val="1000"/>
              </a:spcAft>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7</a:t>
            </a:fld>
            <a:endParaRPr lang="en-GB">
              <a:latin typeface="Avenir Next LT Pro" panose="020B0504020202020204" pitchFamily="34" charset="0"/>
            </a:endParaRPr>
          </a:p>
        </p:txBody>
      </p:sp>
    </p:spTree>
    <p:extLst>
      <p:ext uri="{BB962C8B-B14F-4D97-AF65-F5344CB8AC3E}">
        <p14:creationId xmlns:p14="http://schemas.microsoft.com/office/powerpoint/2010/main" val="350526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lnSpc>
                <a:spcPct val="115000"/>
              </a:lnSpc>
              <a:spcAft>
                <a:spcPts val="1000"/>
              </a:spcAft>
            </a:pPr>
            <a:r>
              <a:rPr lang="da-DK" sz="1800">
                <a:solidFill>
                  <a:srgbClr val="222222"/>
                </a:solidFill>
                <a:effectLst/>
                <a:latin typeface="Avenir Next LT Pro" panose="020B0504020202020204" pitchFamily="34" charset="0"/>
                <a:ea typeface="Times New Roman" panose="02020603050405020304" pitchFamily="18" charset="0"/>
                <a:cs typeface="Times New Roman" panose="02020603050405020304" pitchFamily="18" charset="0"/>
              </a:rPr>
              <a:t>DM tager udgangspunkt i, at godt arbejdsmiljø er arbejdspladsens ansvar, ikke den enkelte medarbejders.</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a:lnSpc>
                <a:spcPts val="1300"/>
              </a:lnSpc>
              <a:spcAft>
                <a:spcPts val="1300"/>
              </a:spcAft>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Arbejdsmiljø må ikke være et individuelt problem, men arbejdspladsens, og det er i ledelsens såvel som medarbejdernes og samfundets interesse, at psykisk og fysisk overbelastning samt sygdom undgås. </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8</a:t>
            </a:fld>
            <a:endParaRPr lang="en-GB">
              <a:latin typeface="Avenir Next LT Pro" panose="020B0504020202020204" pitchFamily="34" charset="0"/>
            </a:endParaRPr>
          </a:p>
        </p:txBody>
      </p:sp>
    </p:spTree>
    <p:extLst>
      <p:ext uri="{BB962C8B-B14F-4D97-AF65-F5344CB8AC3E}">
        <p14:creationId xmlns:p14="http://schemas.microsoft.com/office/powerpoint/2010/main" val="3156573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Der er flere faktorer, der spiller ind, når medlemmerne oplever, at fagligheden bliver presset. Der er dels den nødvendige tid til at løse opgaverne forsvarligt og dels den nødvendige respekt for den faglige vurdering. </a:t>
            </a:r>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9</a:t>
            </a:fld>
            <a:endParaRPr lang="en-GB">
              <a:latin typeface="Avenir Next LT Pro" panose="020B0504020202020204" pitchFamily="34" charset="0"/>
            </a:endParaRPr>
          </a:p>
        </p:txBody>
      </p:sp>
    </p:spTree>
    <p:extLst>
      <p:ext uri="{BB962C8B-B14F-4D97-AF65-F5344CB8AC3E}">
        <p14:creationId xmlns:p14="http://schemas.microsoft.com/office/powerpoint/2010/main" val="3055140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Cov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rgbClr val="5A001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chemeClr val="accent1"/>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5. januar 2023</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solidFill>
            <a:schemeClr val="accent2"/>
          </a:solid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 Breaker">
    <p:bg>
      <p:bgRef idx="1001">
        <a:schemeClr val="bg2"/>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sp>
        <p:nvSpPr>
          <p:cNvPr id="14" name="Rectangle 13">
            <a:extLst>
              <a:ext uri="{FF2B5EF4-FFF2-40B4-BE49-F238E27FC236}">
                <a16:creationId xmlns:a16="http://schemas.microsoft.com/office/drawing/2014/main" id="{4C18EBA2-E52A-48CD-A175-5777D2D0E100}"/>
              </a:ext>
            </a:extLst>
          </p:cNvPr>
          <p:cNvSpPr/>
          <p:nvPr userDrawn="1"/>
        </p:nvSpPr>
        <p:spPr>
          <a:xfrm>
            <a:off x="9189600" y="1742400"/>
            <a:ext cx="3002400" cy="51156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720000" y="2304000"/>
            <a:ext cx="10764000" cy="1800000"/>
          </a:xfrm>
        </p:spPr>
        <p:txBody>
          <a:bodyPr anchor="ctr" anchorCtr="0"/>
          <a:lstStyle>
            <a:lvl1pPr algn="ctr">
              <a:defRPr sz="6000">
                <a:solidFill>
                  <a:schemeClr val="tx1"/>
                </a:solidFill>
                <a:latin typeface="+mj-lt"/>
              </a:defRPr>
            </a:lvl1pPr>
          </a:lstStyle>
          <a:p>
            <a:r>
              <a:rPr lang="da-DK" noProof="0"/>
              <a:t>Klik for at tilføje titel</a:t>
            </a:r>
            <a:endParaRPr lang="da-DK"/>
          </a:p>
        </p:txBody>
      </p:sp>
      <p:pic>
        <p:nvPicPr>
          <p:cNvPr id="4" name="Graphic 3">
            <a:extLst>
              <a:ext uri="{FF2B5EF4-FFF2-40B4-BE49-F238E27FC236}">
                <a16:creationId xmlns:a16="http://schemas.microsoft.com/office/drawing/2014/main" id="{94F6674C-2317-47FE-BDFA-EBBA792BBE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5" name="Date Placeholder 4">
            <a:extLst>
              <a:ext uri="{FF2B5EF4-FFF2-40B4-BE49-F238E27FC236}">
                <a16:creationId xmlns:a16="http://schemas.microsoft.com/office/drawing/2014/main" id="{6A3EF1E9-9FBF-43C7-B408-ACF5C6173AE8}"/>
              </a:ext>
            </a:extLst>
          </p:cNvPr>
          <p:cNvSpPr>
            <a:spLocks noGrp="1"/>
          </p:cNvSpPr>
          <p:nvPr>
            <p:ph type="dt" sz="half" idx="10"/>
          </p:nvPr>
        </p:nvSpPr>
        <p:spPr/>
        <p:txBody>
          <a:bodyPr/>
          <a:lstStyle/>
          <a:p>
            <a:fld id="{CB606CCD-CC4E-47DA-A095-139436D9729C}" type="datetime2">
              <a:rPr lang="da-DK" smtClean="0"/>
              <a:t>5. januar 2023</a:t>
            </a:fld>
            <a:endParaRPr lang="da-DK">
              <a:solidFill>
                <a:schemeClr val="tx1"/>
              </a:solidFill>
            </a:endParaRPr>
          </a:p>
        </p:txBody>
      </p:sp>
      <p:sp>
        <p:nvSpPr>
          <p:cNvPr id="6" name="Footer Placeholder 5">
            <a:extLst>
              <a:ext uri="{FF2B5EF4-FFF2-40B4-BE49-F238E27FC236}">
                <a16:creationId xmlns:a16="http://schemas.microsoft.com/office/drawing/2014/main" id="{A53F0457-7DDB-44CC-9680-0FAB8D338409}"/>
              </a:ext>
            </a:extLst>
          </p:cNvPr>
          <p:cNvSpPr>
            <a:spLocks noGrp="1"/>
          </p:cNvSpPr>
          <p:nvPr>
            <p:ph type="ftr" sz="quarter" idx="11"/>
          </p:nvPr>
        </p:nvSpPr>
        <p:spPr/>
        <p:txBody>
          <a:bodyPr/>
          <a:lstStyle/>
          <a:p>
            <a:pPr algn="l"/>
            <a:endParaRPr lang="da-DK"/>
          </a:p>
        </p:txBody>
      </p:sp>
      <p:sp>
        <p:nvSpPr>
          <p:cNvPr id="12" name="Slide Number Placeholder 11">
            <a:extLst>
              <a:ext uri="{FF2B5EF4-FFF2-40B4-BE49-F238E27FC236}">
                <a16:creationId xmlns:a16="http://schemas.microsoft.com/office/drawing/2014/main" id="{9E851D80-4DD1-4A4E-828B-7B739F5103E8}"/>
              </a:ext>
            </a:extLst>
          </p:cNvPr>
          <p:cNvSpPr>
            <a:spLocks noGrp="1"/>
          </p:cNvSpPr>
          <p:nvPr>
            <p:ph type="sldNum" sz="quarter" idx="12"/>
          </p:nvPr>
        </p:nvSpPr>
        <p:spPr/>
        <p:txBody>
          <a:bodyPr/>
          <a:lstStyle/>
          <a:p>
            <a:fld id="{23AA811B-2EBD-4900-905E-5BE206449611}" type="slidenum">
              <a:rPr lang="da-DK" smtClean="0"/>
              <a:pPr/>
              <a:t>‹nr.›</a:t>
            </a:fld>
            <a:endParaRPr lang="da-DK"/>
          </a:p>
        </p:txBody>
      </p:sp>
    </p:spTree>
    <p:extLst>
      <p:ext uri="{BB962C8B-B14F-4D97-AF65-F5344CB8AC3E}">
        <p14:creationId xmlns:p14="http://schemas.microsoft.com/office/powerpoint/2010/main" val="197138226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 Breaker">
    <p:bg>
      <p:bgRef idx="1001">
        <a:schemeClr val="bg2"/>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sp>
        <p:nvSpPr>
          <p:cNvPr id="14" name="Rectangle 13">
            <a:extLst>
              <a:ext uri="{FF2B5EF4-FFF2-40B4-BE49-F238E27FC236}">
                <a16:creationId xmlns:a16="http://schemas.microsoft.com/office/drawing/2014/main" id="{4C18EBA2-E52A-48CD-A175-5777D2D0E100}"/>
              </a:ext>
            </a:extLst>
          </p:cNvPr>
          <p:cNvSpPr/>
          <p:nvPr userDrawn="1"/>
        </p:nvSpPr>
        <p:spPr>
          <a:xfrm>
            <a:off x="9189600" y="1742400"/>
            <a:ext cx="3002400" cy="5115600"/>
          </a:xfrm>
          <a:prstGeom prst="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720000" y="2304000"/>
            <a:ext cx="10764000" cy="1800000"/>
          </a:xfrm>
        </p:spPr>
        <p:txBody>
          <a:bodyPr anchor="ctr" anchorCtr="0"/>
          <a:lstStyle>
            <a:lvl1pPr algn="ctr">
              <a:defRPr sz="6000">
                <a:solidFill>
                  <a:schemeClr val="tx1"/>
                </a:solidFill>
                <a:latin typeface="+mj-lt"/>
              </a:defRPr>
            </a:lvl1pPr>
          </a:lstStyle>
          <a:p>
            <a:r>
              <a:rPr lang="da-DK" noProof="0"/>
              <a:t>Klik for at tilføje titel</a:t>
            </a:r>
            <a:endParaRPr lang="da-DK"/>
          </a:p>
        </p:txBody>
      </p:sp>
      <p:pic>
        <p:nvPicPr>
          <p:cNvPr id="4" name="Graphic 3">
            <a:extLst>
              <a:ext uri="{FF2B5EF4-FFF2-40B4-BE49-F238E27FC236}">
                <a16:creationId xmlns:a16="http://schemas.microsoft.com/office/drawing/2014/main" id="{94F6674C-2317-47FE-BDFA-EBBA792BBE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5" name="Date Placeholder 4">
            <a:extLst>
              <a:ext uri="{FF2B5EF4-FFF2-40B4-BE49-F238E27FC236}">
                <a16:creationId xmlns:a16="http://schemas.microsoft.com/office/drawing/2014/main" id="{6A3EF1E9-9FBF-43C7-B408-ACF5C6173AE8}"/>
              </a:ext>
            </a:extLst>
          </p:cNvPr>
          <p:cNvSpPr>
            <a:spLocks noGrp="1"/>
          </p:cNvSpPr>
          <p:nvPr>
            <p:ph type="dt" sz="half" idx="10"/>
          </p:nvPr>
        </p:nvSpPr>
        <p:spPr/>
        <p:txBody>
          <a:bodyPr/>
          <a:lstStyle/>
          <a:p>
            <a:fld id="{CB606CCD-CC4E-47DA-A095-139436D9729C}" type="datetime2">
              <a:rPr lang="da-DK" smtClean="0"/>
              <a:t>5. januar 2023</a:t>
            </a:fld>
            <a:endParaRPr lang="da-DK">
              <a:solidFill>
                <a:schemeClr val="tx1"/>
              </a:solidFill>
            </a:endParaRPr>
          </a:p>
        </p:txBody>
      </p:sp>
      <p:sp>
        <p:nvSpPr>
          <p:cNvPr id="6" name="Footer Placeholder 5">
            <a:extLst>
              <a:ext uri="{FF2B5EF4-FFF2-40B4-BE49-F238E27FC236}">
                <a16:creationId xmlns:a16="http://schemas.microsoft.com/office/drawing/2014/main" id="{A53F0457-7DDB-44CC-9680-0FAB8D338409}"/>
              </a:ext>
            </a:extLst>
          </p:cNvPr>
          <p:cNvSpPr>
            <a:spLocks noGrp="1"/>
          </p:cNvSpPr>
          <p:nvPr>
            <p:ph type="ftr" sz="quarter" idx="11"/>
          </p:nvPr>
        </p:nvSpPr>
        <p:spPr/>
        <p:txBody>
          <a:bodyPr/>
          <a:lstStyle/>
          <a:p>
            <a:pPr algn="l"/>
            <a:endParaRPr lang="da-DK"/>
          </a:p>
        </p:txBody>
      </p:sp>
      <p:sp>
        <p:nvSpPr>
          <p:cNvPr id="12" name="Slide Number Placeholder 11">
            <a:extLst>
              <a:ext uri="{FF2B5EF4-FFF2-40B4-BE49-F238E27FC236}">
                <a16:creationId xmlns:a16="http://schemas.microsoft.com/office/drawing/2014/main" id="{9E851D80-4DD1-4A4E-828B-7B739F5103E8}"/>
              </a:ext>
            </a:extLst>
          </p:cNvPr>
          <p:cNvSpPr>
            <a:spLocks noGrp="1"/>
          </p:cNvSpPr>
          <p:nvPr>
            <p:ph type="sldNum" sz="quarter" idx="12"/>
          </p:nvPr>
        </p:nvSpPr>
        <p:spPr/>
        <p:txBody>
          <a:bodyPr/>
          <a:lstStyle/>
          <a:p>
            <a:fld id="{23AA811B-2EBD-4900-905E-5BE206449611}" type="slidenum">
              <a:rPr lang="da-DK" smtClean="0"/>
              <a:pPr/>
              <a:t>‹nr.›</a:t>
            </a:fld>
            <a:endParaRPr lang="da-DK"/>
          </a:p>
        </p:txBody>
      </p:sp>
    </p:spTree>
    <p:extLst>
      <p:ext uri="{BB962C8B-B14F-4D97-AF65-F5344CB8AC3E}">
        <p14:creationId xmlns:p14="http://schemas.microsoft.com/office/powerpoint/2010/main" val="978355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273101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9" y="2080800"/>
            <a:ext cx="7526701"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9232900" y="2084400"/>
            <a:ext cx="2598738" cy="40497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084748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9" y="2080800"/>
            <a:ext cx="4569189"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6275388" y="2084400"/>
            <a:ext cx="5556250" cy="40497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115644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8" y="2080800"/>
            <a:ext cx="6541200"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6" name="Picture Placeholder 5">
            <a:extLst>
              <a:ext uri="{FF2B5EF4-FFF2-40B4-BE49-F238E27FC236}">
                <a16:creationId xmlns:a16="http://schemas.microsoft.com/office/drawing/2014/main" id="{18C53645-E97D-4EC5-A3B9-9F3D1D18D4DB}"/>
              </a:ext>
            </a:extLst>
          </p:cNvPr>
          <p:cNvSpPr>
            <a:spLocks noGrp="1"/>
          </p:cNvSpPr>
          <p:nvPr>
            <p:ph type="pic" sz="quarter" idx="14" hasCustomPrompt="1"/>
          </p:nvPr>
        </p:nvSpPr>
        <p:spPr>
          <a:xfrm>
            <a:off x="8121600" y="2080800"/>
            <a:ext cx="3344400" cy="4052887"/>
          </a:xfrm>
          <a:solidFill>
            <a:schemeClr val="bg1">
              <a:lumMod val="95000"/>
            </a:schemeClr>
          </a:solidFill>
        </p:spPr>
        <p:txBody>
          <a:bodyPr tIns="72000"/>
          <a:lstStyle>
            <a:lvl1pPr algn="ctr">
              <a:buNone/>
              <a:defRPr sz="1400"/>
            </a:lvl1pPr>
          </a:lstStyle>
          <a:p>
            <a:r>
              <a:rPr lang="da-DK"/>
              <a:t>Klik på ikonet for at tilføje billede</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8986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8" y="2080800"/>
            <a:ext cx="5547600"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6275388" y="2084400"/>
            <a:ext cx="2606400" cy="40392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6" name="Content Placeholder 5">
            <a:extLst>
              <a:ext uri="{FF2B5EF4-FFF2-40B4-BE49-F238E27FC236}">
                <a16:creationId xmlns:a16="http://schemas.microsoft.com/office/drawing/2014/main" id="{5CEE0A99-CA3B-459F-96C9-96E52727F6B1}"/>
              </a:ext>
            </a:extLst>
          </p:cNvPr>
          <p:cNvSpPr>
            <a:spLocks noGrp="1"/>
          </p:cNvSpPr>
          <p:nvPr>
            <p:ph sz="quarter" idx="15" hasCustomPrompt="1"/>
          </p:nvPr>
        </p:nvSpPr>
        <p:spPr>
          <a:xfrm>
            <a:off x="9232900" y="2095200"/>
            <a:ext cx="2606400" cy="40392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611003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 To indh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bwMode="ltGray">
          <a:xfrm>
            <a:off x="0" y="0"/>
            <a:ext cx="6096000" cy="68580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0" name="Rectangle 9">
            <a:extLst>
              <a:ext uri="{FF2B5EF4-FFF2-40B4-BE49-F238E27FC236}">
                <a16:creationId xmlns:a16="http://schemas.microsoft.com/office/drawing/2014/main" id="{387492CE-ED5A-40E9-82FB-0D8950A47307}"/>
              </a:ext>
            </a:extLst>
          </p:cNvPr>
          <p:cNvSpPr/>
          <p:nvPr userDrawn="1"/>
        </p:nvSpPr>
        <p:spPr>
          <a:xfrm>
            <a:off x="6096000" y="0"/>
            <a:ext cx="6096000" cy="68580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4000"/>
            </a:lvl1pPr>
          </a:lstStyle>
          <a:p>
            <a:r>
              <a:rPr lang="da-DK" noProof="0"/>
              <a:t>Klik for at tilføje tekst</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4000" kern="1200" smtClean="0">
                <a:solidFill>
                  <a:schemeClr val="tx1"/>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pic>
        <p:nvPicPr>
          <p:cNvPr id="6" name="Graphic 5">
            <a:extLst>
              <a:ext uri="{FF2B5EF4-FFF2-40B4-BE49-F238E27FC236}">
                <a16:creationId xmlns:a16="http://schemas.microsoft.com/office/drawing/2014/main" id="{8AA1EA1E-B1FC-4C29-9DD1-01C48B0749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78388303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 To indh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a:xfrm>
            <a:off x="0" y="0"/>
            <a:ext cx="6096000"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10" name="Rectangle 9">
            <a:extLst>
              <a:ext uri="{FF2B5EF4-FFF2-40B4-BE49-F238E27FC236}">
                <a16:creationId xmlns:a16="http://schemas.microsoft.com/office/drawing/2014/main" id="{387492CE-ED5A-40E9-82FB-0D8950A47307}"/>
              </a:ext>
            </a:extLst>
          </p:cNvPr>
          <p:cNvSpPr/>
          <p:nvPr userDrawn="1"/>
        </p:nvSpPr>
        <p:spPr bwMode="ltGray">
          <a:xfrm>
            <a:off x="6096000" y="0"/>
            <a:ext cx="6096000" cy="68580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8000">
                <a:solidFill>
                  <a:srgbClr val="FF4B4B"/>
                </a:solidFill>
              </a:defRPr>
            </a:lvl1pPr>
          </a:lstStyle>
          <a:p>
            <a:r>
              <a:rPr lang="da-DK" noProof="0"/>
              <a:t>Klik for at tilføje tekst</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8000" kern="1200" smtClean="0">
                <a:solidFill>
                  <a:srgbClr val="FF4B4B"/>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rgbClr val="FF4B4B"/>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rgbClr val="FF4B4B"/>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rgbClr val="FF4B4B"/>
                </a:solidFill>
              </a:defRPr>
            </a:lvl1pPr>
          </a:lstStyle>
          <a:p>
            <a:fld id="{23AA811B-2EBD-4900-905E-5BE206449611}" type="slidenum">
              <a:rPr lang="da-DK" smtClean="0"/>
              <a:pPr/>
              <a:t>‹nr.›</a:t>
            </a:fld>
            <a:endParaRPr lang="da-DK"/>
          </a:p>
        </p:txBody>
      </p:sp>
      <p:pic>
        <p:nvPicPr>
          <p:cNvPr id="3" name="Graphic 2">
            <a:extLst>
              <a:ext uri="{FF2B5EF4-FFF2-40B4-BE49-F238E27FC236}">
                <a16:creationId xmlns:a16="http://schemas.microsoft.com/office/drawing/2014/main" id="{A64EBBD6-D964-456C-8830-5507110410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333977417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 To indh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a:xfrm>
            <a:off x="0" y="0"/>
            <a:ext cx="6096000" cy="68580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1"/>
              </a:solidFill>
            </a:endParaRPr>
          </a:p>
        </p:txBody>
      </p:sp>
      <p:sp>
        <p:nvSpPr>
          <p:cNvPr id="10" name="Rectangle 9">
            <a:extLst>
              <a:ext uri="{FF2B5EF4-FFF2-40B4-BE49-F238E27FC236}">
                <a16:creationId xmlns:a16="http://schemas.microsoft.com/office/drawing/2014/main" id="{387492CE-ED5A-40E9-82FB-0D8950A47307}"/>
              </a:ext>
            </a:extLst>
          </p:cNvPr>
          <p:cNvSpPr/>
          <p:nvPr userDrawn="1"/>
        </p:nvSpPr>
        <p:spPr>
          <a:xfrm>
            <a:off x="6096000" y="0"/>
            <a:ext cx="6096000" cy="68580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1"/>
              </a:solidFill>
            </a:endParaRPr>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8000">
                <a:solidFill>
                  <a:schemeClr val="bg1"/>
                </a:solidFill>
              </a:defRPr>
            </a:lvl1pPr>
          </a:lstStyle>
          <a:p>
            <a:r>
              <a:rPr lang="da-DK" noProof="0"/>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bg1"/>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bg1"/>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da-DK" smtClean="0"/>
              <a:pPr/>
              <a:t>‹nr.›</a:t>
            </a:fld>
            <a:endParaRPr lang="da-DK"/>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8000" kern="1200" smtClean="0">
                <a:solidFill>
                  <a:schemeClr val="bg1"/>
                </a:solidFill>
                <a:latin typeface="+mj-lt"/>
                <a:ea typeface="+mj-ea"/>
                <a:cs typeface="+mj-cs"/>
              </a:defRPr>
            </a:lvl1pPr>
          </a:lstStyle>
          <a:p>
            <a:pPr lvl="0"/>
            <a:r>
              <a:rPr lang="da-DK"/>
              <a:t>Klik for at tilføje tekst</a:t>
            </a:r>
          </a:p>
        </p:txBody>
      </p:sp>
      <p:pic>
        <p:nvPicPr>
          <p:cNvPr id="3" name="Logo">
            <a:extLst>
              <a:ext uri="{FF2B5EF4-FFF2-40B4-BE49-F238E27FC236}">
                <a16:creationId xmlns:a16="http://schemas.microsoft.com/office/drawing/2014/main" id="{7B17BB56-EDA6-4715-850C-617B8EECEE0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427121634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1. Cover Billed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rgbClr val="FF785F"/>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5. januar 2023</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a:srcRect/>
            <a:stretch>
              <a:fillRect l="-17069" r="-17069"/>
            </a:stretch>
          </a:blip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3598443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title" hasCustomPrompt="1"/>
          </p:nvPr>
        </p:nvSpPr>
        <p:spPr>
          <a:xfrm>
            <a:off x="1346400" y="1647824"/>
            <a:ext cx="9504000" cy="720000"/>
          </a:xfrm>
        </p:spPr>
        <p:txBody>
          <a:bodyPr anchor="t" anchorCtr="0"/>
          <a:lstStyle>
            <a:lvl1pPr algn="ctr">
              <a:defRPr sz="2800">
                <a:solidFill>
                  <a:schemeClr val="tx1"/>
                </a:solidFill>
              </a:defRPr>
            </a:lvl1pPr>
          </a:lstStyle>
          <a:p>
            <a:r>
              <a:rPr lang="da-DK" noProof="0"/>
              <a:t>Klik for at tilføje citat titel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tx1"/>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tx1"/>
                </a:solidFill>
              </a:defRPr>
            </a:lvl1pPr>
          </a:lstStyle>
          <a:p>
            <a:endParaRPr lang="da-DK">
              <a:solidFill>
                <a:schemeClr val="tx1"/>
              </a:solidFill>
            </a:endParaRP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da-DK" smtClean="0"/>
              <a:pPr/>
              <a:t>‹nr.›</a:t>
            </a:fld>
            <a:endParaRPr lang="da-DK"/>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1344613" y="2367824"/>
            <a:ext cx="9501187" cy="3257999"/>
          </a:xfrm>
        </p:spPr>
        <p:txBody>
          <a:bodyPr anchor="t"/>
          <a:lstStyle>
            <a:lvl1pPr marL="0" indent="0" algn="ctr">
              <a:buFont typeface="Arial" panose="020B0604020202020204" pitchFamily="34" charset="0"/>
              <a:buChar char="​"/>
              <a:defRPr lang="en-US" sz="6000" kern="1200" smtClean="0">
                <a:solidFill>
                  <a:schemeClr val="tx1"/>
                </a:solidFill>
                <a:latin typeface="+mj-lt"/>
                <a:ea typeface="+mj-ea"/>
                <a:cs typeface="+mj-cs"/>
              </a:defRPr>
            </a:lvl1pPr>
            <a:lvl2pPr marL="0" indent="0" algn="ctr">
              <a:spcBef>
                <a:spcPts val="600"/>
              </a:spcBef>
              <a:buFont typeface="Arial" panose="020B0604020202020204" pitchFamily="34" charset="0"/>
              <a:buChar char="​"/>
              <a:defRPr sz="1000" b="1">
                <a:latin typeface="+mj-lt"/>
              </a:defRPr>
            </a:lvl2pPr>
            <a:lvl3pPr>
              <a:defRPr lang="en-US" sz="6000" kern="1200" dirty="0" smtClean="0">
                <a:solidFill>
                  <a:schemeClr val="tx1"/>
                </a:solidFill>
                <a:latin typeface="+mj-lt"/>
                <a:ea typeface="+mj-ea"/>
                <a:cs typeface="+mj-cs"/>
              </a:defRPr>
            </a:lvl3pPr>
            <a:lvl4pPr>
              <a:defRPr lang="en-US" sz="1000" b="1" kern="1200" dirty="0">
                <a:solidFill>
                  <a:schemeClr val="tx1"/>
                </a:solidFill>
                <a:latin typeface="+mj-lt"/>
                <a:ea typeface="+mn-ea"/>
                <a:cs typeface="+mn-cs"/>
              </a:defRPr>
            </a:lvl4pPr>
          </a:lstStyle>
          <a:p>
            <a:pPr lvl="0"/>
            <a:r>
              <a:rPr lang="da-DK"/>
              <a:t>Klik for at tilføje citat, </a:t>
            </a:r>
          </a:p>
        </p:txBody>
      </p:sp>
      <p:pic>
        <p:nvPicPr>
          <p:cNvPr id="5" name="Graphic 4">
            <a:extLst>
              <a:ext uri="{FF2B5EF4-FFF2-40B4-BE49-F238E27FC236}">
                <a16:creationId xmlns:a16="http://schemas.microsoft.com/office/drawing/2014/main" id="{51A09545-FE22-484B-8CC3-FFD082A3C5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11" name="Text Placeholder 10">
            <a:extLst>
              <a:ext uri="{FF2B5EF4-FFF2-40B4-BE49-F238E27FC236}">
                <a16:creationId xmlns:a16="http://schemas.microsoft.com/office/drawing/2014/main" id="{67E462C2-5642-4259-9121-3B9AF65D800E}"/>
              </a:ext>
            </a:extLst>
          </p:cNvPr>
          <p:cNvSpPr>
            <a:spLocks noGrp="1"/>
          </p:cNvSpPr>
          <p:nvPr>
            <p:ph type="body" sz="quarter" idx="14" hasCustomPrompt="1"/>
          </p:nvPr>
        </p:nvSpPr>
        <p:spPr>
          <a:xfrm>
            <a:off x="1341438" y="5204624"/>
            <a:ext cx="9504362" cy="421200"/>
          </a:xfrm>
        </p:spPr>
        <p:txBody>
          <a:bodyPr anchor="b"/>
          <a:lstStyle>
            <a:lvl1pPr algn="ctr">
              <a:buNone/>
              <a:defRPr sz="1000" b="1">
                <a:latin typeface="+mj-lt"/>
              </a:defRPr>
            </a:lvl1pPr>
          </a:lstStyle>
          <a:p>
            <a:pPr lvl="0"/>
            <a:r>
              <a:rPr lang="da-DK"/>
              <a:t>Tilføj navn</a:t>
            </a:r>
          </a:p>
        </p:txBody>
      </p:sp>
    </p:spTree>
    <p:extLst>
      <p:ext uri="{BB962C8B-B14F-4D97-AF65-F5344CB8AC3E}">
        <p14:creationId xmlns:p14="http://schemas.microsoft.com/office/powerpoint/2010/main" val="144978249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5"/>
              </a:solidFill>
            </a:endParaRPr>
          </a:p>
        </p:txBody>
      </p:sp>
      <p:sp>
        <p:nvSpPr>
          <p:cNvPr id="2" name="Title 1"/>
          <p:cNvSpPr>
            <a:spLocks noGrp="1"/>
          </p:cNvSpPr>
          <p:nvPr>
            <p:ph type="title" hasCustomPrompt="1"/>
          </p:nvPr>
        </p:nvSpPr>
        <p:spPr>
          <a:xfrm>
            <a:off x="360000" y="2404800"/>
            <a:ext cx="11471638" cy="2160000"/>
          </a:xfrm>
        </p:spPr>
        <p:txBody>
          <a:bodyPr anchor="t" anchorCtr="0"/>
          <a:lstStyle>
            <a:lvl1pPr algn="r">
              <a:defRPr sz="19900">
                <a:solidFill>
                  <a:srgbClr val="8C142D"/>
                </a:solidFill>
              </a:defRPr>
            </a:lvl1pPr>
          </a:lstStyle>
          <a:p>
            <a:r>
              <a:rPr lang="da-DK" noProof="0"/>
              <a:t>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rgbClr val="8C142D"/>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rgbClr val="8C142D"/>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rgbClr val="8C142D"/>
                </a:solidFill>
              </a:defRPr>
            </a:lvl1pPr>
          </a:lstStyle>
          <a:p>
            <a:fld id="{23AA811B-2EBD-4900-905E-5BE206449611}" type="slidenum">
              <a:rPr lang="da-DK" smtClean="0"/>
              <a:pPr/>
              <a:t>‹nr.›</a:t>
            </a:fld>
            <a:endParaRPr lang="da-DK"/>
          </a:p>
        </p:txBody>
      </p:sp>
      <p:pic>
        <p:nvPicPr>
          <p:cNvPr id="4" name="Logo">
            <a:extLst>
              <a:ext uri="{FF2B5EF4-FFF2-40B4-BE49-F238E27FC236}">
                <a16:creationId xmlns:a16="http://schemas.microsoft.com/office/drawing/2014/main" id="{A318BE7F-2D76-4ADC-A579-89F5C0E148E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310466254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tro">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2" name="Title 1"/>
          <p:cNvSpPr>
            <a:spLocks noGrp="1"/>
          </p:cNvSpPr>
          <p:nvPr>
            <p:ph type="title" hasCustomPrompt="1"/>
          </p:nvPr>
        </p:nvSpPr>
        <p:spPr>
          <a:xfrm>
            <a:off x="360000" y="2404800"/>
            <a:ext cx="11468874" cy="2160000"/>
          </a:xfrm>
        </p:spPr>
        <p:txBody>
          <a:bodyPr anchor="t" anchorCtr="0"/>
          <a:lstStyle>
            <a:lvl1pPr algn="l">
              <a:defRPr sz="19900">
                <a:solidFill>
                  <a:srgbClr val="FF4B4B"/>
                </a:solidFill>
              </a:defRPr>
            </a:lvl1pPr>
          </a:lstStyle>
          <a:p>
            <a:r>
              <a:rPr lang="da-DK" noProof="0"/>
              <a:t>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rgbClr val="FF4B4B"/>
                </a:solidFill>
              </a:defRPr>
            </a:lvl1pPr>
          </a:lstStyle>
          <a:p>
            <a:fld id="{6862F9A3-A717-469D-92E6-118D5CB7A0D2}" type="datetime2">
              <a:rPr lang="da-DK" smtClean="0"/>
              <a:pPr/>
              <a:t>5. januar 2023</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rgbClr val="FF4B4B"/>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rgbClr val="FF4B4B"/>
                </a:solidFill>
              </a:defRPr>
            </a:lvl1pPr>
          </a:lstStyle>
          <a:p>
            <a:fld id="{23AA811B-2EBD-4900-905E-5BE206449611}" type="slidenum">
              <a:rPr lang="da-DK" smtClean="0"/>
              <a:pPr/>
              <a:t>‹nr.›</a:t>
            </a:fld>
            <a:endParaRPr lang="da-DK"/>
          </a:p>
        </p:txBody>
      </p:sp>
      <p:pic>
        <p:nvPicPr>
          <p:cNvPr id="4" name="Logo">
            <a:extLst>
              <a:ext uri="{FF2B5EF4-FFF2-40B4-BE49-F238E27FC236}">
                <a16:creationId xmlns:a16="http://schemas.microsoft.com/office/drawing/2014/main" id="{989FE538-7768-4465-9681-7A35D49845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12660815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a:t>Klik for at tilføje titel</a:t>
            </a:r>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41BB9019-1ED5-4A9C-B492-6580C4D9CEC7}" type="datetime2">
              <a:rPr lang="da-DK" smtClean="0"/>
              <a:t>5. januar 2023</a:t>
            </a:fld>
            <a:endParaRPr lang="da-DK"/>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450888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518F144-C552-47DE-B37E-F764CB8D02BC}"/>
              </a:ext>
            </a:extLst>
          </p:cNvPr>
          <p:cNvSpPr>
            <a:spLocks noGrp="1"/>
          </p:cNvSpPr>
          <p:nvPr>
            <p:ph type="dt" sz="half" idx="10"/>
          </p:nvPr>
        </p:nvSpPr>
        <p:spPr/>
        <p:txBody>
          <a:bodyPr/>
          <a:lstStyle/>
          <a:p>
            <a:fld id="{89D4A92E-7F40-4061-A703-D676480E5126}" type="datetime2">
              <a:rPr lang="da-DK" smtClean="0"/>
              <a:t>5. januar 2023</a:t>
            </a:fld>
            <a:endParaRPr lang="da-DK"/>
          </a:p>
        </p:txBody>
      </p:sp>
      <p:sp>
        <p:nvSpPr>
          <p:cNvPr id="6" name="Footer Placeholder 5">
            <a:extLst>
              <a:ext uri="{FF2B5EF4-FFF2-40B4-BE49-F238E27FC236}">
                <a16:creationId xmlns:a16="http://schemas.microsoft.com/office/drawing/2014/main" id="{8959BE18-6820-417E-88D1-C143F846218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F8EC8840-13BA-406D-AE15-E96701F6DEC6}"/>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2843948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ugerguide  ">
    <p:spTree>
      <p:nvGrpSpPr>
        <p:cNvPr id="1" name=""/>
        <p:cNvGrpSpPr/>
        <p:nvPr/>
      </p:nvGrpSpPr>
      <p:grpSpPr>
        <a:xfrm>
          <a:off x="0" y="0"/>
          <a:ext cx="0" cy="0"/>
          <a:chOff x="0" y="0"/>
          <a:chExt cx="0" cy="0"/>
        </a:xfrm>
      </p:grpSpPr>
      <p:sp>
        <p:nvSpPr>
          <p:cNvPr id="9" name="Fast overskrift"/>
          <p:cNvSpPr txBox="1"/>
          <p:nvPr userDrawn="1"/>
        </p:nvSpPr>
        <p:spPr>
          <a:xfrm>
            <a:off x="358776" y="448713"/>
            <a:ext cx="11290298" cy="650171"/>
          </a:xfrm>
          <a:prstGeom prst="rect">
            <a:avLst/>
          </a:prstGeom>
          <a:noFill/>
        </p:spPr>
        <p:txBody>
          <a:bodyPr wrap="square" lIns="0" tIns="0" rIns="0" bIns="0" rtlCol="0" anchor="t" anchorCtr="0">
            <a:noAutofit/>
          </a:bodyPr>
          <a:lstStyle/>
          <a:p>
            <a:r>
              <a:rPr lang="da-DK" sz="32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358776" y="1614980"/>
            <a:ext cx="24489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det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1600" b="1" noProof="1">
                <a:solidFill>
                  <a:schemeClr val="tx1"/>
                </a:solidFill>
                <a:latin typeface="+mn-lt"/>
                <a:cs typeface="Arial" panose="020B0604020202020204" pitchFamily="34" charset="0"/>
              </a:rPr>
            </a:br>
            <a:r>
              <a:rPr lang="da-DK" sz="1600">
                <a:latin typeface="+mn-lt"/>
                <a:cs typeface="Arial" panose="020B0604020202020204" pitchFamily="34" charset="0"/>
              </a:rPr>
              <a:t>SLIDES &amp; LAYOUTS</a:t>
            </a:r>
            <a:br>
              <a:rPr lang="da-DK" altLang="da-DK" sz="16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for at få vist en dropdown menu af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mulige slides layout</a:t>
            </a:r>
            <a:endParaRPr lang="da-DK" altLang="da-DK" sz="900"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319833" y="1614980"/>
            <a:ext cx="2448911"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BILLEDER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280891" y="1614980"/>
            <a:ext cx="2448911"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sz="900" b="0" noProof="1">
              <a:solidFill>
                <a:schemeClr val="tx1"/>
              </a:solidFill>
              <a:latin typeface="+mn-lt"/>
              <a:cs typeface="Arial" panose="020B0604020202020204" pitchFamily="34" charset="0"/>
            </a:endParaRPr>
          </a:p>
          <a:p>
            <a:pPr eaLnBrk="1" hangingPunct="1">
              <a:spcAft>
                <a:spcPts val="600"/>
              </a:spcAft>
              <a:defRPr/>
            </a:pPr>
            <a:r>
              <a:rPr lang="da-DK" sz="1600">
                <a:latin typeface="+mn-lt"/>
                <a:cs typeface="Arial" panose="020B0604020202020204" pitchFamily="34" charset="0"/>
              </a:rPr>
              <a:t>HJÆLPELINJER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br>
              <a:rPr lang="da-DK" altLang="da-DK" sz="900" b="1"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678655" y="3630765"/>
            <a:ext cx="257143" cy="28571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6452640" y="3147788"/>
            <a:ext cx="341204" cy="321707"/>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684102" y="4525372"/>
            <a:ext cx="308589" cy="528030"/>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6525054" y="2041703"/>
            <a:ext cx="496606" cy="17284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6528784" y="3829283"/>
            <a:ext cx="366043" cy="480431"/>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679196" y="2863199"/>
            <a:ext cx="457143" cy="257143"/>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685076" y="5203140"/>
            <a:ext cx="475428" cy="17676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10922014" y="2144296"/>
            <a:ext cx="440195" cy="543366"/>
          </a:xfrm>
          <a:prstGeom prst="rect">
            <a:avLst/>
          </a:prstGeom>
        </p:spPr>
      </p:pic>
    </p:spTree>
    <p:extLst>
      <p:ext uri="{BB962C8B-B14F-4D97-AF65-F5344CB8AC3E}">
        <p14:creationId xmlns:p14="http://schemas.microsoft.com/office/powerpoint/2010/main" val="3782225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black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a:solidFill>
                  <a:schemeClr val="bg1"/>
                </a:solidFill>
              </a:rPr>
              <a:t>Hvis du ser andre </a:t>
            </a:r>
            <a:r>
              <a:rPr lang="da-DK" sz="4400" b="1" i="1" noProof="0">
                <a:solidFill>
                  <a:schemeClr val="bg1"/>
                </a:solidFill>
              </a:rPr>
              <a:t>layouts efter dette,</a:t>
            </a:r>
            <a:br>
              <a:rPr lang="da-DK" sz="4400" b="0" i="0" noProof="0">
                <a:solidFill>
                  <a:schemeClr val="bg1"/>
                </a:solidFill>
              </a:rPr>
            </a:br>
            <a:r>
              <a:rPr lang="da-DK" sz="4400" b="0" noProof="0">
                <a:solidFill>
                  <a:schemeClr val="bg1"/>
                </a:solidFill>
              </a:rPr>
              <a:t>brug dem ikke. Disse layouts </a:t>
            </a:r>
            <a:r>
              <a:rPr lang="da-DK" sz="4400" b="1" i="1" u="none" noProof="0">
                <a:solidFill>
                  <a:schemeClr val="bg1"/>
                </a:solidFill>
              </a:rPr>
              <a:t>tilhører ikke </a:t>
            </a:r>
            <a:r>
              <a:rPr lang="da-DK" sz="4400" b="0" i="0" u="none" noProof="0">
                <a:solidFill>
                  <a:schemeClr val="bg1"/>
                </a:solidFill>
              </a:rPr>
              <a:t>vores </a:t>
            </a:r>
            <a:r>
              <a:rPr lang="da-DK" sz="4400" b="0" i="0" u="none" noProof="1">
                <a:solidFill>
                  <a:schemeClr val="bg1"/>
                </a:solidFill>
              </a:rPr>
              <a:t>corporate</a:t>
            </a:r>
            <a:r>
              <a:rPr lang="da-DK" sz="4400" b="0" noProof="0">
                <a:solidFill>
                  <a:schemeClr val="bg1"/>
                </a:solidFill>
              </a:rPr>
              <a:t>skabelon.</a:t>
            </a:r>
            <a:br>
              <a:rPr lang="da-DK" sz="2800" b="0" noProof="0">
                <a:solidFill>
                  <a:schemeClr val="bg1"/>
                </a:solidFill>
              </a:rPr>
            </a:br>
            <a:br>
              <a:rPr lang="da-DK" sz="2800" b="0" noProof="0">
                <a:solidFill>
                  <a:schemeClr val="bg1"/>
                </a:solidFill>
              </a:rPr>
            </a:br>
            <a:endParaRPr lang="da-DK"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a:solidFill>
                  <a:schemeClr val="bg1"/>
                </a:solidFill>
              </a:rPr>
              <a:t>Brug dem ikke </a:t>
            </a:r>
            <a:endParaRPr lang="da-DK" sz="10000" b="1" i="1" noProof="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OBS! Layouts efter dette kan indeholde potentiel fortrolig information.</a:t>
            </a:r>
            <a:br>
              <a:rPr lang="da-DK" sz="1800" b="0" noProof="0">
                <a:solidFill>
                  <a:schemeClr val="bg1"/>
                </a:solidFill>
              </a:rPr>
            </a:br>
            <a:endParaRPr lang="da-DK"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fld id="{D4ACB598-E5D2-4C68-8BB8-1371E9BA38CF}" type="datetime2">
              <a:rPr lang="da-DK" smtClean="0"/>
              <a:t>5. januar 2023</a:t>
            </a:fld>
            <a:endParaRPr lang="da-DK"/>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da-DK"/>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8866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2. Cover Billede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chemeClr val="accent1"/>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5. januar 2023</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a:stretch>
              <a:fillRect l="-17069" r="-17069"/>
            </a:stretch>
          </a:blip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235629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3. Cover Billede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rgbClr val="FF785F"/>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5. januar 2023</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17397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 Cover">
    <p:bg>
      <p:bgPr>
        <a:solidFill>
          <a:srgbClr val="5A0014"/>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a:xfrm>
            <a:off x="0" y="0"/>
            <a:ext cx="4533900" cy="6876861"/>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bwMode="ltGray">
          <a:xfrm>
            <a:off x="0" y="2311399"/>
            <a:ext cx="7586663" cy="4565461"/>
          </a:xfrm>
          <a:solidFill>
            <a:srgbClr val="CD3246"/>
          </a:solidFill>
        </p:spPr>
        <p:txBody>
          <a:bodyPr lIns="540000" tIns="540000" rIns="540000" bIns="540000" anchor="ctr" anchorCtr="0"/>
          <a:lstStyle>
            <a:lvl1pPr algn="l">
              <a:defRPr sz="4000">
                <a:solidFill>
                  <a:schemeClr val="bg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bg1"/>
                </a:solidFill>
              </a:defRPr>
            </a:lvl1pPr>
          </a:lstStyle>
          <a:p>
            <a:fld id="{6299EFBE-0540-43A4-8078-FFD338FF20FF}" type="datetime2">
              <a:rPr lang="da-DK" smtClean="0"/>
              <a:t>5. januar 2023</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solidFill>
            <a:srgbClr val="5A0014"/>
          </a:solid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188244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 Cover">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47F7C-7010-414C-88FE-A790DA2B2D7A}"/>
              </a:ext>
            </a:extLst>
          </p:cNvPr>
          <p:cNvSpPr/>
          <p:nvPr userDrawn="1"/>
        </p:nvSpPr>
        <p:spPr>
          <a:xfrm>
            <a:off x="6095998"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18" name="Rectangle 17">
            <a:extLst>
              <a:ext uri="{FF2B5EF4-FFF2-40B4-BE49-F238E27FC236}">
                <a16:creationId xmlns:a16="http://schemas.microsoft.com/office/drawing/2014/main" id="{0B281D2A-6103-4FE6-96B3-5B8EE4A56D80}"/>
              </a:ext>
            </a:extLst>
          </p:cNvPr>
          <p:cNvSpPr/>
          <p:nvPr userDrawn="1"/>
        </p:nvSpPr>
        <p:spPr>
          <a:xfrm>
            <a:off x="0" y="0"/>
            <a:ext cx="6096000" cy="6876861"/>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 name="Rectangle 2">
            <a:extLst>
              <a:ext uri="{FF2B5EF4-FFF2-40B4-BE49-F238E27FC236}">
                <a16:creationId xmlns:a16="http://schemas.microsoft.com/office/drawing/2014/main" id="{DFDA108E-7ECA-4BBD-8782-FA264AD4F912}"/>
              </a:ext>
            </a:extLst>
          </p:cNvPr>
          <p:cNvSpPr/>
          <p:nvPr userDrawn="1"/>
        </p:nvSpPr>
        <p:spPr bwMode="ltGray">
          <a:xfrm>
            <a:off x="6095999" y="0"/>
            <a:ext cx="4442400" cy="51444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ctrTitle" hasCustomPrompt="1"/>
          </p:nvPr>
        </p:nvSpPr>
        <p:spPr>
          <a:xfrm>
            <a:off x="2556000" y="2556000"/>
            <a:ext cx="7020000" cy="1800000"/>
          </a:xfrm>
          <a:noFill/>
        </p:spPr>
        <p:txBody>
          <a:bodyPr lIns="0" tIns="0" rIns="0" bIns="0" anchor="ctr" anchorCtr="0"/>
          <a:lstStyle>
            <a:lvl1pPr algn="l">
              <a:defRPr sz="4800">
                <a:solidFill>
                  <a:schemeClr val="tx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299EFBE-0540-43A4-8078-FFD338FF20FF}" type="datetime2">
              <a:rPr lang="da-DK" smtClean="0"/>
              <a:pPr/>
              <a:t>5. januar 2023</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sz="100">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da-DK" smtClean="0"/>
              <a:pPr/>
              <a:t>‹nr.›</a:t>
            </a:fld>
            <a:endParaRPr lang="da-DK"/>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1810759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 Cover">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47F7C-7010-414C-88FE-A790DA2B2D7A}"/>
              </a:ext>
            </a:extLst>
          </p:cNvPr>
          <p:cNvSpPr/>
          <p:nvPr userDrawn="1"/>
        </p:nvSpPr>
        <p:spPr>
          <a:xfrm>
            <a:off x="6095998" y="0"/>
            <a:ext cx="6096001"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6096000" cy="6876861"/>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 name="Rectangle 2">
            <a:extLst>
              <a:ext uri="{FF2B5EF4-FFF2-40B4-BE49-F238E27FC236}">
                <a16:creationId xmlns:a16="http://schemas.microsoft.com/office/drawing/2014/main" id="{DFDA108E-7ECA-4BBD-8782-FA264AD4F912}"/>
              </a:ext>
            </a:extLst>
          </p:cNvPr>
          <p:cNvSpPr/>
          <p:nvPr userDrawn="1"/>
        </p:nvSpPr>
        <p:spPr>
          <a:xfrm>
            <a:off x="6095999" y="0"/>
            <a:ext cx="4442400" cy="51444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ctrTitle" hasCustomPrompt="1"/>
          </p:nvPr>
        </p:nvSpPr>
        <p:spPr>
          <a:xfrm>
            <a:off x="2556000" y="2556000"/>
            <a:ext cx="7020000" cy="1800000"/>
          </a:xfrm>
          <a:noFill/>
        </p:spPr>
        <p:txBody>
          <a:bodyPr lIns="0" tIns="0" rIns="0" bIns="0" anchor="ctr" anchorCtr="0"/>
          <a:lstStyle>
            <a:lvl1pPr algn="l">
              <a:defRPr sz="4800">
                <a:solidFill>
                  <a:schemeClr val="tx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299EFBE-0540-43A4-8078-FFD338FF20FF}" type="datetime2">
              <a:rPr lang="da-DK" smtClean="0"/>
              <a:pPr/>
              <a:t>5. januar 2023</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sz="100">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da-DK" smtClean="0"/>
              <a:pPr/>
              <a:t>‹nr.›</a:t>
            </a:fld>
            <a:endParaRPr lang="da-DK"/>
          </a:p>
        </p:txBody>
      </p:sp>
      <p:pic>
        <p:nvPicPr>
          <p:cNvPr id="5" name="Graphic 4">
            <a:extLst>
              <a:ext uri="{FF2B5EF4-FFF2-40B4-BE49-F238E27FC236}">
                <a16:creationId xmlns:a16="http://schemas.microsoft.com/office/drawing/2014/main" id="{B6682465-5332-479A-9938-F489C593FB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299346087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 Agenda">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FA0BDC-3908-4C9E-B1D9-D7A9C65D3162}"/>
              </a:ext>
            </a:extLst>
          </p:cNvPr>
          <p:cNvSpPr/>
          <p:nvPr userDrawn="1"/>
        </p:nvSpPr>
        <p:spPr bwMode="ltGray">
          <a:xfrm>
            <a:off x="-7976" y="0"/>
            <a:ext cx="12199976" cy="68580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 name="Rectangle 2">
            <a:extLst>
              <a:ext uri="{FF2B5EF4-FFF2-40B4-BE49-F238E27FC236}">
                <a16:creationId xmlns:a16="http://schemas.microsoft.com/office/drawing/2014/main" id="{3DD9EB4E-A015-4AFF-BEA0-F4B505EDD43F}"/>
              </a:ext>
            </a:extLst>
          </p:cNvPr>
          <p:cNvSpPr/>
          <p:nvPr userDrawn="1"/>
        </p:nvSpPr>
        <p:spPr>
          <a:xfrm>
            <a:off x="3016800" y="1742400"/>
            <a:ext cx="9180000" cy="51156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20000" y="2304000"/>
            <a:ext cx="2124000" cy="2160000"/>
          </a:xfrm>
        </p:spPr>
        <p:txBody>
          <a:bodyPr/>
          <a:lstStyle>
            <a:lvl1pPr>
              <a:defRPr sz="2800"/>
            </a:lvl1pPr>
          </a:lstStyle>
          <a:p>
            <a:r>
              <a:rPr lang="da-DK" noProof="0"/>
              <a:t>Klik for at tilføje agenda titel</a:t>
            </a:r>
          </a:p>
        </p:txBody>
      </p:sp>
      <p:sp>
        <p:nvSpPr>
          <p:cNvPr id="7" name="Text Placeholder 2"/>
          <p:cNvSpPr>
            <a:spLocks noGrp="1"/>
          </p:cNvSpPr>
          <p:nvPr>
            <p:ph type="body" sz="quarter" idx="13" hasCustomPrompt="1"/>
          </p:nvPr>
        </p:nvSpPr>
        <p:spPr>
          <a:xfrm>
            <a:off x="4165200" y="2304000"/>
            <a:ext cx="7242200" cy="41936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Agenda punkt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a:p>
            <a:pPr lvl="5"/>
            <a:r>
              <a:rPr lang="da-DK" noProof="0"/>
              <a:t>6</a:t>
            </a:r>
          </a:p>
          <a:p>
            <a:pPr lvl="6"/>
            <a:r>
              <a:rPr lang="da-DK" noProof="0"/>
              <a:t>7</a:t>
            </a:r>
          </a:p>
          <a:p>
            <a:pPr lvl="7"/>
            <a:r>
              <a:rPr lang="da-DK" noProof="0"/>
              <a:t>8</a:t>
            </a:r>
          </a:p>
          <a:p>
            <a:pPr lvl="8"/>
            <a:r>
              <a:rPr lang="da-DK" noProof="0"/>
              <a:t>9</a:t>
            </a:r>
          </a:p>
        </p:txBody>
      </p:sp>
      <p:sp>
        <p:nvSpPr>
          <p:cNvPr id="13" name="Text Placeholder 2">
            <a:extLst>
              <a:ext uri="{FF2B5EF4-FFF2-40B4-BE49-F238E27FC236}">
                <a16:creationId xmlns:a16="http://schemas.microsoft.com/office/drawing/2014/main" id="{1D1154C4-EE1C-47D1-ABA8-8A53BA5DFA39}"/>
              </a:ext>
            </a:extLst>
          </p:cNvPr>
          <p:cNvSpPr>
            <a:spLocks noGrp="1"/>
          </p:cNvSpPr>
          <p:nvPr>
            <p:ph type="body" sz="quarter" idx="17" hasCustomPrompt="1"/>
          </p:nvPr>
        </p:nvSpPr>
        <p:spPr>
          <a:xfrm>
            <a:off x="3600000" y="2307600"/>
            <a:ext cx="565200" cy="41900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01</a:t>
            </a:r>
          </a:p>
          <a:p>
            <a:pPr lvl="1"/>
            <a:r>
              <a:rPr lang="da-DK" noProof="0"/>
              <a:t>02</a:t>
            </a:r>
          </a:p>
          <a:p>
            <a:pPr lvl="2"/>
            <a:r>
              <a:rPr lang="da-DK" noProof="0"/>
              <a:t>03</a:t>
            </a:r>
          </a:p>
          <a:p>
            <a:pPr lvl="3"/>
            <a:r>
              <a:rPr lang="da-DK" noProof="0"/>
              <a:t>04</a:t>
            </a:r>
          </a:p>
          <a:p>
            <a:pPr lvl="4"/>
            <a:r>
              <a:rPr lang="da-DK" noProof="0"/>
              <a:t>05</a:t>
            </a:r>
          </a:p>
          <a:p>
            <a:pPr lvl="5"/>
            <a:r>
              <a:rPr lang="da-DK" noProof="0"/>
              <a:t>6</a:t>
            </a:r>
          </a:p>
          <a:p>
            <a:pPr lvl="6"/>
            <a:r>
              <a:rPr lang="da-DK" noProof="0"/>
              <a:t>7</a:t>
            </a:r>
          </a:p>
          <a:p>
            <a:pPr lvl="7"/>
            <a:r>
              <a:rPr lang="da-DK" noProof="0"/>
              <a:t>8</a:t>
            </a:r>
          </a:p>
          <a:p>
            <a:pPr lvl="8"/>
            <a:r>
              <a:rPr lang="da-DK" noProof="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p>
            <a:fld id="{57BD9BE3-55A6-4080-9CE1-C7E3894959B5}" type="datetime2">
              <a:rPr lang="da-DK" smtClean="0"/>
              <a:t>5. januar 2023</a:t>
            </a:fld>
            <a:endParaRPr lang="da-DK"/>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p>
            <a:endParaRPr lang="da-DK"/>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p>
            <a:fld id="{23AA811B-2EBD-4900-905E-5BE206449611}" type="slidenum">
              <a:rPr lang="da-DK" smtClean="0"/>
              <a:t>‹nr.›</a:t>
            </a:fld>
            <a:endParaRPr lang="da-DK"/>
          </a:p>
        </p:txBody>
      </p:sp>
      <p:pic>
        <p:nvPicPr>
          <p:cNvPr id="4" name="Graphic 3">
            <a:extLst>
              <a:ext uri="{FF2B5EF4-FFF2-40B4-BE49-F238E27FC236}">
                <a16:creationId xmlns:a16="http://schemas.microsoft.com/office/drawing/2014/main" id="{A2B1ECAC-BDA9-456C-9A35-6478E24464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19831753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Agenda">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FA0BDC-3908-4C9E-B1D9-D7A9C65D3162}"/>
              </a:ext>
            </a:extLst>
          </p:cNvPr>
          <p:cNvSpPr/>
          <p:nvPr userDrawn="1"/>
        </p:nvSpPr>
        <p:spPr bwMode="ltGray">
          <a:xfrm>
            <a:off x="-7976" y="0"/>
            <a:ext cx="12199976" cy="68580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 name="Rectangle 2">
            <a:extLst>
              <a:ext uri="{FF2B5EF4-FFF2-40B4-BE49-F238E27FC236}">
                <a16:creationId xmlns:a16="http://schemas.microsoft.com/office/drawing/2014/main" id="{3DD9EB4E-A015-4AFF-BEA0-F4B505EDD43F}"/>
              </a:ext>
            </a:extLst>
          </p:cNvPr>
          <p:cNvSpPr/>
          <p:nvPr userDrawn="1"/>
        </p:nvSpPr>
        <p:spPr>
          <a:xfrm>
            <a:off x="3016800" y="1742400"/>
            <a:ext cx="9180000" cy="51156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20000" y="2304000"/>
            <a:ext cx="2124000" cy="2160000"/>
          </a:xfrm>
        </p:spPr>
        <p:txBody>
          <a:bodyPr/>
          <a:lstStyle>
            <a:lvl1pPr>
              <a:defRPr sz="2800"/>
            </a:lvl1pPr>
          </a:lstStyle>
          <a:p>
            <a:r>
              <a:rPr lang="da-DK" noProof="0"/>
              <a:t>Klik for at tilføje agenda titel</a:t>
            </a:r>
          </a:p>
        </p:txBody>
      </p:sp>
      <p:sp>
        <p:nvSpPr>
          <p:cNvPr id="7" name="Text Placeholder 2"/>
          <p:cNvSpPr>
            <a:spLocks noGrp="1"/>
          </p:cNvSpPr>
          <p:nvPr>
            <p:ph type="body" sz="quarter" idx="13" hasCustomPrompt="1"/>
          </p:nvPr>
        </p:nvSpPr>
        <p:spPr>
          <a:xfrm>
            <a:off x="4165200" y="2304000"/>
            <a:ext cx="7242200" cy="41936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Agenda punkt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a:p>
            <a:pPr lvl="5"/>
            <a:r>
              <a:rPr lang="da-DK" noProof="0"/>
              <a:t>6</a:t>
            </a:r>
          </a:p>
          <a:p>
            <a:pPr lvl="6"/>
            <a:r>
              <a:rPr lang="da-DK" noProof="0"/>
              <a:t>7</a:t>
            </a:r>
          </a:p>
          <a:p>
            <a:pPr lvl="7"/>
            <a:r>
              <a:rPr lang="da-DK" noProof="0"/>
              <a:t>8</a:t>
            </a:r>
          </a:p>
          <a:p>
            <a:pPr lvl="8"/>
            <a:r>
              <a:rPr lang="da-DK" noProof="0"/>
              <a:t>9</a:t>
            </a:r>
          </a:p>
        </p:txBody>
      </p:sp>
      <p:sp>
        <p:nvSpPr>
          <p:cNvPr id="13" name="Text Placeholder 2">
            <a:extLst>
              <a:ext uri="{FF2B5EF4-FFF2-40B4-BE49-F238E27FC236}">
                <a16:creationId xmlns:a16="http://schemas.microsoft.com/office/drawing/2014/main" id="{1D1154C4-EE1C-47D1-ABA8-8A53BA5DFA39}"/>
              </a:ext>
            </a:extLst>
          </p:cNvPr>
          <p:cNvSpPr>
            <a:spLocks noGrp="1"/>
          </p:cNvSpPr>
          <p:nvPr>
            <p:ph type="body" sz="quarter" idx="17" hasCustomPrompt="1"/>
          </p:nvPr>
        </p:nvSpPr>
        <p:spPr>
          <a:xfrm>
            <a:off x="3600000" y="2307600"/>
            <a:ext cx="565200" cy="41900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01</a:t>
            </a:r>
          </a:p>
          <a:p>
            <a:pPr lvl="1"/>
            <a:r>
              <a:rPr lang="da-DK" noProof="0"/>
              <a:t>02</a:t>
            </a:r>
          </a:p>
          <a:p>
            <a:pPr lvl="2"/>
            <a:r>
              <a:rPr lang="da-DK" noProof="0"/>
              <a:t>03</a:t>
            </a:r>
          </a:p>
          <a:p>
            <a:pPr lvl="3"/>
            <a:r>
              <a:rPr lang="da-DK" noProof="0"/>
              <a:t>04</a:t>
            </a:r>
          </a:p>
          <a:p>
            <a:pPr lvl="4"/>
            <a:r>
              <a:rPr lang="da-DK" noProof="0"/>
              <a:t>05</a:t>
            </a:r>
          </a:p>
          <a:p>
            <a:pPr lvl="5"/>
            <a:r>
              <a:rPr lang="da-DK" noProof="0"/>
              <a:t>6</a:t>
            </a:r>
          </a:p>
          <a:p>
            <a:pPr lvl="6"/>
            <a:r>
              <a:rPr lang="da-DK" noProof="0"/>
              <a:t>7</a:t>
            </a:r>
          </a:p>
          <a:p>
            <a:pPr lvl="7"/>
            <a:r>
              <a:rPr lang="da-DK" noProof="0"/>
              <a:t>8</a:t>
            </a:r>
          </a:p>
          <a:p>
            <a:pPr lvl="8"/>
            <a:r>
              <a:rPr lang="da-DK" noProof="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p>
            <a:fld id="{57BD9BE3-55A6-4080-9CE1-C7E3894959B5}" type="datetime2">
              <a:rPr lang="da-DK" smtClean="0"/>
              <a:t>5. januar 2023</a:t>
            </a:fld>
            <a:endParaRPr lang="da-DK"/>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p>
            <a:endParaRPr lang="da-DK"/>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p>
            <a:fld id="{23AA811B-2EBD-4900-905E-5BE206449611}" type="slidenum">
              <a:rPr lang="da-DK" smtClean="0"/>
              <a:t>‹nr.›</a:t>
            </a:fld>
            <a:endParaRPr lang="da-DK"/>
          </a:p>
        </p:txBody>
      </p:sp>
      <p:pic>
        <p:nvPicPr>
          <p:cNvPr id="4" name="Graphic 3">
            <a:extLst>
              <a:ext uri="{FF2B5EF4-FFF2-40B4-BE49-F238E27FC236}">
                <a16:creationId xmlns:a16="http://schemas.microsoft.com/office/drawing/2014/main" id="{A2B1ECAC-BDA9-456C-9A35-6478E24464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80889856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2.xml"/><Relationship Id="rId21" Type="http://schemas.openxmlformats.org/officeDocument/2006/relationships/slideLayout" Target="../slideLayouts/slideLayout21.xml"/><Relationship Id="rId34" Type="http://schemas.openxmlformats.org/officeDocument/2006/relationships/tags" Target="../tags/tag7.xml"/><Relationship Id="rId42" Type="http://schemas.openxmlformats.org/officeDocument/2006/relationships/tags" Target="../tags/tag15.xml"/><Relationship Id="rId47" Type="http://schemas.openxmlformats.org/officeDocument/2006/relationships/tags" Target="../tags/tag20.xml"/><Relationship Id="rId50" Type="http://schemas.openxmlformats.org/officeDocument/2006/relationships/tags" Target="../tags/tag2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2.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5.xml"/><Relationship Id="rId37" Type="http://schemas.openxmlformats.org/officeDocument/2006/relationships/tags" Target="../tags/tag10.xml"/><Relationship Id="rId40" Type="http://schemas.openxmlformats.org/officeDocument/2006/relationships/tags" Target="../tags/tag13.xml"/><Relationship Id="rId45" Type="http://schemas.openxmlformats.org/officeDocument/2006/relationships/tags" Target="../tags/tag1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36" Type="http://schemas.openxmlformats.org/officeDocument/2006/relationships/tags" Target="../tags/tag9.xml"/><Relationship Id="rId49" Type="http://schemas.openxmlformats.org/officeDocument/2006/relationships/tags" Target="../tags/tag2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4.xml"/><Relationship Id="rId44" Type="http://schemas.openxmlformats.org/officeDocument/2006/relationships/tags" Target="../tags/tag17.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tags" Target="../tags/tag3.xml"/><Relationship Id="rId35" Type="http://schemas.openxmlformats.org/officeDocument/2006/relationships/tags" Target="../tags/tag8.xml"/><Relationship Id="rId43" Type="http://schemas.openxmlformats.org/officeDocument/2006/relationships/tags" Target="../tags/tag16.xml"/><Relationship Id="rId48" Type="http://schemas.openxmlformats.org/officeDocument/2006/relationships/tags" Target="../tags/tag21.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6.xml"/><Relationship Id="rId38" Type="http://schemas.openxmlformats.org/officeDocument/2006/relationships/tags" Target="../tags/tag11.xml"/><Relationship Id="rId46" Type="http://schemas.openxmlformats.org/officeDocument/2006/relationships/tags" Target="../tags/tag19.xml"/><Relationship Id="rId20" Type="http://schemas.openxmlformats.org/officeDocument/2006/relationships/slideLayout" Target="../slideLayouts/slideLayout20.xml"/><Relationship Id="rId41"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000" y="2080800"/>
            <a:ext cx="11473200" cy="4053600"/>
          </a:xfrm>
          <a:prstGeom prst="rect">
            <a:avLst/>
          </a:prstGeom>
        </p:spPr>
        <p:txBody>
          <a:bodyPr vert="horz" lIns="0" tIns="0" rIns="0" bIns="0" rtlCol="0">
            <a:noAutofit/>
          </a:bodyPr>
          <a:lstStyle/>
          <a:p>
            <a:pPr lvl="0"/>
            <a:r>
              <a:rPr lang="da-DK" noProof="0"/>
              <a:t>Level 1</a:t>
            </a:r>
          </a:p>
          <a:p>
            <a:pPr lvl="1"/>
            <a:r>
              <a:rPr lang="da-DK" noProof="0"/>
              <a:t>Level 2</a:t>
            </a:r>
          </a:p>
          <a:p>
            <a:pPr lvl="2"/>
            <a:r>
              <a:rPr lang="da-DK" noProof="0"/>
              <a:t>Level 3</a:t>
            </a:r>
          </a:p>
          <a:p>
            <a:pPr lvl="3"/>
            <a:r>
              <a:rPr lang="da-DK" noProof="0"/>
              <a:t>Level 4</a:t>
            </a:r>
          </a:p>
          <a:p>
            <a:pPr lvl="4"/>
            <a:r>
              <a:rPr lang="da-DK" noProof="0"/>
              <a:t>Level 5</a:t>
            </a:r>
          </a:p>
          <a:p>
            <a:pPr lvl="5"/>
            <a:r>
              <a:rPr lang="da-DK" noProof="0"/>
              <a:t>Level 6</a:t>
            </a:r>
          </a:p>
          <a:p>
            <a:pPr lvl="6"/>
            <a:r>
              <a:rPr lang="da-DK" noProof="0"/>
              <a:t>Level 7, Small Header</a:t>
            </a:r>
          </a:p>
          <a:p>
            <a:pPr lvl="7"/>
            <a:r>
              <a:rPr lang="da-DK" noProof="0"/>
              <a:t>Level 8, Small Body</a:t>
            </a:r>
          </a:p>
          <a:p>
            <a:pPr lvl="8"/>
            <a:r>
              <a:rPr lang="da-DK" noProof="0"/>
              <a:t>Level 9, </a:t>
            </a:r>
            <a:r>
              <a:rPr lang="da-DK" noProof="0" err="1"/>
              <a:t>Infographic</a:t>
            </a:r>
            <a:endParaRPr lang="da-DK" noProof="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60000" y="802800"/>
            <a:ext cx="11473200" cy="1278000"/>
          </a:xfrm>
          <a:prstGeom prst="rect">
            <a:avLst/>
          </a:prstGeom>
        </p:spPr>
        <p:txBody>
          <a:bodyPr vert="horz" lIns="0" tIns="0" rIns="0" bIns="0" rtlCol="0" anchor="t" anchorCtr="0">
            <a:noAutofit/>
          </a:bodyPr>
          <a:lstStyle/>
          <a:p>
            <a:r>
              <a:rPr lang="da-DK"/>
              <a:t>Klik for at redigere titeltypografien i masteren</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358775" y="360000"/>
            <a:ext cx="985838" cy="108000"/>
          </a:xfrm>
          <a:prstGeom prst="rect">
            <a:avLst/>
          </a:prstGeom>
        </p:spPr>
        <p:txBody>
          <a:bodyPr vert="horz" lIns="0" tIns="0" rIns="0" bIns="0" rtlCol="0" anchor="ctr"/>
          <a:lstStyle>
            <a:lvl1pPr algn="l">
              <a:defRPr sz="600">
                <a:solidFill>
                  <a:schemeClr val="tx1"/>
                </a:solidFill>
              </a:defRPr>
            </a:lvl1pPr>
          </a:lstStyle>
          <a:p>
            <a:fld id="{CB606CCD-CC4E-47DA-A095-139436D9729C}" type="datetime2">
              <a:rPr lang="da-DK" smtClean="0"/>
              <a:t>5. januar 2023</a:t>
            </a:fld>
            <a:endParaRPr lang="da-DK">
              <a:solidFill>
                <a:schemeClr val="tx1"/>
              </a:solidFill>
            </a:endParaRP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344613" y="360000"/>
            <a:ext cx="1612900" cy="108000"/>
          </a:xfrm>
          <a:prstGeom prst="rect">
            <a:avLst/>
          </a:prstGeom>
        </p:spPr>
        <p:txBody>
          <a:bodyPr vert="horz" lIns="0" tIns="0" rIns="0" bIns="0" rtlCol="0" anchor="ctr"/>
          <a:lstStyle>
            <a:lvl1pPr algn="l">
              <a:defRPr sz="600">
                <a:solidFill>
                  <a:schemeClr val="tx1"/>
                </a:solidFill>
              </a:defRPr>
            </a:lvl1pPr>
          </a:lstStyle>
          <a:p>
            <a:pPr algn="l"/>
            <a:endParaRPr lang="da-DK"/>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482438" y="6389638"/>
            <a:ext cx="349200" cy="108000"/>
          </a:xfrm>
          <a:prstGeom prst="rect">
            <a:avLst/>
          </a:prstGeom>
        </p:spPr>
        <p:txBody>
          <a:bodyPr vert="horz" lIns="0" tIns="0" rIns="0" bIns="0" rtlCol="0" anchor="ctr"/>
          <a:lstStyle>
            <a:lvl1pPr algn="r">
              <a:defRPr sz="600">
                <a:solidFill>
                  <a:schemeClr val="tx1"/>
                </a:solidFill>
              </a:defRPr>
            </a:lvl1pPr>
          </a:lstStyle>
          <a:p>
            <a:fld id="{23AA811B-2EBD-4900-905E-5BE206449611}" type="slidenum">
              <a:rPr lang="da-DK" smtClean="0"/>
              <a:pPr/>
              <a:t>‹nr.›</a:t>
            </a:fld>
            <a:endParaRPr lang="da-DK"/>
          </a:p>
        </p:txBody>
      </p:sp>
      <p:pic>
        <p:nvPicPr>
          <p:cNvPr id="57" name="Logo">
            <a:extLst>
              <a:ext uri="{FF2B5EF4-FFF2-40B4-BE49-F238E27FC236}">
                <a16:creationId xmlns:a16="http://schemas.microsoft.com/office/drawing/2014/main" id="{B3F0A4F3-C4FE-47A6-804C-29AB35D358FB}"/>
              </a:ext>
            </a:extLst>
          </p:cNvPr>
          <p:cNvPicPr>
            <a:picLocks noChangeAspect="1"/>
          </p:cNvPicPr>
          <p:nvPr userDrawn="1"/>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1727328" y="355788"/>
            <a:ext cx="108553" cy="217488"/>
          </a:xfrm>
          <a:prstGeom prst="rect">
            <a:avLst/>
          </a:prstGeom>
        </p:spPr>
      </p:pic>
      <p:sp>
        <p:nvSpPr>
          <p:cNvPr id="32" name="[WorkArea]" descr="&lt;?xml version=&quot;1.0&quot; encoding=&quot;utf-16&quot;?&gt;&#10;&lt;GridTheme xmlns:xsi=&quot;http://www.w3.org/2001/XMLSchema-instance&quot; xmlns:xsd=&quot;http://www.w3.org/2001/XMLSchema&quot;&gt;&#10;  &lt;GuideLines /&gt;&#10;  &lt;SubGrids&gt;&#10;    &lt;SubGrid&gt;&#10;      &lt;Left&gt;28.3467712&lt;/Left&gt;&#10;      &lt;Top&gt;28.3464565&lt;/Top&gt;&#10;      &lt;Width&gt;49.2910233&lt;/Width&gt;&#10;      &lt;Height&gt;483.3071&lt;/Height&gt;&#10;    &lt;/SubGrid&gt;&#10;    &lt;SubGrid&gt;&#10;      &lt;Left&gt;77.6377945&lt;/Left&gt;&#10;      &lt;Top&gt;28.3464565&lt;/Top&gt;&#10;      &lt;Width&gt;28.3464565&lt;/Width&gt;&#10;      &lt;Height&gt;483.3071&lt;/Height&gt;&#10;    &lt;/SubGrid&gt;&#10;    &lt;SubGrid&gt;&#10;      &lt;Left&gt;105.984253&lt;/Left&gt;&#10;      &lt;Top&gt;28.3464565&lt;/Top&gt;&#10;      &lt;Width&gt;49.29134&lt;/Width&gt;&#10;      &lt;Height&gt;483.3071&lt;/Height&gt;&#10;    &lt;/SubGrid&gt;&#10;    &lt;SubGrid&gt;&#10;      &lt;Left&gt;155.275589&lt;/Left&gt;&#10;      &lt;Top&gt;28.3464565&lt;/Top&gt;&#10;      &lt;Width&gt;28.3464565&lt;/Width&gt;&#10;      &lt;Height&gt;483.3071&lt;/Height&gt;&#10;    &lt;/SubGrid&gt;&#10;    &lt;SubGrid&gt;&#10;      &lt;Left&gt;183.62204&lt;/Left&gt;&#10;      &lt;Top&gt;28.3464565&lt;/Top&gt;&#10;      &lt;Width&gt;49.29134&lt;/Width&gt;&#10;      &lt;Height&gt;483.3071&lt;/Height&gt;&#10;    &lt;/SubGrid&gt;&#10;    &lt;SubGrid&gt;&#10;      &lt;Left&gt;232.913391&lt;/Left&gt;&#10;      &lt;Top&gt;28.3464565&lt;/Top&gt;&#10;      &lt;Width&gt;28.3464565&lt;/Width&gt;&#10;      &lt;Height&gt;483.3071&lt;/Height&gt;&#10;    &lt;/SubGrid&gt;&#10;    &lt;SubGrid&gt;&#10;      &lt;Left&gt;261.259857&lt;/Left&gt;&#10;      &lt;Top&gt;28.3464565&lt;/Top&gt;&#10;      &lt;Width&gt;49.29134&lt;/Width&gt;&#10;      &lt;Height&gt;483.3071&lt;/Height&gt;&#10;    &lt;/SubGrid&gt;&#10;    &lt;SubGrid&gt;&#10;      &lt;Left&gt;310.551178&lt;/Left&gt;&#10;      &lt;Top&gt;28.3464565&lt;/Top&gt;&#10;      &lt;Width&gt;28.3464565&lt;/Width&gt;&#10;      &lt;Height&gt;483.3071&lt;/Height&gt;&#10;    &lt;/SubGrid&gt;&#10;    &lt;SubGrid&gt;&#10;      &lt;Left&gt;338.897644&lt;/Left&gt;&#10;      &lt;Top&gt;28.3464565&lt;/Top&gt;&#10;      &lt;Width&gt;49.29134&lt;/Width&gt;&#10;      &lt;Height&gt;483.3071&lt;/Height&gt;&#10;    &lt;/SubGrid&gt;&#10;    &lt;SubGrid&gt;&#10;      &lt;Left&gt;388.188965&lt;/Left&gt;&#10;      &lt;Top&gt;28.3464565&lt;/Top&gt;&#10;      &lt;Width&gt;28.3464565&lt;/Width&gt;&#10;      &lt;Height&gt;483.3071&lt;/Height&gt;&#10;    &lt;/SubGrid&gt;&#10;    &lt;SubGrid&gt;&#10;      &lt;Left&gt;416.535431&lt;/Left&gt;&#10;      &lt;Top&gt;28.3464565&lt;/Top&gt;&#10;      &lt;Width&gt;49.29134&lt;/Width&gt;&#10;      &lt;Height&gt;483.3071&lt;/Height&gt;&#10;    &lt;/SubGrid&gt;&#10;    &lt;SubGrid&gt;&#10;      &lt;Left&gt;465.826782&lt;/Left&gt;&#10;      &lt;Top&gt;28.3464565&lt;/Top&gt;&#10;      &lt;Width&gt;28.3464565&lt;/Width&gt;&#10;      &lt;Height&gt;483.3071&lt;/Height&gt;&#10;    &lt;/SubGrid&gt;&#10;    &lt;SubGrid&gt;&#10;      &lt;Left&gt;494.173218&lt;/Left&gt;&#10;      &lt;Top&gt;28.3464565&lt;/Top&gt;&#10;      &lt;Width&gt;49.29134&lt;/Width&gt;&#10;      &lt;Height&gt;483.3071&lt;/Height&gt;&#10;    &lt;/SubGrid&gt;&#10;    &lt;SubGrid&gt;&#10;      &lt;Left&gt;543.464539&lt;/Left&gt;&#10;      &lt;Top&gt;28.3464565&lt;/Top&gt;&#10;      &lt;Width&gt;28.3463783&lt;/Width&gt;&#10;      &lt;Height&gt;483.3071&lt;/Height&gt;&#10;    &lt;/SubGrid&gt;&#10;    &lt;SubGrid&gt;&#10;      &lt;Left&gt;571.811035&lt;/Left&gt;&#10;      &lt;Top&gt;28.3464565&lt;/Top&gt;&#10;      &lt;Width&gt;49.29134&lt;/Width&gt;&#10;      &lt;Height&gt;483.3071&lt;/Height&gt;&#10;    &lt;/SubGrid&gt;&#10;    &lt;SubGrid&gt;&#10;      &lt;Left&gt;621.102356&lt;/Left&gt;&#10;      &lt;Top&gt;28.3464565&lt;/Top&gt;&#10;      &lt;Width&gt;28.3464565&lt;/Width&gt;&#10;      &lt;Height&gt;483.3071&lt;/Height&gt;&#10;    &lt;/SubGrid&gt;&#10;    &lt;SubGrid&gt;&#10;      &lt;Left&gt;649.4488&lt;/Left&gt;&#10;      &lt;Top&gt;28.3464565&lt;/Top&gt;&#10;      &lt;Width&gt;49.29126&lt;/Width&gt;&#10;      &lt;Height&gt;483.3071&lt;/Height&gt;&#10;    &lt;/SubGrid&gt;&#10;    &lt;SubGrid&gt;&#10;      &lt;Left&gt;698.7402&lt;/Left&gt;&#10;      &lt;Top&gt;28.3464565&lt;/Top&gt;&#10;      &lt;Width&gt;28.3464565&lt;/Width&gt;&#10;      &lt;Height&gt;483.3071&lt;/Height&gt;&#10;    &lt;/SubGrid&gt;&#10;    &lt;SubGrid&gt;&#10;      &lt;Left&gt;727.0866&lt;/Left&gt;&#10;      &lt;Top&gt;28.3464565&lt;/Top&gt;&#10;      &lt;Width&gt;49.29134&lt;/Width&gt;&#10;      &lt;Height&gt;483.3071&lt;/Height&gt;&#10;    &lt;/SubGrid&gt;&#10;    &lt;SubGrid&gt;&#10;      &lt;Left&gt;776.3779&lt;/Left&gt;&#10;      &lt;Top&gt;28.3464565&lt;/Top&gt;&#10;      &lt;Width&gt;28.3463783&lt;/Width&gt;&#10;      &lt;Height&gt;483.3071&lt;/Height&gt;&#10;    &lt;/SubGrid&gt;&#10;    &lt;SubGrid&gt;&#10;      &lt;Left&gt;804.7244&lt;/Left&gt;&#10;      &lt;Top&gt;28.3464565&lt;/Top&gt;&#10;      &lt;Width&gt;49.29134&lt;/Width&gt;&#10;      &lt;Height&gt;483.3071&lt;/Height&gt;&#10;    &lt;/SubGrid&gt;&#10;    &lt;SubGrid&gt;&#10;      &lt;Left&gt;854.015747&lt;/Left&gt;&#10;      &lt;Top&gt;28.3464565&lt;/Top&gt;&#10;      &lt;Width&gt;28.3464565&lt;/Width&gt;&#10;      &lt;Height&gt;483.3071&lt;/Height&gt;&#10;    &lt;/SubGrid&gt;&#10;    &lt;SubGrid&gt;&#10;      &lt;Left&gt;882.3622&lt;/Left&gt;&#10;      &lt;Top&gt;28.3464565&lt;/Top&gt;&#10;      &lt;Width&gt;49.29126&lt;/Width&gt;&#10;      &lt;Height&gt;483.3071&lt;/Height&gt;&#10;    &lt;/SubGrid&gt;&#10;  &lt;/SubGrids&gt;&#10;  &lt;WorkArea&gt;&#10;    &lt;Top&gt;28.3464565&lt;/Top&gt;&#10;    &lt;Left&gt;28.3467712&lt;/Left&gt;&#10;    &lt;Width&gt;903.306763&lt;/Width&gt;&#10;    &lt;Height&gt;483.3071&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A943CBC3-1311-49A2-9FE5-39EB05D223BF}"/>
              </a:ext>
            </a:extLst>
          </p:cNvPr>
          <p:cNvSpPr/>
          <p:nvPr userDrawn="1"/>
        </p:nvSpPr>
        <p:spPr>
          <a:xfrm>
            <a:off x="360004" y="360000"/>
            <a:ext cx="11471996"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3" name="Rectangle 32" hidden="1">
            <a:extLst>
              <a:ext uri="{FF2B5EF4-FFF2-40B4-BE49-F238E27FC236}">
                <a16:creationId xmlns:a16="http://schemas.microsoft.com/office/drawing/2014/main" id="{71C94564-454B-4781-A580-7843A7B05A9A}"/>
              </a:ext>
            </a:extLst>
          </p:cNvPr>
          <p:cNvSpPr/>
          <p:nvPr userDrawn="1">
            <p:custDataLst>
              <p:tags r:id="rId28"/>
            </p:custDataLst>
          </p:nvPr>
        </p:nvSpPr>
        <p:spPr>
          <a:xfrm>
            <a:off x="360004" y="360000"/>
            <a:ext cx="625996"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4" name="Rectangle 33" hidden="1">
            <a:extLst>
              <a:ext uri="{FF2B5EF4-FFF2-40B4-BE49-F238E27FC236}">
                <a16:creationId xmlns:a16="http://schemas.microsoft.com/office/drawing/2014/main" id="{F7CFB1F1-5965-4A6A-8967-B953091D36EF}"/>
              </a:ext>
            </a:extLst>
          </p:cNvPr>
          <p:cNvSpPr/>
          <p:nvPr userDrawn="1">
            <p:custDataLst>
              <p:tags r:id="rId29"/>
            </p:custDataLst>
          </p:nvPr>
        </p:nvSpPr>
        <p:spPr>
          <a:xfrm>
            <a:off x="98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5" name="Rectangle 34" hidden="1">
            <a:extLst>
              <a:ext uri="{FF2B5EF4-FFF2-40B4-BE49-F238E27FC236}">
                <a16:creationId xmlns:a16="http://schemas.microsoft.com/office/drawing/2014/main" id="{991965B4-6561-42A5-9595-858E838C1F01}"/>
              </a:ext>
            </a:extLst>
          </p:cNvPr>
          <p:cNvSpPr/>
          <p:nvPr userDrawn="1">
            <p:custDataLst>
              <p:tags r:id="rId30"/>
            </p:custDataLst>
          </p:nvPr>
        </p:nvSpPr>
        <p:spPr>
          <a:xfrm>
            <a:off x="1346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6" name="Rectangle 35" hidden="1">
            <a:extLst>
              <a:ext uri="{FF2B5EF4-FFF2-40B4-BE49-F238E27FC236}">
                <a16:creationId xmlns:a16="http://schemas.microsoft.com/office/drawing/2014/main" id="{9C5B6794-60F4-4582-9141-4ACF49903584}"/>
              </a:ext>
            </a:extLst>
          </p:cNvPr>
          <p:cNvSpPr/>
          <p:nvPr userDrawn="1">
            <p:custDataLst>
              <p:tags r:id="rId31"/>
            </p:custDataLst>
          </p:nvPr>
        </p:nvSpPr>
        <p:spPr>
          <a:xfrm>
            <a:off x="1972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7" name="Rectangle 36" hidden="1">
            <a:extLst>
              <a:ext uri="{FF2B5EF4-FFF2-40B4-BE49-F238E27FC236}">
                <a16:creationId xmlns:a16="http://schemas.microsoft.com/office/drawing/2014/main" id="{78C7F55F-D518-404A-9901-C75E03997B9F}"/>
              </a:ext>
            </a:extLst>
          </p:cNvPr>
          <p:cNvSpPr/>
          <p:nvPr userDrawn="1">
            <p:custDataLst>
              <p:tags r:id="rId32"/>
            </p:custDataLst>
          </p:nvPr>
        </p:nvSpPr>
        <p:spPr>
          <a:xfrm>
            <a:off x="2332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8" name="Rectangle 37" hidden="1">
            <a:extLst>
              <a:ext uri="{FF2B5EF4-FFF2-40B4-BE49-F238E27FC236}">
                <a16:creationId xmlns:a16="http://schemas.microsoft.com/office/drawing/2014/main" id="{3E33D35D-5258-42E6-A80B-0502B4C3F97B}"/>
              </a:ext>
            </a:extLst>
          </p:cNvPr>
          <p:cNvSpPr/>
          <p:nvPr userDrawn="1">
            <p:custDataLst>
              <p:tags r:id="rId33"/>
            </p:custDataLst>
          </p:nvPr>
        </p:nvSpPr>
        <p:spPr>
          <a:xfrm>
            <a:off x="2958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9" name="Rectangle 38" hidden="1">
            <a:extLst>
              <a:ext uri="{FF2B5EF4-FFF2-40B4-BE49-F238E27FC236}">
                <a16:creationId xmlns:a16="http://schemas.microsoft.com/office/drawing/2014/main" id="{FEAE639E-C5AE-4B0A-A7E0-F6A5B0E0A334}"/>
              </a:ext>
            </a:extLst>
          </p:cNvPr>
          <p:cNvSpPr/>
          <p:nvPr userDrawn="1">
            <p:custDataLst>
              <p:tags r:id="rId34"/>
            </p:custDataLst>
          </p:nvPr>
        </p:nvSpPr>
        <p:spPr>
          <a:xfrm>
            <a:off x="3318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0" name="Rectangle 39" hidden="1">
            <a:extLst>
              <a:ext uri="{FF2B5EF4-FFF2-40B4-BE49-F238E27FC236}">
                <a16:creationId xmlns:a16="http://schemas.microsoft.com/office/drawing/2014/main" id="{8E434181-D8A6-4ACD-9781-D820F738EACD}"/>
              </a:ext>
            </a:extLst>
          </p:cNvPr>
          <p:cNvSpPr/>
          <p:nvPr userDrawn="1">
            <p:custDataLst>
              <p:tags r:id="rId35"/>
            </p:custDataLst>
          </p:nvPr>
        </p:nvSpPr>
        <p:spPr>
          <a:xfrm>
            <a:off x="3944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1" name="Rectangle 40" hidden="1">
            <a:extLst>
              <a:ext uri="{FF2B5EF4-FFF2-40B4-BE49-F238E27FC236}">
                <a16:creationId xmlns:a16="http://schemas.microsoft.com/office/drawing/2014/main" id="{127B2E2A-52D9-49F4-9D86-BAF6CE3CF539}"/>
              </a:ext>
            </a:extLst>
          </p:cNvPr>
          <p:cNvSpPr/>
          <p:nvPr userDrawn="1">
            <p:custDataLst>
              <p:tags r:id="rId36"/>
            </p:custDataLst>
          </p:nvPr>
        </p:nvSpPr>
        <p:spPr>
          <a:xfrm>
            <a:off x="4304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2" name="Rectangle 41" hidden="1">
            <a:extLst>
              <a:ext uri="{FF2B5EF4-FFF2-40B4-BE49-F238E27FC236}">
                <a16:creationId xmlns:a16="http://schemas.microsoft.com/office/drawing/2014/main" id="{0DA620EB-8B0B-436B-9121-3251E2FB9FAB}"/>
              </a:ext>
            </a:extLst>
          </p:cNvPr>
          <p:cNvSpPr/>
          <p:nvPr userDrawn="1">
            <p:custDataLst>
              <p:tags r:id="rId37"/>
            </p:custDataLst>
          </p:nvPr>
        </p:nvSpPr>
        <p:spPr>
          <a:xfrm>
            <a:off x="4930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3" name="Rectangle 42" hidden="1">
            <a:extLst>
              <a:ext uri="{FF2B5EF4-FFF2-40B4-BE49-F238E27FC236}">
                <a16:creationId xmlns:a16="http://schemas.microsoft.com/office/drawing/2014/main" id="{2D5A9CA0-56EF-4AD2-B5E5-FE3098EB6596}"/>
              </a:ext>
            </a:extLst>
          </p:cNvPr>
          <p:cNvSpPr/>
          <p:nvPr userDrawn="1">
            <p:custDataLst>
              <p:tags r:id="rId38"/>
            </p:custDataLst>
          </p:nvPr>
        </p:nvSpPr>
        <p:spPr>
          <a:xfrm>
            <a:off x="5290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4" name="Rectangle 43" hidden="1">
            <a:extLst>
              <a:ext uri="{FF2B5EF4-FFF2-40B4-BE49-F238E27FC236}">
                <a16:creationId xmlns:a16="http://schemas.microsoft.com/office/drawing/2014/main" id="{E3322AFB-C3F8-4584-B354-26E6FC8FC0F8}"/>
              </a:ext>
            </a:extLst>
          </p:cNvPr>
          <p:cNvSpPr/>
          <p:nvPr userDrawn="1">
            <p:custDataLst>
              <p:tags r:id="rId39"/>
            </p:custDataLst>
          </p:nvPr>
        </p:nvSpPr>
        <p:spPr>
          <a:xfrm>
            <a:off x="591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5" name="Rectangle 44" hidden="1">
            <a:extLst>
              <a:ext uri="{FF2B5EF4-FFF2-40B4-BE49-F238E27FC236}">
                <a16:creationId xmlns:a16="http://schemas.microsoft.com/office/drawing/2014/main" id="{F101F44C-AF82-4C50-8361-E1E8CDAED7CB}"/>
              </a:ext>
            </a:extLst>
          </p:cNvPr>
          <p:cNvSpPr/>
          <p:nvPr userDrawn="1">
            <p:custDataLst>
              <p:tags r:id="rId40"/>
            </p:custDataLst>
          </p:nvPr>
        </p:nvSpPr>
        <p:spPr>
          <a:xfrm>
            <a:off x="6276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Rectangle 45" hidden="1">
            <a:extLst>
              <a:ext uri="{FF2B5EF4-FFF2-40B4-BE49-F238E27FC236}">
                <a16:creationId xmlns:a16="http://schemas.microsoft.com/office/drawing/2014/main" id="{99F06B9D-0AB7-4B76-B8AD-02FD5467F2DA}"/>
              </a:ext>
            </a:extLst>
          </p:cNvPr>
          <p:cNvSpPr/>
          <p:nvPr userDrawn="1">
            <p:custDataLst>
              <p:tags r:id="rId41"/>
            </p:custDataLst>
          </p:nvPr>
        </p:nvSpPr>
        <p:spPr>
          <a:xfrm>
            <a:off x="6902000" y="360000"/>
            <a:ext cx="359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7" name="Rectangle 46" hidden="1">
            <a:extLst>
              <a:ext uri="{FF2B5EF4-FFF2-40B4-BE49-F238E27FC236}">
                <a16:creationId xmlns:a16="http://schemas.microsoft.com/office/drawing/2014/main" id="{B79CBA20-7292-4EB7-8DB5-E8B4BAB62244}"/>
              </a:ext>
            </a:extLst>
          </p:cNvPr>
          <p:cNvSpPr/>
          <p:nvPr userDrawn="1">
            <p:custDataLst>
              <p:tags r:id="rId42"/>
            </p:custDataLst>
          </p:nvPr>
        </p:nvSpPr>
        <p:spPr>
          <a:xfrm>
            <a:off x="7262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8" name="Rectangle 47" hidden="1">
            <a:extLst>
              <a:ext uri="{FF2B5EF4-FFF2-40B4-BE49-F238E27FC236}">
                <a16:creationId xmlns:a16="http://schemas.microsoft.com/office/drawing/2014/main" id="{DD782FC1-3CF3-43A1-AB40-EA754E9CAECC}"/>
              </a:ext>
            </a:extLst>
          </p:cNvPr>
          <p:cNvSpPr/>
          <p:nvPr userDrawn="1">
            <p:custDataLst>
              <p:tags r:id="rId43"/>
            </p:custDataLst>
          </p:nvPr>
        </p:nvSpPr>
        <p:spPr>
          <a:xfrm>
            <a:off x="7888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9" name="Rectangle 48" hidden="1">
            <a:extLst>
              <a:ext uri="{FF2B5EF4-FFF2-40B4-BE49-F238E27FC236}">
                <a16:creationId xmlns:a16="http://schemas.microsoft.com/office/drawing/2014/main" id="{2086F463-A740-402E-9E1D-2A4A22D913E0}"/>
              </a:ext>
            </a:extLst>
          </p:cNvPr>
          <p:cNvSpPr/>
          <p:nvPr userDrawn="1">
            <p:custDataLst>
              <p:tags r:id="rId44"/>
            </p:custDataLst>
          </p:nvPr>
        </p:nvSpPr>
        <p:spPr>
          <a:xfrm>
            <a:off x="8248000" y="360000"/>
            <a:ext cx="625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0" name="Rectangle 49" hidden="1">
            <a:extLst>
              <a:ext uri="{FF2B5EF4-FFF2-40B4-BE49-F238E27FC236}">
                <a16:creationId xmlns:a16="http://schemas.microsoft.com/office/drawing/2014/main" id="{F370992A-92C7-4116-BC4C-9BADCB286F34}"/>
              </a:ext>
            </a:extLst>
          </p:cNvPr>
          <p:cNvSpPr/>
          <p:nvPr userDrawn="1">
            <p:custDataLst>
              <p:tags r:id="rId45"/>
            </p:custDataLst>
          </p:nvPr>
        </p:nvSpPr>
        <p:spPr>
          <a:xfrm>
            <a:off x="8874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1" name="Rectangle 50" hidden="1">
            <a:extLst>
              <a:ext uri="{FF2B5EF4-FFF2-40B4-BE49-F238E27FC236}">
                <a16:creationId xmlns:a16="http://schemas.microsoft.com/office/drawing/2014/main" id="{CF687FB8-6B1C-4D06-BD6F-1EE2F18345A8}"/>
              </a:ext>
            </a:extLst>
          </p:cNvPr>
          <p:cNvSpPr/>
          <p:nvPr userDrawn="1">
            <p:custDataLst>
              <p:tags r:id="rId46"/>
            </p:custDataLst>
          </p:nvPr>
        </p:nvSpPr>
        <p:spPr>
          <a:xfrm>
            <a:off x="9234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2" name="Rectangle 51" hidden="1">
            <a:extLst>
              <a:ext uri="{FF2B5EF4-FFF2-40B4-BE49-F238E27FC236}">
                <a16:creationId xmlns:a16="http://schemas.microsoft.com/office/drawing/2014/main" id="{8336EFA1-FACB-4BF7-9108-BEDA9F7D9FFA}"/>
              </a:ext>
            </a:extLst>
          </p:cNvPr>
          <p:cNvSpPr/>
          <p:nvPr userDrawn="1">
            <p:custDataLst>
              <p:tags r:id="rId47"/>
            </p:custDataLst>
          </p:nvPr>
        </p:nvSpPr>
        <p:spPr>
          <a:xfrm>
            <a:off x="9860000" y="360000"/>
            <a:ext cx="359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3" name="Rectangle 52" hidden="1">
            <a:extLst>
              <a:ext uri="{FF2B5EF4-FFF2-40B4-BE49-F238E27FC236}">
                <a16:creationId xmlns:a16="http://schemas.microsoft.com/office/drawing/2014/main" id="{7B05886B-7440-432D-BBAA-6255EDBC3023}"/>
              </a:ext>
            </a:extLst>
          </p:cNvPr>
          <p:cNvSpPr/>
          <p:nvPr userDrawn="1">
            <p:custDataLst>
              <p:tags r:id="rId48"/>
            </p:custDataLst>
          </p:nvPr>
        </p:nvSpPr>
        <p:spPr>
          <a:xfrm>
            <a:off x="10220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4" name="Rectangle 53" hidden="1">
            <a:extLst>
              <a:ext uri="{FF2B5EF4-FFF2-40B4-BE49-F238E27FC236}">
                <a16:creationId xmlns:a16="http://schemas.microsoft.com/office/drawing/2014/main" id="{6373290E-6A23-48F4-9DB8-E1A332CAF61A}"/>
              </a:ext>
            </a:extLst>
          </p:cNvPr>
          <p:cNvSpPr/>
          <p:nvPr userDrawn="1">
            <p:custDataLst>
              <p:tags r:id="rId49"/>
            </p:custDataLst>
          </p:nvPr>
        </p:nvSpPr>
        <p:spPr>
          <a:xfrm>
            <a:off x="1084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5" name="Rectangle 54" hidden="1">
            <a:extLst>
              <a:ext uri="{FF2B5EF4-FFF2-40B4-BE49-F238E27FC236}">
                <a16:creationId xmlns:a16="http://schemas.microsoft.com/office/drawing/2014/main" id="{8E2359D7-F7DF-429E-B906-D1EA9B877410}"/>
              </a:ext>
            </a:extLst>
          </p:cNvPr>
          <p:cNvSpPr/>
          <p:nvPr userDrawn="1">
            <p:custDataLst>
              <p:tags r:id="rId50"/>
            </p:custDataLst>
          </p:nvPr>
        </p:nvSpPr>
        <p:spPr>
          <a:xfrm>
            <a:off x="11206000" y="360000"/>
            <a:ext cx="625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78" r:id="rId2"/>
    <p:sldLayoutId id="2147483779" r:id="rId3"/>
    <p:sldLayoutId id="2147483780" r:id="rId4"/>
    <p:sldLayoutId id="2147483763" r:id="rId5"/>
    <p:sldLayoutId id="2147483764" r:id="rId6"/>
    <p:sldLayoutId id="2147483765" r:id="rId7"/>
    <p:sldLayoutId id="2147483737" r:id="rId8"/>
    <p:sldLayoutId id="2147483766" r:id="rId9"/>
    <p:sldLayoutId id="2147483731" r:id="rId10"/>
    <p:sldLayoutId id="2147483767" r:id="rId11"/>
    <p:sldLayoutId id="2147483732"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43" r:id="rId23"/>
    <p:sldLayoutId id="2147483744" r:id="rId24"/>
    <p:sldLayoutId id="2147483759" r:id="rId25"/>
    <p:sldLayoutId id="2147483753" r:id="rId26"/>
  </p:sldLayoutIdLst>
  <p:hf hd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Char char="​"/>
        <a:defRPr sz="1600" b="1" kern="1200">
          <a:solidFill>
            <a:schemeClr val="tx1"/>
          </a:solidFill>
          <a:latin typeface="+mj-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Arial" panose="020B0604020202020204" pitchFamily="34" charset="0"/>
        <a:buChar char="​"/>
        <a:defRPr sz="1000" b="1" kern="1200" baseline="0">
          <a:solidFill>
            <a:schemeClr val="tx1"/>
          </a:solidFill>
          <a:latin typeface="+mj-lt"/>
          <a:ea typeface="+mn-ea"/>
          <a:cs typeface="+mn-cs"/>
        </a:defRPr>
      </a:lvl7pPr>
      <a:lvl8pPr marL="0" indent="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60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53" userDrawn="1">
          <p15:clr>
            <a:srgbClr val="F26B43"/>
          </p15:clr>
        </p15:guide>
        <p15:guide id="2" pos="4347" userDrawn="1">
          <p15:clr>
            <a:srgbClr val="F26B43"/>
          </p15:clr>
        </p15:guide>
        <p15:guide id="3" orient="horz" pos="226" userDrawn="1">
          <p15:clr>
            <a:srgbClr val="F26B43"/>
          </p15:clr>
        </p15:guide>
        <p15:guide id="4" orient="horz" pos="4093" userDrawn="1">
          <p15:clr>
            <a:srgbClr val="F26B43"/>
          </p15:clr>
        </p15:guide>
        <p15:guide id="5" pos="6437" userDrawn="1">
          <p15:clr>
            <a:srgbClr val="F26B43"/>
          </p15:clr>
        </p15:guide>
        <p15:guide id="6" pos="6832" userDrawn="1">
          <p15:clr>
            <a:srgbClr val="F26B43"/>
          </p15:clr>
        </p15:guide>
        <p15:guide id="7" pos="2090" userDrawn="1">
          <p15:clr>
            <a:srgbClr val="F26B43"/>
          </p15:clr>
        </p15:guide>
        <p15:guide id="8" pos="2484" userDrawn="1">
          <p15:clr>
            <a:srgbClr val="F26B43"/>
          </p15:clr>
        </p15:guide>
        <p15:guide id="9" pos="847" userDrawn="1">
          <p15:clr>
            <a:srgbClr val="F26B43"/>
          </p15:clr>
        </p15:guide>
        <p15:guide id="10" pos="1242" userDrawn="1">
          <p15:clr>
            <a:srgbClr val="F26B43"/>
          </p15:clr>
        </p15:guide>
        <p15:guide id="11" pos="2711" userDrawn="1">
          <p15:clr>
            <a:srgbClr val="F26B43"/>
          </p15:clr>
        </p15:guide>
        <p15:guide id="12" pos="3105" userDrawn="1">
          <p15:clr>
            <a:srgbClr val="F26B43"/>
          </p15:clr>
        </p15:guide>
        <p15:guide id="13" pos="5195" userDrawn="1">
          <p15:clr>
            <a:srgbClr val="F26B43"/>
          </p15:clr>
        </p15:guide>
        <p15:guide id="14" pos="5589" userDrawn="1">
          <p15:clr>
            <a:srgbClr val="F26B43"/>
          </p15:clr>
        </p15:guide>
        <p15:guide id="15" pos="3332" userDrawn="1">
          <p15:clr>
            <a:srgbClr val="F26B43"/>
          </p15:clr>
        </p15:guide>
        <p15:guide id="16" pos="4574" userDrawn="1">
          <p15:clr>
            <a:srgbClr val="F26B43"/>
          </p15:clr>
        </p15:guide>
        <p15:guide id="17" pos="4968" userDrawn="1">
          <p15:clr>
            <a:srgbClr val="F26B43"/>
          </p15:clr>
        </p15:guide>
        <p15:guide id="18" pos="5816" userDrawn="1">
          <p15:clr>
            <a:srgbClr val="F26B43"/>
          </p15:clr>
        </p15:guide>
        <p15:guide id="19" pos="6211" userDrawn="1">
          <p15:clr>
            <a:srgbClr val="F26B43"/>
          </p15:clr>
        </p15:guide>
        <p15:guide id="20" pos="3726" userDrawn="1">
          <p15:clr>
            <a:srgbClr val="F26B43"/>
          </p15:clr>
        </p15:guide>
        <p15:guide id="21" pos="1468" userDrawn="1">
          <p15:clr>
            <a:srgbClr val="F26B43"/>
          </p15:clr>
        </p15:guide>
        <p15:guide id="22" pos="1863" userDrawn="1">
          <p15:clr>
            <a:srgbClr val="F26B43"/>
          </p15:clr>
        </p15:guide>
        <p15:guide id="23" pos="7058" userDrawn="1">
          <p15:clr>
            <a:srgbClr val="F26B43"/>
          </p15:clr>
        </p15:guide>
        <p15:guide id="24" pos="226" userDrawn="1">
          <p15:clr>
            <a:srgbClr val="F26B43"/>
          </p15:clr>
        </p15:guide>
        <p15:guide id="25" pos="621" userDrawn="1">
          <p15:clr>
            <a:srgbClr val="F26B43"/>
          </p15:clr>
        </p15:guide>
        <p15:guide id="26" pos="74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D27A-9629-A840-87B4-07C1DD8CE5EF}"/>
              </a:ext>
            </a:extLst>
          </p:cNvPr>
          <p:cNvSpPr>
            <a:spLocks noGrp="1"/>
          </p:cNvSpPr>
          <p:nvPr>
            <p:ph type="ctrTitle"/>
          </p:nvPr>
        </p:nvSpPr>
        <p:spPr/>
        <p:txBody>
          <a:bodyPr/>
          <a:lstStyle/>
          <a:p>
            <a:r>
              <a:rPr lang="da-DK"/>
              <a:t>OK24</a:t>
            </a:r>
            <a:br>
              <a:rPr lang="da-DK"/>
            </a:br>
            <a:r>
              <a:rPr lang="da-DK" sz="1600"/>
              <a:t>Oplæg til klubmøder – deltag i debatten, så vi stiller de rigtige krav til overenskomstforhandlingerne</a:t>
            </a:r>
            <a:endParaRPr lang="en-DK"/>
          </a:p>
        </p:txBody>
      </p:sp>
      <p:sp>
        <p:nvSpPr>
          <p:cNvPr id="3" name="Date Placeholder 2">
            <a:extLst>
              <a:ext uri="{FF2B5EF4-FFF2-40B4-BE49-F238E27FC236}">
                <a16:creationId xmlns:a16="http://schemas.microsoft.com/office/drawing/2014/main" id="{FCB52F93-9448-D544-9FE6-04810E54407D}"/>
              </a:ext>
            </a:extLst>
          </p:cNvPr>
          <p:cNvSpPr>
            <a:spLocks noGrp="1"/>
          </p:cNvSpPr>
          <p:nvPr>
            <p:ph type="dt" sz="half" idx="10"/>
          </p:nvPr>
        </p:nvSpPr>
        <p:spPr/>
        <p:txBody>
          <a:bodyPr/>
          <a:lstStyle/>
          <a:p>
            <a:fld id="{64CEE0F2-B3B6-4D09-B7B6-541DAA206A45}" type="datetime2">
              <a:rPr lang="da-DK" smtClean="0"/>
              <a:t>5. januar 2023</a:t>
            </a:fld>
            <a:endParaRPr lang="da-DK" sz="1100"/>
          </a:p>
        </p:txBody>
      </p:sp>
      <p:sp>
        <p:nvSpPr>
          <p:cNvPr id="4" name="Footer Placeholder 3">
            <a:extLst>
              <a:ext uri="{FF2B5EF4-FFF2-40B4-BE49-F238E27FC236}">
                <a16:creationId xmlns:a16="http://schemas.microsoft.com/office/drawing/2014/main" id="{11DE91BE-3BD5-B64D-9C8E-908030BBA740}"/>
              </a:ext>
            </a:extLst>
          </p:cNvPr>
          <p:cNvSpPr>
            <a:spLocks noGrp="1"/>
          </p:cNvSpPr>
          <p:nvPr>
            <p:ph type="ftr" sz="quarter" idx="11"/>
          </p:nvPr>
        </p:nvSpPr>
        <p:spPr/>
        <p:txBody>
          <a:bodyPr/>
          <a:lstStyle/>
          <a:p>
            <a:endParaRPr lang="da-DK">
              <a:noFill/>
            </a:endParaRPr>
          </a:p>
        </p:txBody>
      </p:sp>
      <p:sp>
        <p:nvSpPr>
          <p:cNvPr id="5" name="Slide Number Placeholder 4">
            <a:extLst>
              <a:ext uri="{FF2B5EF4-FFF2-40B4-BE49-F238E27FC236}">
                <a16:creationId xmlns:a16="http://schemas.microsoft.com/office/drawing/2014/main" id="{ADE64F31-D790-8E43-8B0F-AE9DC70BAC55}"/>
              </a:ext>
            </a:extLst>
          </p:cNvPr>
          <p:cNvSpPr>
            <a:spLocks noGrp="1"/>
          </p:cNvSpPr>
          <p:nvPr>
            <p:ph type="sldNum" sz="quarter" idx="12"/>
          </p:nvPr>
        </p:nvSpPr>
        <p:spPr/>
        <p:txBody>
          <a:bodyPr/>
          <a:lstStyle/>
          <a:p>
            <a:fld id="{23AA811B-2EBD-4900-905E-5BE206449611}" type="slidenum">
              <a:rPr lang="da-DK" smtClean="0"/>
              <a:pPr/>
              <a:t>1</a:t>
            </a:fld>
            <a:endParaRPr lang="da-DK"/>
          </a:p>
        </p:txBody>
      </p:sp>
      <p:pic>
        <p:nvPicPr>
          <p:cNvPr id="8" name="Pladsholder til billede 7" descr="Et billede, der indeholder person, mængde&#10;&#10;Automatisk genereret beskrivelse">
            <a:extLst>
              <a:ext uri="{FF2B5EF4-FFF2-40B4-BE49-F238E27FC236}">
                <a16:creationId xmlns:a16="http://schemas.microsoft.com/office/drawing/2014/main" id="{47D36884-450A-015B-0B7C-4F34C1AD1F1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778" r="12778"/>
          <a:stretch>
            <a:fillRect/>
          </a:stretch>
        </p:blipFill>
        <p:spPr/>
      </p:pic>
    </p:spTree>
    <p:extLst>
      <p:ext uri="{BB962C8B-B14F-4D97-AF65-F5344CB8AC3E}">
        <p14:creationId xmlns:p14="http://schemas.microsoft.com/office/powerpoint/2010/main" val="421239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p:txBody>
          <a:bodyPr/>
          <a:lstStyle/>
          <a:p>
            <a:r>
              <a:rPr lang="da-DK"/>
              <a:t>Medindflydelse og omstillingsprocesser</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p:txBody>
          <a:bodyPr/>
          <a:lstStyle/>
          <a:p>
            <a:pPr lvl="0" algn="just">
              <a:lnSpc>
                <a:spcPct val="115000"/>
              </a:lnSpc>
              <a:spcAft>
                <a:spcPts val="1000"/>
              </a:spcAft>
            </a:pPr>
            <a:r>
              <a:rPr lang="da-DK" sz="1800" b="1">
                <a:effectLst/>
                <a:latin typeface="Avenir Next LT Pro" panose="020B0504020202020204" pitchFamily="34" charset="0"/>
                <a:ea typeface="Avenir Next LT Pro" panose="020B0504020202020204" pitchFamily="34" charset="0"/>
                <a:cs typeface="Times New Roman" panose="02020603050405020304" pitchFamily="18" charset="0"/>
              </a:rPr>
              <a:t>DM’s medlemsundersøgelse viser</a:t>
            </a: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 at medlemmerne ser et behov for at styrke tillidsrepræsentantens muligheder for indflydelse på beslutningerne på arbejdspladsen, både når det handler om ressourcer og organisationsændringer, men også i forhold til løn og arbejdstid. </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lvl="0" algn="just">
              <a:lnSpc>
                <a:spcPct val="115000"/>
              </a:lnSpc>
              <a:spcAft>
                <a:spcPts val="1000"/>
              </a:spcAft>
            </a:pPr>
            <a:endParaRPr lang="da-DK" sz="1800" b="1">
              <a:effectLst/>
              <a:latin typeface="Avenir Next LT Pro" panose="020B0504020202020204" pitchFamily="34" charset="0"/>
              <a:ea typeface="Avenir Next LT Pro" panose="020B0504020202020204" pitchFamily="34" charset="0"/>
              <a:cs typeface="Verdana" panose="020B0604030504040204" pitchFamily="34" charset="0"/>
            </a:endParaRPr>
          </a:p>
          <a:p>
            <a:pPr lvl="0" algn="just">
              <a:lnSpc>
                <a:spcPct val="115000"/>
              </a:lnSpc>
              <a:spcAft>
                <a:spcPts val="1000"/>
              </a:spcAft>
            </a:pPr>
            <a:r>
              <a:rPr lang="da-DK" sz="1800" b="1">
                <a:effectLst/>
                <a:latin typeface="Avenir Next LT Pro" panose="020B0504020202020204" pitchFamily="34" charset="0"/>
                <a:ea typeface="Avenir Next LT Pro" panose="020B0504020202020204" pitchFamily="34" charset="0"/>
                <a:cs typeface="Verdana" panose="020B0604030504040204" pitchFamily="34" charset="0"/>
              </a:rPr>
              <a:t>DM mener</a:t>
            </a:r>
            <a:r>
              <a:rPr lang="da-DK" sz="1800">
                <a:effectLst/>
                <a:latin typeface="Avenir Next LT Pro" panose="020B0504020202020204" pitchFamily="34" charset="0"/>
                <a:ea typeface="Avenir Next LT Pro" panose="020B0504020202020204" pitchFamily="34" charset="0"/>
                <a:cs typeface="Verdana" panose="020B0604030504040204" pitchFamily="34" charset="0"/>
              </a:rPr>
              <a:t>, at der er behov for at styrke tillidsrepræsentantens indflydelse generelt for at udvide forhandlingsdagsordenen lokalt. De centrale overenskomstparter skal have fokus på at sikre de rigtige rammer, så de lokale parter på arbejdspladserne indenfor rammerne kan finde de løsninger der passer til de lokale forhold.</a:t>
            </a:r>
          </a:p>
          <a:p>
            <a:pPr marL="0" indent="0">
              <a:lnSpc>
                <a:spcPts val="1300"/>
              </a:lnSpc>
              <a:spcAft>
                <a:spcPts val="1300"/>
              </a:spcAft>
              <a:buNone/>
            </a:pPr>
            <a:endParaRPr lang="da-DK" sz="1800" b="1">
              <a:effectLst/>
              <a:latin typeface="Avenir Next LT Pro" panose="020B0504020202020204" pitchFamily="34" charset="0"/>
              <a:ea typeface="Avenir Next LT Pro" panose="020B0504020202020204" pitchFamily="34" charset="0"/>
              <a:cs typeface="Verdana" panose="020B0604030504040204" pitchFamily="34" charset="0"/>
            </a:endParaRPr>
          </a:p>
          <a:p>
            <a:pPr marL="342900" lvl="0" indent="-342900" algn="just">
              <a:lnSpc>
                <a:spcPct val="115000"/>
              </a:lnSpc>
              <a:spcAft>
                <a:spcPts val="1000"/>
              </a:spcAft>
              <a:buFont typeface="Wingdings" panose="05000000000000000000" pitchFamily="2" charset="2"/>
              <a:buChar char=""/>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endParaRPr lang="da-DK"/>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lstStyle/>
          <a:p>
            <a:fld id="{5FD21904-C89F-4B1E-B91F-279FFCECB770}" type="datetime2">
              <a:rPr lang="da-DK" smtClean="0"/>
              <a:pPr/>
              <a:t>5. januar 2023</a:t>
            </a:fld>
            <a:endParaRPr lang="da-DK"/>
          </a:p>
        </p:txBody>
      </p:sp>
      <p:sp>
        <p:nvSpPr>
          <p:cNvPr id="5" name="Footer Placeholder 4">
            <a:extLst>
              <a:ext uri="{FF2B5EF4-FFF2-40B4-BE49-F238E27FC236}">
                <a16:creationId xmlns:a16="http://schemas.microsoft.com/office/drawing/2014/main" id="{77B7BF2E-2120-4481-B07F-0E575E1D0DF2}"/>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lstStyle/>
          <a:p>
            <a:fld id="{23AA811B-2EBD-4900-905E-5BE206449611}" type="slidenum">
              <a:rPr lang="da-DK" smtClean="0"/>
              <a:pPr/>
              <a:t>10</a:t>
            </a:fld>
            <a:endParaRPr lang="da-DK"/>
          </a:p>
        </p:txBody>
      </p:sp>
      <p:sp>
        <p:nvSpPr>
          <p:cNvPr id="12" name="Text Placeholder 11">
            <a:extLst>
              <a:ext uri="{FF2B5EF4-FFF2-40B4-BE49-F238E27FC236}">
                <a16:creationId xmlns:a16="http://schemas.microsoft.com/office/drawing/2014/main" id="{BDAF3C93-9A75-4786-B6B4-A06FE1CE13C5}"/>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874693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vert="horz" lIns="0" tIns="0" rIns="0" bIns="0" rtlCol="0" anchor="t" anchorCtr="0">
            <a:normAutofit/>
          </a:bodyPr>
          <a:lstStyle/>
          <a:p>
            <a:r>
              <a:rPr lang="da-DK" kern="1200">
                <a:latin typeface="+mj-lt"/>
                <a:ea typeface="+mj-ea"/>
                <a:cs typeface="+mj-cs"/>
              </a:rPr>
              <a:t>Medindflydelse og omstillingsprocesser </a:t>
            </a:r>
            <a:r>
              <a:rPr lang="da-DK" sz="1600" kern="1200">
                <a:latin typeface="+mj-lt"/>
                <a:ea typeface="+mj-ea"/>
                <a:cs typeface="+mj-cs"/>
              </a:rPr>
              <a:t>(fortsat)</a:t>
            </a:r>
          </a:p>
        </p:txBody>
      </p:sp>
      <p:sp>
        <p:nvSpPr>
          <p:cNvPr id="7" name="Tekstfelt 6">
            <a:extLst>
              <a:ext uri="{FF2B5EF4-FFF2-40B4-BE49-F238E27FC236}">
                <a16:creationId xmlns:a16="http://schemas.microsoft.com/office/drawing/2014/main" id="{A03F60E2-0647-F3F7-A244-F473B751E801}"/>
              </a:ext>
            </a:extLst>
          </p:cNvPr>
          <p:cNvSpPr txBox="1"/>
          <p:nvPr/>
        </p:nvSpPr>
        <p:spPr>
          <a:xfrm>
            <a:off x="359999" y="2080800"/>
            <a:ext cx="4569189" cy="4053600"/>
          </a:xfrm>
          <a:prstGeom prst="rect">
            <a:avLst/>
          </a:prstGeom>
        </p:spPr>
        <p:txBody>
          <a:bodyPr vert="horz" lIns="0" tIns="0" rIns="0" bIns="0" rtlCol="0">
            <a:normAutofit/>
          </a:bodyPr>
          <a:lstStyle/>
          <a:p>
            <a:pPr marL="0" indent="0">
              <a:spcAft>
                <a:spcPts val="1300"/>
              </a:spcAft>
              <a:buFont typeface="Arial" panose="020B0604020202020204" pitchFamily="34" charset="0"/>
              <a:buNone/>
            </a:pPr>
            <a:r>
              <a:rPr lang="da-DK" sz="1600" b="1">
                <a:effectLst/>
              </a:rPr>
              <a:t>Oplæg til drøftelse: </a:t>
            </a:r>
            <a:endParaRPr lang="da-DK" sz="1600">
              <a:effectLst/>
            </a:endParaRPr>
          </a:p>
          <a:p>
            <a:pPr marL="342900" lvl="0" indent="-342900">
              <a:buFont typeface="Arial" panose="020B0604020202020204" pitchFamily="34" charset="0"/>
              <a:buChar char="•"/>
            </a:pPr>
            <a:r>
              <a:rPr lang="da-DK" sz="1600">
                <a:effectLst/>
              </a:rPr>
              <a:t>Hvilke muligheder ser I for at styrke tillidsrepræsentantens indflydelsesmuligheder på arbejdspladsen?</a:t>
            </a:r>
          </a:p>
          <a:p>
            <a:pPr marL="342900" lvl="0" indent="-342900">
              <a:buFont typeface="Arial" panose="020B0604020202020204" pitchFamily="34" charset="0"/>
              <a:buChar char="•"/>
            </a:pPr>
            <a:r>
              <a:rPr lang="da-DK" sz="1600">
                <a:effectLst/>
              </a:rPr>
              <a:t>Hvilke emner er vigtige at diskutere hos jer i forbindelse med grøn omstilling?</a:t>
            </a:r>
          </a:p>
          <a:p>
            <a:pPr marL="342900" lvl="0" indent="-342900">
              <a:buFont typeface="Arial" panose="020B0604020202020204" pitchFamily="34" charset="0"/>
              <a:buChar char="•"/>
            </a:pPr>
            <a:r>
              <a:rPr lang="da-DK" sz="1600">
                <a:effectLst/>
              </a:rPr>
              <a:t>Kalder den digitale omstilling på særligt behov for medindflydelse hos jer?</a:t>
            </a:r>
          </a:p>
          <a:p>
            <a:pPr marL="342900" lvl="0" indent="-342900">
              <a:buFont typeface="Arial" panose="020B0604020202020204" pitchFamily="34" charset="0"/>
              <a:buChar char="•"/>
            </a:pPr>
            <a:r>
              <a:rPr lang="da-DK" sz="1600">
                <a:effectLst/>
              </a:rPr>
              <a:t>Er der andre dagsordener hos jer, hvor det er vigtigt at sikre en øget medindflydelse?</a:t>
            </a:r>
          </a:p>
          <a:p>
            <a:pPr marL="342900" lvl="0" indent="-342900">
              <a:buFont typeface="Arial" panose="020B0604020202020204" pitchFamily="34" charset="0"/>
              <a:buChar char=""/>
            </a:pPr>
            <a:endParaRPr lang="da-DK" sz="1600">
              <a:effectLst/>
            </a:endParaRPr>
          </a:p>
        </p:txBody>
      </p:sp>
      <p:pic>
        <p:nvPicPr>
          <p:cNvPr id="8" name="Billede 7" descr="Et billede, der indeholder person, mængde&#10;&#10;Automatisk genereret beskrivelse">
            <a:extLst>
              <a:ext uri="{FF2B5EF4-FFF2-40B4-BE49-F238E27FC236}">
                <a16:creationId xmlns:a16="http://schemas.microsoft.com/office/drawing/2014/main" id="{233DA0A7-2F99-7873-D73E-476EB7F017FF}"/>
              </a:ext>
            </a:extLst>
          </p:cNvPr>
          <p:cNvPicPr>
            <a:picLocks noChangeAspect="1"/>
          </p:cNvPicPr>
          <p:nvPr/>
        </p:nvPicPr>
        <p:blipFill rotWithShape="1">
          <a:blip r:embed="rId3">
            <a:extLst>
              <a:ext uri="{28A0092B-C50C-407E-A947-70E740481C1C}">
                <a14:useLocalDpi xmlns:a14="http://schemas.microsoft.com/office/drawing/2010/main" val="0"/>
              </a:ext>
            </a:extLst>
          </a:blip>
          <a:srcRect l="7369" r="1046" b="-3"/>
          <a:stretch/>
        </p:blipFill>
        <p:spPr>
          <a:xfrm>
            <a:off x="6275388" y="2084400"/>
            <a:ext cx="5556250" cy="4049700"/>
          </a:xfrm>
          <a:prstGeom prst="rect">
            <a:avLst/>
          </a:prstGeom>
          <a:noFill/>
        </p:spPr>
      </p:pic>
      <p:sp>
        <p:nvSpPr>
          <p:cNvPr id="17" name="Text Placeholder 4">
            <a:extLst>
              <a:ext uri="{FF2B5EF4-FFF2-40B4-BE49-F238E27FC236}">
                <a16:creationId xmlns:a16="http://schemas.microsoft.com/office/drawing/2014/main" id="{7F4A86B8-AC27-11B3-4616-F7AA467AA985}"/>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vert="horz" lIns="0" tIns="0" rIns="0" bIns="0" rtlCol="0"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9" name="Footer Placeholder 6">
            <a:extLst>
              <a:ext uri="{FF2B5EF4-FFF2-40B4-BE49-F238E27FC236}">
                <a16:creationId xmlns:a16="http://schemas.microsoft.com/office/drawing/2014/main" id="{C7017EBA-FB9B-0284-67D5-99A8AD19433A}"/>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vert="horz" lIns="0" tIns="0" rIns="0" bIns="0" rtlCol="0" anchor="ctr">
            <a:normAutofit/>
          </a:bodyPr>
          <a:lstStyle/>
          <a:p>
            <a:pPr>
              <a:spcAft>
                <a:spcPts val="600"/>
              </a:spcAft>
            </a:pPr>
            <a:fld id="{23AA811B-2EBD-4900-905E-5BE206449611}" type="slidenum">
              <a:rPr lang="da-DK" smtClean="0"/>
              <a:pPr>
                <a:spcAft>
                  <a:spcPts val="600"/>
                </a:spcAft>
              </a:pPr>
              <a:t>11</a:t>
            </a:fld>
            <a:endParaRPr lang="da-DK"/>
          </a:p>
        </p:txBody>
      </p:sp>
    </p:spTree>
    <p:extLst>
      <p:ext uri="{BB962C8B-B14F-4D97-AF65-F5344CB8AC3E}">
        <p14:creationId xmlns:p14="http://schemas.microsoft.com/office/powerpoint/2010/main" val="4029497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Udvikling i job og karriere</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59998" y="2080800"/>
            <a:ext cx="6541200" cy="4053600"/>
          </a:xfrm>
        </p:spPr>
        <p:txBody>
          <a:bodyPr>
            <a:normAutofit/>
          </a:bodyPr>
          <a:lstStyle/>
          <a:p>
            <a:pPr lvl="0">
              <a:lnSpc>
                <a:spcPct val="90000"/>
              </a:lnSpc>
              <a:spcAft>
                <a:spcPts val="1000"/>
              </a:spcAft>
            </a:pPr>
            <a:r>
              <a:rPr lang="da-DK" sz="1200" b="1">
                <a:effectLst/>
              </a:rPr>
              <a:t>DM’s medlemsundersøgelse viser</a:t>
            </a:r>
            <a:r>
              <a:rPr lang="da-DK" sz="1200">
                <a:effectLst/>
              </a:rPr>
              <a:t>, at der er behov at sikre både bedre adgang til kompetenceudvikling og udvikling i job og karriere.</a:t>
            </a:r>
          </a:p>
          <a:p>
            <a:pPr marL="187200" indent="0">
              <a:lnSpc>
                <a:spcPct val="90000"/>
              </a:lnSpc>
              <a:buNone/>
            </a:pPr>
            <a:r>
              <a:rPr lang="da-DK" sz="1200">
                <a:effectLst/>
              </a:rPr>
              <a:t> </a:t>
            </a:r>
          </a:p>
          <a:p>
            <a:pPr>
              <a:lnSpc>
                <a:spcPct val="90000"/>
              </a:lnSpc>
            </a:pPr>
            <a:r>
              <a:rPr lang="da-DK" sz="1200" b="1">
                <a:effectLst/>
              </a:rPr>
              <a:t>DM mener</a:t>
            </a:r>
            <a:r>
              <a:rPr lang="da-DK" sz="1200">
                <a:effectLst/>
              </a:rPr>
              <a:t>, at kompetenceudvikling skal betragtes som en fast integreret del af enhver ansættelse snarere end noget, der kun er behov for med store mellemrum eller i anledning af helt konkrete driftsbehov. Mulighed for udvikling i job og karriere er afgørende for udvikling af den offentlige sektor og sikring af den enkeltes </a:t>
            </a:r>
            <a:r>
              <a:rPr lang="da-DK" sz="1200" err="1">
                <a:effectLst/>
              </a:rPr>
              <a:t>employability</a:t>
            </a:r>
            <a:r>
              <a:rPr lang="da-DK" sz="1200">
                <a:effectLst/>
              </a:rPr>
              <a:t>.</a:t>
            </a:r>
          </a:p>
          <a:p>
            <a:pPr marL="0" indent="0">
              <a:lnSpc>
                <a:spcPct val="90000"/>
              </a:lnSpc>
              <a:spcAft>
                <a:spcPts val="1300"/>
              </a:spcAft>
              <a:buNone/>
            </a:pPr>
            <a:endParaRPr lang="da-DK" sz="1200" b="1">
              <a:effectLst/>
            </a:endParaRPr>
          </a:p>
          <a:p>
            <a:pPr marL="0" indent="0">
              <a:lnSpc>
                <a:spcPct val="90000"/>
              </a:lnSpc>
              <a:spcAft>
                <a:spcPts val="1300"/>
              </a:spcAft>
              <a:buNone/>
            </a:pPr>
            <a:r>
              <a:rPr lang="da-DK" sz="1200" b="1">
                <a:effectLst/>
              </a:rPr>
              <a:t>Oplæg til drøftelse: </a:t>
            </a:r>
            <a:endParaRPr lang="da-DK" sz="1200">
              <a:effectLst/>
            </a:endParaRPr>
          </a:p>
          <a:p>
            <a:pPr marL="342900" lvl="0" indent="-342900">
              <a:lnSpc>
                <a:spcPct val="90000"/>
              </a:lnSpc>
              <a:buFont typeface="Symbol" panose="05050102010706020507" pitchFamily="18" charset="2"/>
              <a:buChar char=""/>
            </a:pPr>
            <a:r>
              <a:rPr lang="da-DK" sz="1200">
                <a:effectLst/>
              </a:rPr>
              <a:t>Hvordan kan vi få integreret kompetenceudvikling og udviklingsmuligheder i job og karriere som en fast del af ansættelsen, så alle har mulighed for faglig udvikling hele arbejdslivet?</a:t>
            </a:r>
          </a:p>
          <a:p>
            <a:pPr marL="342900" lvl="0" indent="-342900">
              <a:lnSpc>
                <a:spcPct val="90000"/>
              </a:lnSpc>
              <a:buFont typeface="Symbol" panose="05050102010706020507" pitchFamily="18" charset="2"/>
              <a:buChar char=""/>
            </a:pPr>
            <a:r>
              <a:rPr lang="da-DK" sz="1200">
                <a:effectLst/>
              </a:rPr>
              <a:t>Er der behov for større kompetencefonde, eller kan vi få forpligtet den enkelte arbejdsplads mere i forhold til at sikre løbende kompetenceudvikling?</a:t>
            </a:r>
          </a:p>
          <a:p>
            <a:pPr marL="342900" lvl="0" indent="-342900">
              <a:lnSpc>
                <a:spcPct val="90000"/>
              </a:lnSpc>
              <a:buFont typeface="Symbol" panose="05050102010706020507" pitchFamily="18" charset="2"/>
              <a:buChar char=""/>
            </a:pPr>
            <a:r>
              <a:rPr lang="da-DK" sz="1200">
                <a:effectLst/>
              </a:rPr>
              <a:t>Fungerer systemet med centrale kompetencefonde?</a:t>
            </a:r>
          </a:p>
          <a:p>
            <a:pPr marL="342900" lvl="0" indent="-342900">
              <a:lnSpc>
                <a:spcPct val="90000"/>
              </a:lnSpc>
              <a:buFont typeface="Symbol" panose="05050102010706020507" pitchFamily="18" charset="2"/>
              <a:buChar char=""/>
            </a:pPr>
            <a:r>
              <a:rPr lang="da-DK" sz="1200">
                <a:effectLst/>
              </a:rPr>
              <a:t>Bliver behovet for kompetenceudvikling tilgodeset både på kort og langt sigt?</a:t>
            </a:r>
          </a:p>
          <a:p>
            <a:pPr>
              <a:lnSpc>
                <a:spcPct val="90000"/>
              </a:lnSpc>
            </a:pPr>
            <a:endParaRPr lang="da-DK" sz="1200"/>
          </a:p>
        </p:txBody>
      </p:sp>
      <p:pic>
        <p:nvPicPr>
          <p:cNvPr id="3" name="Pladsholder til billede 2">
            <a:extLst>
              <a:ext uri="{FF2B5EF4-FFF2-40B4-BE49-F238E27FC236}">
                <a16:creationId xmlns:a16="http://schemas.microsoft.com/office/drawing/2014/main" id="{A4678B2A-3EB1-F46B-EF29-5DBD0551EA3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490" r="22490"/>
          <a:stretch>
            <a:fillRect/>
          </a:stretch>
        </p:blipFill>
        <p:spPr>
          <a:xfrm>
            <a:off x="8121650" y="2081213"/>
            <a:ext cx="3344863" cy="4052887"/>
          </a:xfrm>
        </p:spPr>
      </p:pic>
      <p:sp>
        <p:nvSpPr>
          <p:cNvPr id="19" name="Text Placeholder 4">
            <a:extLst>
              <a:ext uri="{FF2B5EF4-FFF2-40B4-BE49-F238E27FC236}">
                <a16:creationId xmlns:a16="http://schemas.microsoft.com/office/drawing/2014/main" id="{2CA604A7-FAAE-EEB4-FF44-806F7D0DCDA8}"/>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1" name="Footer Placeholder 6">
            <a:extLst>
              <a:ext uri="{FF2B5EF4-FFF2-40B4-BE49-F238E27FC236}">
                <a16:creationId xmlns:a16="http://schemas.microsoft.com/office/drawing/2014/main" id="{2F80F41F-B606-BF6C-7DDA-45E4DAE28062}"/>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12</a:t>
            </a:fld>
            <a:endParaRPr lang="da-DK"/>
          </a:p>
        </p:txBody>
      </p:sp>
    </p:spTree>
    <p:extLst>
      <p:ext uri="{BB962C8B-B14F-4D97-AF65-F5344CB8AC3E}">
        <p14:creationId xmlns:p14="http://schemas.microsoft.com/office/powerpoint/2010/main" val="3153507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1346400" y="1647824"/>
            <a:ext cx="9504000" cy="720000"/>
          </a:xfrm>
        </p:spPr>
        <p:txBody>
          <a:bodyPr anchor="t">
            <a:normAutofit/>
          </a:bodyPr>
          <a:lstStyle/>
          <a:p>
            <a:r>
              <a:rPr lang="da-DK"/>
              <a:t>Vilkår for tidsbegrænsede ansatte</a:t>
            </a:r>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7" name="Footer Placeholder 3">
            <a:extLst>
              <a:ext uri="{FF2B5EF4-FFF2-40B4-BE49-F238E27FC236}">
                <a16:creationId xmlns:a16="http://schemas.microsoft.com/office/drawing/2014/main" id="{264F83A9-BD0F-775A-4C98-E42861A39DB6}"/>
              </a:ext>
            </a:extLst>
          </p:cNvPr>
          <p:cNvSpPr>
            <a:spLocks noGrp="1"/>
          </p:cNvSpPr>
          <p:nvPr>
            <p:ph type="ftr" sz="quarter" idx="11"/>
          </p:nvPr>
        </p:nvSpPr>
        <p:spPr>
          <a:xfrm>
            <a:off x="1344613" y="360000"/>
            <a:ext cx="1612900" cy="108000"/>
          </a:xfrm>
        </p:spPr>
        <p:txBody>
          <a:bodyPr/>
          <a:lstStyle/>
          <a:p>
            <a:endParaRPr lang="da-DK">
              <a:solidFill>
                <a:schemeClr val="tx1"/>
              </a:solidFill>
            </a:endParaRPr>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13</a:t>
            </a:fld>
            <a:endParaRPr lang="da-DK"/>
          </a:p>
        </p:txBody>
      </p:sp>
      <p:sp>
        <p:nvSpPr>
          <p:cNvPr id="29" name="Content Placeholder 10">
            <a:extLst>
              <a:ext uri="{FF2B5EF4-FFF2-40B4-BE49-F238E27FC236}">
                <a16:creationId xmlns:a16="http://schemas.microsoft.com/office/drawing/2014/main" id="{FC7817D9-EDD5-4A4D-81E7-1BC15B131432}"/>
              </a:ext>
            </a:extLst>
          </p:cNvPr>
          <p:cNvSpPr>
            <a:spLocks noGrp="1"/>
          </p:cNvSpPr>
          <p:nvPr>
            <p:ph type="body" sz="quarter" idx="13"/>
          </p:nvPr>
        </p:nvSpPr>
        <p:spPr>
          <a:xfrm>
            <a:off x="1344613" y="2367824"/>
            <a:ext cx="9501187" cy="3257999"/>
          </a:xfrm>
        </p:spPr>
        <p:txBody>
          <a:bodyPr anchor="t">
            <a:normAutofit/>
          </a:bodyPr>
          <a:lstStyle/>
          <a:p>
            <a:pPr lvl="0" algn="l">
              <a:lnSpc>
                <a:spcPct val="90000"/>
              </a:lnSpc>
              <a:spcAft>
                <a:spcPts val="1000"/>
              </a:spcAft>
            </a:pPr>
            <a:r>
              <a:rPr lang="da-DK" sz="1500" b="1">
                <a:effectLst/>
              </a:rPr>
              <a:t>DM’s medlemsundersøgelse viser</a:t>
            </a:r>
            <a:r>
              <a:rPr lang="da-DK" sz="1500">
                <a:effectLst/>
              </a:rPr>
              <a:t>, at medlemmerne ser et behov for øget fokus på at begrænse anvendelse af tidsbegrænsede ansættelser.</a:t>
            </a:r>
          </a:p>
          <a:p>
            <a:pPr lvl="0" algn="l">
              <a:lnSpc>
                <a:spcPct val="90000"/>
              </a:lnSpc>
              <a:spcAft>
                <a:spcPts val="1000"/>
              </a:spcAft>
            </a:pPr>
            <a:r>
              <a:rPr lang="da-DK" sz="1500" b="1">
                <a:effectLst/>
              </a:rPr>
              <a:t>DM mener</a:t>
            </a:r>
            <a:r>
              <a:rPr lang="da-DK" sz="1500">
                <a:effectLst/>
              </a:rPr>
              <a:t>, at der indenfor den offentlige sektor skal sættes fokus på udfordringerne med tidsbegrænsede ansættelser. Alle har krav på trygge og ordentlige vilkår.</a:t>
            </a:r>
          </a:p>
          <a:p>
            <a:pPr lvl="0" algn="l">
              <a:lnSpc>
                <a:spcPct val="90000"/>
              </a:lnSpc>
              <a:spcAft>
                <a:spcPts val="1000"/>
              </a:spcAft>
            </a:pPr>
            <a:endParaRPr lang="da-DK" sz="1500">
              <a:effectLst/>
            </a:endParaRPr>
          </a:p>
          <a:p>
            <a:pPr marL="0" indent="0" algn="l">
              <a:lnSpc>
                <a:spcPct val="90000"/>
              </a:lnSpc>
              <a:spcAft>
                <a:spcPts val="1300"/>
              </a:spcAft>
              <a:buNone/>
            </a:pPr>
            <a:endParaRPr lang="da-DK" sz="1500" b="1">
              <a:effectLst/>
            </a:endParaRPr>
          </a:p>
          <a:p>
            <a:pPr marL="0" indent="0" algn="l">
              <a:lnSpc>
                <a:spcPct val="90000"/>
              </a:lnSpc>
              <a:spcAft>
                <a:spcPts val="1300"/>
              </a:spcAft>
              <a:buNone/>
            </a:pPr>
            <a:r>
              <a:rPr lang="da-DK" sz="1500" b="1">
                <a:effectLst/>
              </a:rPr>
              <a:t>Oplæg til drøftelse: </a:t>
            </a:r>
            <a:endParaRPr lang="da-DK" sz="1500">
              <a:effectLst/>
            </a:endParaRPr>
          </a:p>
          <a:p>
            <a:pPr marL="342900" lvl="0" indent="-342900" algn="l">
              <a:lnSpc>
                <a:spcPct val="90000"/>
              </a:lnSpc>
              <a:buFont typeface="Symbol" panose="05050102010706020507" pitchFamily="18" charset="2"/>
              <a:buChar char=""/>
            </a:pPr>
            <a:r>
              <a:rPr lang="da-DK" sz="1500">
                <a:effectLst/>
              </a:rPr>
              <a:t>Hvordan får tidsbegrænset ansatte bedre adgang til fast ansættelse?</a:t>
            </a:r>
          </a:p>
          <a:p>
            <a:pPr marL="342900" lvl="0" indent="-342900" algn="l">
              <a:lnSpc>
                <a:spcPct val="90000"/>
              </a:lnSpc>
              <a:buFont typeface="Symbol" panose="05050102010706020507" pitchFamily="18" charset="2"/>
              <a:buChar char=""/>
            </a:pPr>
            <a:r>
              <a:rPr lang="da-DK" sz="1500">
                <a:effectLst/>
              </a:rPr>
              <a:t>Hvordan får tidsbegrænset ansatte samme muligheder for kompetenceudvikling, barsel, udvikling i løn og pensionsdækning som fastansatte kollegaer?</a:t>
            </a:r>
          </a:p>
          <a:p>
            <a:pPr marL="342900" lvl="0" indent="-342900" algn="l">
              <a:lnSpc>
                <a:spcPct val="90000"/>
              </a:lnSpc>
              <a:buFont typeface="Symbol" panose="05050102010706020507" pitchFamily="18" charset="2"/>
              <a:buChar char=""/>
            </a:pPr>
            <a:r>
              <a:rPr lang="da-DK" sz="1500">
                <a:effectLst/>
              </a:rPr>
              <a:t>Hvad kan man gøre indenfor jeres område for at forbedre vilkårene for tidsbegrænset ansatte?</a:t>
            </a:r>
          </a:p>
          <a:p>
            <a:pPr marL="342900" lvl="0" indent="-342900" algn="l">
              <a:lnSpc>
                <a:spcPct val="90000"/>
              </a:lnSpc>
              <a:spcAft>
                <a:spcPts val="1000"/>
              </a:spcAft>
              <a:buFont typeface="Wingdings" panose="05000000000000000000" pitchFamily="2" charset="2"/>
              <a:buChar char=""/>
            </a:pPr>
            <a:endParaRPr lang="da-DK" sz="1500">
              <a:effectLst/>
            </a:endParaRPr>
          </a:p>
          <a:p>
            <a:pPr>
              <a:lnSpc>
                <a:spcPct val="90000"/>
              </a:lnSpc>
            </a:pPr>
            <a:endParaRPr lang="da-DK" sz="1500"/>
          </a:p>
        </p:txBody>
      </p:sp>
    </p:spTree>
    <p:extLst>
      <p:ext uri="{BB962C8B-B14F-4D97-AF65-F5344CB8AC3E}">
        <p14:creationId xmlns:p14="http://schemas.microsoft.com/office/powerpoint/2010/main" val="2340699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Vilkår for ledere</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60000" y="2080800"/>
            <a:ext cx="11473200" cy="4053600"/>
          </a:xfrm>
        </p:spPr>
        <p:txBody>
          <a:bodyPr>
            <a:normAutofit/>
          </a:bodyPr>
          <a:lstStyle/>
          <a:p>
            <a:endParaRPr lang="da-DK" b="1">
              <a:effectLst/>
            </a:endParaRPr>
          </a:p>
          <a:p>
            <a:r>
              <a:rPr lang="da-DK" b="1">
                <a:effectLst/>
              </a:rPr>
              <a:t>DM mener</a:t>
            </a:r>
            <a:r>
              <a:rPr lang="da-DK">
                <a:effectLst/>
              </a:rPr>
              <a:t>, at attraktive karrieremuligheder og vilkår er afgørende for at tiltrække gode ledere til de offentlige arbejdspladser. </a:t>
            </a:r>
          </a:p>
          <a:p>
            <a:endParaRPr lang="da-DK"/>
          </a:p>
          <a:p>
            <a:pPr marL="0" indent="0">
              <a:spcAft>
                <a:spcPts val="1300"/>
              </a:spcAft>
              <a:buNone/>
            </a:pPr>
            <a:endParaRPr lang="da-DK" b="1">
              <a:effectLst/>
            </a:endParaRPr>
          </a:p>
          <a:p>
            <a:pPr marL="0" indent="0">
              <a:spcAft>
                <a:spcPts val="1300"/>
              </a:spcAft>
              <a:buNone/>
            </a:pPr>
            <a:r>
              <a:rPr lang="da-DK" b="1">
                <a:effectLst/>
              </a:rPr>
              <a:t>Oplæg til drøftelse: </a:t>
            </a:r>
            <a:endParaRPr lang="da-DK">
              <a:effectLst/>
            </a:endParaRPr>
          </a:p>
          <a:p>
            <a:pPr marL="342900" lvl="0" indent="-342900">
              <a:buFont typeface="Symbol" panose="05050102010706020507" pitchFamily="18" charset="2"/>
              <a:buChar char=""/>
            </a:pPr>
            <a:r>
              <a:rPr lang="da-DK">
                <a:effectLst/>
              </a:rPr>
              <a:t>Hvordan sikrer vi, at offentlige arbejdspladser har attraktive karrieremuligheder og vilkår for ledere? </a:t>
            </a:r>
          </a:p>
          <a:p>
            <a:pPr marL="342900" lvl="0" indent="-342900">
              <a:buFont typeface="Symbol" panose="05050102010706020507" pitchFamily="18" charset="2"/>
              <a:buChar char=""/>
            </a:pPr>
            <a:r>
              <a:rPr lang="da-DK">
                <a:effectLst/>
              </a:rPr>
              <a:t>Hvordan sikrer vi attraktiv løn for ledere på alle niveauer</a:t>
            </a:r>
          </a:p>
          <a:p>
            <a:pPr marL="342900" lvl="0" indent="-342900">
              <a:buFont typeface="Symbol" panose="05050102010706020507" pitchFamily="18" charset="2"/>
              <a:buChar char=""/>
            </a:pPr>
            <a:r>
              <a:rPr lang="da-DK">
                <a:effectLst/>
              </a:rPr>
              <a:t>Hvordan kan ledelsesfagligheden styrkes?</a:t>
            </a:r>
          </a:p>
          <a:p>
            <a:pPr marL="0" indent="0">
              <a:spcAft>
                <a:spcPts val="1300"/>
              </a:spcAft>
              <a:buNone/>
            </a:pPr>
            <a:endParaRPr lang="da-DK">
              <a:effectLst/>
            </a:endParaRPr>
          </a:p>
          <a:p>
            <a:endParaRPr lang="da-DK">
              <a:effectLst/>
            </a:endParaRPr>
          </a:p>
          <a:p>
            <a:endParaRPr lang="da-DK"/>
          </a:p>
        </p:txBody>
      </p:sp>
      <p:sp>
        <p:nvSpPr>
          <p:cNvPr id="22" name="Text Placeholder 3">
            <a:extLst>
              <a:ext uri="{FF2B5EF4-FFF2-40B4-BE49-F238E27FC236}">
                <a16:creationId xmlns:a16="http://schemas.microsoft.com/office/drawing/2014/main" id="{2CC1F1F1-A0B8-7727-85E8-EB393ABB0469}"/>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4" name="Footer Placeholder 5">
            <a:extLst>
              <a:ext uri="{FF2B5EF4-FFF2-40B4-BE49-F238E27FC236}">
                <a16:creationId xmlns:a16="http://schemas.microsoft.com/office/drawing/2014/main" id="{800DA2F2-8915-61BA-E695-6F2CE3799915}"/>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14</a:t>
            </a:fld>
            <a:endParaRPr lang="da-DK"/>
          </a:p>
        </p:txBody>
      </p:sp>
    </p:spTree>
    <p:extLst>
      <p:ext uri="{BB962C8B-B14F-4D97-AF65-F5344CB8AC3E}">
        <p14:creationId xmlns:p14="http://schemas.microsoft.com/office/powerpoint/2010/main" val="102106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Barsel og ligestilling</a:t>
            </a:r>
          </a:p>
        </p:txBody>
      </p:sp>
      <p:pic>
        <p:nvPicPr>
          <p:cNvPr id="3" name="Billede 2" descr="Et billede, der indeholder person, seng, indendørs, liggende&#10;&#10;Automatisk genereret beskrivelse">
            <a:extLst>
              <a:ext uri="{FF2B5EF4-FFF2-40B4-BE49-F238E27FC236}">
                <a16:creationId xmlns:a16="http://schemas.microsoft.com/office/drawing/2014/main" id="{28DE5D07-340D-B18B-B0C0-A2B05968631D}"/>
              </a:ext>
            </a:extLst>
          </p:cNvPr>
          <p:cNvPicPr>
            <a:picLocks noChangeAspect="1"/>
          </p:cNvPicPr>
          <p:nvPr/>
        </p:nvPicPr>
        <p:blipFill rotWithShape="1">
          <a:blip r:embed="rId3">
            <a:extLst>
              <a:ext uri="{28A0092B-C50C-407E-A947-70E740481C1C}">
                <a14:useLocalDpi xmlns:a14="http://schemas.microsoft.com/office/drawing/2010/main" val="0"/>
              </a:ext>
            </a:extLst>
          </a:blip>
          <a:srcRect l="13591" r="11169"/>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a:normAutofit/>
          </a:bodyPr>
          <a:lstStyle/>
          <a:p>
            <a:r>
              <a:rPr lang="da-DK" b="1">
                <a:effectLst/>
              </a:rPr>
              <a:t>DM mener</a:t>
            </a:r>
            <a:r>
              <a:rPr lang="da-DK">
                <a:effectLst/>
              </a:rPr>
              <a:t>, at en mere lige fordeling af barselsorloven vil medvirke til at øge ligestillingen mellem kønnene ved at få mænd til at tage mere barsel og mindske uligheden i løn mellem mænd og kvinder, og styrke kvinders karrieremuligheder. </a:t>
            </a:r>
          </a:p>
          <a:p>
            <a:endParaRPr lang="da-DK"/>
          </a:p>
          <a:p>
            <a:pPr marL="0" indent="0">
              <a:spcAft>
                <a:spcPts val="1300"/>
              </a:spcAft>
              <a:buNone/>
            </a:pPr>
            <a:r>
              <a:rPr lang="da-DK" b="1">
                <a:effectLst/>
              </a:rPr>
              <a:t>Oplæg til drøftelse: </a:t>
            </a:r>
            <a:endParaRPr lang="da-DK">
              <a:effectLst/>
            </a:endParaRPr>
          </a:p>
          <a:p>
            <a:pPr marL="342900" lvl="0" indent="-342900">
              <a:buFont typeface="Symbol" panose="05050102010706020507" pitchFamily="18" charset="2"/>
              <a:buChar char=""/>
            </a:pPr>
            <a:r>
              <a:rPr lang="da-DK">
                <a:effectLst/>
              </a:rPr>
              <a:t>Hvordan skal balancen være mellem øremærket lønret og lønret som forældrene selv kan fordele?</a:t>
            </a:r>
          </a:p>
          <a:p>
            <a:pPr marL="342900" lvl="0" indent="-342900">
              <a:buFont typeface="Symbol" panose="05050102010706020507" pitchFamily="18" charset="2"/>
              <a:buChar char=""/>
            </a:pPr>
            <a:r>
              <a:rPr lang="da-DK">
                <a:effectLst/>
              </a:rPr>
              <a:t>Oplever I andre ligestillingsproblemer på jeres arbejdsplads?</a:t>
            </a:r>
          </a:p>
          <a:p>
            <a:endParaRPr lang="da-DK">
              <a:effectLst/>
            </a:endParaRPr>
          </a:p>
          <a:p>
            <a:endParaRPr lang="da-DK"/>
          </a:p>
        </p:txBody>
      </p:sp>
      <p:sp>
        <p:nvSpPr>
          <p:cNvPr id="17" name="Text Placeholder 4">
            <a:extLst>
              <a:ext uri="{FF2B5EF4-FFF2-40B4-BE49-F238E27FC236}">
                <a16:creationId xmlns:a16="http://schemas.microsoft.com/office/drawing/2014/main" id="{27F0A3F5-8548-CB9D-C4BB-4168CD12D823}"/>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9" name="Footer Placeholder 6">
            <a:extLst>
              <a:ext uri="{FF2B5EF4-FFF2-40B4-BE49-F238E27FC236}">
                <a16:creationId xmlns:a16="http://schemas.microsoft.com/office/drawing/2014/main" id="{FEBC5FBD-066E-76B8-CF8E-884BFA280AAB}"/>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15</a:t>
            </a:fld>
            <a:endParaRPr lang="da-DK"/>
          </a:p>
        </p:txBody>
      </p:sp>
    </p:spTree>
    <p:extLst>
      <p:ext uri="{BB962C8B-B14F-4D97-AF65-F5344CB8AC3E}">
        <p14:creationId xmlns:p14="http://schemas.microsoft.com/office/powerpoint/2010/main" val="225059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Vilkår for seniorer</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60000" y="2080800"/>
            <a:ext cx="11473200" cy="4053600"/>
          </a:xfrm>
        </p:spPr>
        <p:txBody>
          <a:bodyPr>
            <a:normAutofit/>
          </a:bodyPr>
          <a:lstStyle/>
          <a:p>
            <a:pPr lvl="0">
              <a:lnSpc>
                <a:spcPct val="90000"/>
              </a:lnSpc>
              <a:spcAft>
                <a:spcPts val="1000"/>
              </a:spcAft>
            </a:pPr>
            <a:r>
              <a:rPr lang="da-DK" sz="1500" b="1">
                <a:effectLst/>
              </a:rPr>
              <a:t>DM’s medlemsundersøgelse viser</a:t>
            </a:r>
            <a:r>
              <a:rPr lang="da-DK" sz="1500">
                <a:effectLst/>
              </a:rPr>
              <a:t>, at medlemmerne ser et behov for fleksibilitet i indretningen af seniorarbejdslivet for at kunne fastholde seniorer. Men også, at der skal være fokus på at ansætte flere seniorer, så man ikke bliver arbejdsløs i slutningen af arbejdslivet</a:t>
            </a:r>
          </a:p>
          <a:p>
            <a:pPr marL="472950" indent="-285750">
              <a:lnSpc>
                <a:spcPct val="90000"/>
              </a:lnSpc>
            </a:pPr>
            <a:endParaRPr lang="da-DK" sz="1500">
              <a:effectLst/>
            </a:endParaRPr>
          </a:p>
          <a:p>
            <a:pPr lvl="0">
              <a:lnSpc>
                <a:spcPct val="90000"/>
              </a:lnSpc>
              <a:spcAft>
                <a:spcPts val="1000"/>
              </a:spcAft>
            </a:pPr>
            <a:r>
              <a:rPr lang="da-DK" sz="1500" b="1">
                <a:effectLst/>
              </a:rPr>
              <a:t>DM mener</a:t>
            </a:r>
            <a:r>
              <a:rPr lang="da-DK" sz="1500">
                <a:effectLst/>
              </a:rPr>
              <a:t>, at det er nødvendigt at udvikle vilkår og rammer, som gør det attraktivt og realistisk for akademikere at forblive i deres job som seniorer. Både af hensyn til den enkeltes mulighed for selv at kunne bestemme, hvornår det er tid til at gå på pension, men også af hensyn til samfundets behov for arbejdskraft. </a:t>
            </a:r>
          </a:p>
          <a:p>
            <a:pPr marL="0" indent="0">
              <a:lnSpc>
                <a:spcPct val="90000"/>
              </a:lnSpc>
              <a:spcAft>
                <a:spcPts val="1300"/>
              </a:spcAft>
              <a:buNone/>
            </a:pPr>
            <a:endParaRPr lang="da-DK" sz="1500" b="1">
              <a:effectLst/>
            </a:endParaRPr>
          </a:p>
          <a:p>
            <a:pPr marL="0" indent="0">
              <a:lnSpc>
                <a:spcPct val="90000"/>
              </a:lnSpc>
              <a:spcAft>
                <a:spcPts val="1300"/>
              </a:spcAft>
              <a:buNone/>
            </a:pPr>
            <a:r>
              <a:rPr lang="da-DK" sz="1500">
                <a:effectLst/>
              </a:rPr>
              <a:t>Oplæg til drøftelse: </a:t>
            </a:r>
          </a:p>
          <a:p>
            <a:pPr marL="342900" lvl="0" indent="-342900">
              <a:lnSpc>
                <a:spcPct val="90000"/>
              </a:lnSpc>
              <a:buFont typeface="Symbol" panose="05050102010706020507" pitchFamily="18" charset="2"/>
              <a:buChar char=""/>
            </a:pPr>
            <a:r>
              <a:rPr lang="da-DK" sz="1500">
                <a:effectLst/>
              </a:rPr>
              <a:t>Hvordan kan den offentlige sektor udvikle rammer for seniorer, som gør det attraktivt for akademikere at forblive i deres job som seniorer? </a:t>
            </a:r>
          </a:p>
          <a:p>
            <a:pPr marL="342900" lvl="0" indent="-342900">
              <a:lnSpc>
                <a:spcPct val="90000"/>
              </a:lnSpc>
              <a:buFont typeface="Symbol" panose="05050102010706020507" pitchFamily="18" charset="2"/>
              <a:buChar char=""/>
            </a:pPr>
            <a:r>
              <a:rPr lang="da-DK" sz="1500">
                <a:effectLst/>
              </a:rPr>
              <a:t>Hvordan sikrer vi, at kompetencer og ikke alder er afgørende for nyansættelser?</a:t>
            </a:r>
          </a:p>
          <a:p>
            <a:pPr marL="0" indent="0">
              <a:lnSpc>
                <a:spcPct val="90000"/>
              </a:lnSpc>
              <a:spcAft>
                <a:spcPts val="1300"/>
              </a:spcAft>
              <a:buNone/>
            </a:pPr>
            <a:br>
              <a:rPr lang="da-DK" sz="1500">
                <a:effectLst/>
              </a:rPr>
            </a:br>
            <a:r>
              <a:rPr lang="da-DK" sz="1500">
                <a:effectLst/>
              </a:rPr>
              <a:t> </a:t>
            </a:r>
          </a:p>
          <a:p>
            <a:pPr>
              <a:lnSpc>
                <a:spcPct val="90000"/>
              </a:lnSpc>
            </a:pPr>
            <a:endParaRPr lang="da-DK" sz="1500"/>
          </a:p>
        </p:txBody>
      </p:sp>
      <p:sp>
        <p:nvSpPr>
          <p:cNvPr id="26" name="Text Placeholder 3">
            <a:extLst>
              <a:ext uri="{FF2B5EF4-FFF2-40B4-BE49-F238E27FC236}">
                <a16:creationId xmlns:a16="http://schemas.microsoft.com/office/drawing/2014/main" id="{ABFB41F9-7C43-DBC3-9ED3-46962A6F3850}"/>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8" name="Footer Placeholder 5">
            <a:extLst>
              <a:ext uri="{FF2B5EF4-FFF2-40B4-BE49-F238E27FC236}">
                <a16:creationId xmlns:a16="http://schemas.microsoft.com/office/drawing/2014/main" id="{F769C606-0549-3113-CE55-9155CA3F8076}"/>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16</a:t>
            </a:fld>
            <a:endParaRPr lang="da-DK"/>
          </a:p>
        </p:txBody>
      </p:sp>
    </p:spTree>
    <p:extLst>
      <p:ext uri="{BB962C8B-B14F-4D97-AF65-F5344CB8AC3E}">
        <p14:creationId xmlns:p14="http://schemas.microsoft.com/office/powerpoint/2010/main" val="2656593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1346400" y="1647824"/>
            <a:ext cx="9504000" cy="720000"/>
          </a:xfrm>
        </p:spPr>
        <p:txBody>
          <a:bodyPr anchor="t">
            <a:normAutofit/>
          </a:bodyPr>
          <a:lstStyle/>
          <a:p>
            <a:pPr>
              <a:spcAft>
                <a:spcPts val="1300"/>
              </a:spcAft>
            </a:pPr>
            <a:r>
              <a:rPr lang="da-DK">
                <a:effectLst/>
              </a:rPr>
              <a:t>Tidsplan for indsamling og beslutning af krav til OK24 i DM</a:t>
            </a:r>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7" name="Footer Placeholder 3">
            <a:extLst>
              <a:ext uri="{FF2B5EF4-FFF2-40B4-BE49-F238E27FC236}">
                <a16:creationId xmlns:a16="http://schemas.microsoft.com/office/drawing/2014/main" id="{638EF0FA-07B6-9CB5-381C-27B6FCC426E7}"/>
              </a:ext>
            </a:extLst>
          </p:cNvPr>
          <p:cNvSpPr>
            <a:spLocks noGrp="1"/>
          </p:cNvSpPr>
          <p:nvPr>
            <p:ph type="ftr" sz="quarter" idx="11"/>
          </p:nvPr>
        </p:nvSpPr>
        <p:spPr>
          <a:xfrm>
            <a:off x="1344613" y="360000"/>
            <a:ext cx="1612900" cy="108000"/>
          </a:xfrm>
        </p:spPr>
        <p:txBody>
          <a:bodyPr/>
          <a:lstStyle/>
          <a:p>
            <a:endParaRPr lang="da-DK">
              <a:solidFill>
                <a:schemeClr val="tx1"/>
              </a:solidFill>
            </a:endParaRPr>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17</a:t>
            </a:fld>
            <a:endParaRPr lang="da-DK"/>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type="body" sz="quarter" idx="13"/>
          </p:nvPr>
        </p:nvSpPr>
        <p:spPr>
          <a:xfrm>
            <a:off x="1344613" y="2367824"/>
            <a:ext cx="9501187" cy="3257999"/>
          </a:xfrm>
        </p:spPr>
        <p:txBody>
          <a:bodyPr anchor="t">
            <a:normAutofit fontScale="92500" lnSpcReduction="20000"/>
          </a:bodyPr>
          <a:lstStyle/>
          <a:p>
            <a:pPr>
              <a:lnSpc>
                <a:spcPct val="90000"/>
              </a:lnSpc>
              <a:spcAft>
                <a:spcPts val="1300"/>
              </a:spcAft>
            </a:pPr>
            <a:endParaRPr lang="da-DK" sz="1500">
              <a:effectLst/>
            </a:endParaRPr>
          </a:p>
          <a:p>
            <a:pPr>
              <a:lnSpc>
                <a:spcPct val="90000"/>
              </a:lnSpc>
              <a:spcAft>
                <a:spcPts val="1300"/>
              </a:spcAft>
            </a:pPr>
            <a:r>
              <a:rPr lang="da-DK" sz="1500" err="1">
                <a:effectLst/>
              </a:rPr>
              <a:t>Kravsindsamling</a:t>
            </a:r>
            <a:r>
              <a:rPr lang="da-DK" sz="1500">
                <a:effectLst/>
              </a:rPr>
              <a:t>, drøftelse med medlemmer og tillidsrepræsentanter om temaer til OK24, uge 3 - 9 2023</a:t>
            </a:r>
          </a:p>
          <a:p>
            <a:pPr>
              <a:lnSpc>
                <a:spcPct val="90000"/>
              </a:lnSpc>
              <a:spcAft>
                <a:spcPts val="1300"/>
              </a:spcAft>
            </a:pPr>
            <a:endParaRPr lang="da-DK" sz="1500">
              <a:effectLst/>
            </a:endParaRPr>
          </a:p>
          <a:p>
            <a:pPr>
              <a:lnSpc>
                <a:spcPct val="90000"/>
              </a:lnSpc>
              <a:spcAft>
                <a:spcPts val="1300"/>
              </a:spcAft>
            </a:pPr>
            <a:r>
              <a:rPr lang="da-DK" sz="1500">
                <a:effectLst/>
              </a:rPr>
              <a:t>Behandling af temaer og krav i DM’s sektorbestyrelser, udvalg og relevante netværk, uge 11-14 2023</a:t>
            </a:r>
          </a:p>
          <a:p>
            <a:pPr>
              <a:lnSpc>
                <a:spcPct val="90000"/>
              </a:lnSpc>
              <a:spcAft>
                <a:spcPts val="1300"/>
              </a:spcAft>
            </a:pPr>
            <a:endParaRPr lang="da-DK" sz="1500">
              <a:effectLst/>
            </a:endParaRPr>
          </a:p>
          <a:p>
            <a:pPr>
              <a:lnSpc>
                <a:spcPct val="90000"/>
              </a:lnSpc>
              <a:spcAft>
                <a:spcPts val="1300"/>
              </a:spcAft>
            </a:pPr>
            <a:r>
              <a:rPr lang="da-DK" sz="1500">
                <a:effectLst/>
              </a:rPr>
              <a:t>Frist for indstilling af krav til Overenskomstudvalget, 5. april 2023</a:t>
            </a:r>
          </a:p>
          <a:p>
            <a:pPr>
              <a:lnSpc>
                <a:spcPct val="90000"/>
              </a:lnSpc>
              <a:spcAft>
                <a:spcPts val="1300"/>
              </a:spcAft>
            </a:pPr>
            <a:endParaRPr lang="da-DK" sz="1500">
              <a:effectLst/>
            </a:endParaRPr>
          </a:p>
          <a:p>
            <a:pPr>
              <a:lnSpc>
                <a:spcPct val="90000"/>
              </a:lnSpc>
              <a:spcAft>
                <a:spcPts val="1300"/>
              </a:spcAft>
            </a:pPr>
            <a:r>
              <a:rPr lang="da-DK" sz="1500">
                <a:effectLst/>
              </a:rPr>
              <a:t>Overenskomstudvalget drøfter DM’s krav til OK24 10. maj og 6. juni 2023</a:t>
            </a:r>
          </a:p>
          <a:p>
            <a:pPr>
              <a:lnSpc>
                <a:spcPct val="90000"/>
              </a:lnSpc>
              <a:spcAft>
                <a:spcPts val="1300"/>
              </a:spcAft>
            </a:pPr>
            <a:endParaRPr lang="da-DK" sz="1500">
              <a:effectLst/>
            </a:endParaRPr>
          </a:p>
          <a:p>
            <a:pPr>
              <a:lnSpc>
                <a:spcPct val="90000"/>
              </a:lnSpc>
              <a:spcAft>
                <a:spcPts val="1300"/>
              </a:spcAft>
            </a:pPr>
            <a:r>
              <a:rPr lang="da-DK" sz="1500">
                <a:effectLst/>
              </a:rPr>
              <a:t>Hovedbestyrelsen godkender DM’s krav til OK24 hvorefter kravene sendes til Akademikerne (AC)</a:t>
            </a:r>
          </a:p>
          <a:p>
            <a:pPr>
              <a:lnSpc>
                <a:spcPct val="90000"/>
              </a:lnSpc>
            </a:pPr>
            <a:endParaRPr lang="da-DK" sz="1500"/>
          </a:p>
        </p:txBody>
      </p:sp>
    </p:spTree>
    <p:extLst>
      <p:ext uri="{BB962C8B-B14F-4D97-AF65-F5344CB8AC3E}">
        <p14:creationId xmlns:p14="http://schemas.microsoft.com/office/powerpoint/2010/main" val="1966737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sz="3300"/>
              <a:t>Temaerne for OK24 </a:t>
            </a:r>
            <a:br>
              <a:rPr lang="da-DK" sz="3300"/>
            </a:br>
            <a:br>
              <a:rPr lang="da-DK" sz="3300"/>
            </a:br>
            <a:r>
              <a:rPr lang="da-DK" sz="3300"/>
              <a:t>- Attraktive vilkår i det offentlige</a:t>
            </a:r>
          </a:p>
        </p:txBody>
      </p:sp>
      <p:pic>
        <p:nvPicPr>
          <p:cNvPr id="3" name="Billede 2" descr="Et billede, der indeholder person, indendørs, personer, gruppe&#10;&#10;Automatisk genereret beskrivelse">
            <a:extLst>
              <a:ext uri="{FF2B5EF4-FFF2-40B4-BE49-F238E27FC236}">
                <a16:creationId xmlns:a16="http://schemas.microsoft.com/office/drawing/2014/main" id="{DEC72DA2-8FBC-57E7-BFE6-5BF3BFB22B38}"/>
              </a:ext>
            </a:extLst>
          </p:cNvPr>
          <p:cNvPicPr>
            <a:picLocks noChangeAspect="1"/>
          </p:cNvPicPr>
          <p:nvPr/>
        </p:nvPicPr>
        <p:blipFill rotWithShape="1">
          <a:blip r:embed="rId3">
            <a:extLst>
              <a:ext uri="{28A0092B-C50C-407E-A947-70E740481C1C}">
                <a14:useLocalDpi xmlns:a14="http://schemas.microsoft.com/office/drawing/2010/main" val="0"/>
              </a:ext>
            </a:extLst>
          </a:blip>
          <a:srcRect l="9935" r="14824"/>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a:normAutofit/>
          </a:bodyPr>
          <a:lstStyle/>
          <a:p>
            <a:endParaRPr lang="da-DK"/>
          </a:p>
          <a:p>
            <a:r>
              <a:rPr lang="da-DK"/>
              <a:t>Løn og lokal lønforhandling</a:t>
            </a:r>
          </a:p>
          <a:p>
            <a:r>
              <a:rPr lang="da-DK"/>
              <a:t>Indflydelse på eget arbejdsliv</a:t>
            </a:r>
          </a:p>
          <a:p>
            <a:r>
              <a:rPr lang="da-DK"/>
              <a:t>Arbejdsmiljø</a:t>
            </a:r>
          </a:p>
          <a:p>
            <a:r>
              <a:rPr lang="da-DK"/>
              <a:t>Plads til faglighed</a:t>
            </a:r>
          </a:p>
          <a:p>
            <a:r>
              <a:rPr lang="da-DK"/>
              <a:t>Medindflydelse og omstillingsprocesser</a:t>
            </a:r>
          </a:p>
          <a:p>
            <a:r>
              <a:rPr lang="da-DK"/>
              <a:t>Udvikling i job og karriere</a:t>
            </a:r>
          </a:p>
          <a:p>
            <a:r>
              <a:rPr lang="da-DK"/>
              <a:t>Vilkår for tidsbegrænsede ansatte</a:t>
            </a:r>
          </a:p>
          <a:p>
            <a:r>
              <a:rPr lang="da-DK"/>
              <a:t>Vilkår for ledere</a:t>
            </a:r>
          </a:p>
          <a:p>
            <a:r>
              <a:rPr lang="da-DK"/>
              <a:t>Barsel og ligestilling</a:t>
            </a:r>
          </a:p>
          <a:p>
            <a:r>
              <a:rPr lang="da-DK"/>
              <a:t>Vilkår for seniorer</a:t>
            </a:r>
          </a:p>
        </p:txBody>
      </p:sp>
      <p:sp>
        <p:nvSpPr>
          <p:cNvPr id="28" name="Text Placeholder 4">
            <a:extLst>
              <a:ext uri="{FF2B5EF4-FFF2-40B4-BE49-F238E27FC236}">
                <a16:creationId xmlns:a16="http://schemas.microsoft.com/office/drawing/2014/main" id="{ECD52F77-4260-C325-D731-7121183BDE9F}"/>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9" name="Footer Placeholder 6">
            <a:extLst>
              <a:ext uri="{FF2B5EF4-FFF2-40B4-BE49-F238E27FC236}">
                <a16:creationId xmlns:a16="http://schemas.microsoft.com/office/drawing/2014/main" id="{D6394AE0-3FD1-8DA0-C5F5-DA4D0296E438}"/>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2</a:t>
            </a:fld>
            <a:endParaRPr lang="da-DK"/>
          </a:p>
        </p:txBody>
      </p:sp>
    </p:spTree>
    <p:extLst>
      <p:ext uri="{BB962C8B-B14F-4D97-AF65-F5344CB8AC3E}">
        <p14:creationId xmlns:p14="http://schemas.microsoft.com/office/powerpoint/2010/main" val="1650390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24400"/>
            <a:ext cx="5378400" cy="5313600"/>
          </a:xfrm>
        </p:spPr>
        <p:txBody>
          <a:bodyPr anchor="ctr">
            <a:normAutofit/>
          </a:bodyPr>
          <a:lstStyle/>
          <a:p>
            <a:r>
              <a:rPr lang="da-DK"/>
              <a:t>Medlemmernes top 5</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type="body" sz="quarter" idx="13"/>
          </p:nvPr>
        </p:nvSpPr>
        <p:spPr>
          <a:xfrm>
            <a:off x="6453600" y="823912"/>
            <a:ext cx="5378038" cy="5314087"/>
          </a:xfrm>
        </p:spPr>
        <p:txBody>
          <a:bodyPr anchor="ctr">
            <a:noAutofit/>
          </a:bodyPr>
          <a:lstStyle/>
          <a:p>
            <a:pPr marL="571500" indent="-571500" algn="l">
              <a:spcAft>
                <a:spcPts val="600"/>
              </a:spcAft>
              <a:buFont typeface="Arial" panose="020B0604020202020204" pitchFamily="34" charset="0"/>
              <a:buChar char="•"/>
            </a:pPr>
            <a:r>
              <a:rPr lang="da-DK" sz="2000"/>
              <a:t>Løn</a:t>
            </a:r>
          </a:p>
          <a:p>
            <a:pPr marL="571500" indent="-571500" algn="l">
              <a:spcAft>
                <a:spcPts val="600"/>
              </a:spcAft>
              <a:buFont typeface="Arial" panose="020B0604020202020204" pitchFamily="34" charset="0"/>
              <a:buChar char="•"/>
            </a:pPr>
            <a:r>
              <a:rPr lang="da-DK" sz="2000"/>
              <a:t>Fleksibilitet i arbejdslivet</a:t>
            </a:r>
          </a:p>
          <a:p>
            <a:pPr marL="571500" indent="-571500" algn="l">
              <a:spcAft>
                <a:spcPts val="600"/>
              </a:spcAft>
              <a:buFont typeface="Arial" panose="020B0604020202020204" pitchFamily="34" charset="0"/>
              <a:buChar char="•"/>
            </a:pPr>
            <a:r>
              <a:rPr lang="da-DK" sz="2000"/>
              <a:t>Arbejdsmiljø</a:t>
            </a:r>
          </a:p>
          <a:p>
            <a:pPr marL="571500" indent="-571500" algn="l">
              <a:spcAft>
                <a:spcPts val="600"/>
              </a:spcAft>
              <a:buFont typeface="Arial" panose="020B0604020202020204" pitchFamily="34" charset="0"/>
              <a:buChar char="•"/>
            </a:pPr>
            <a:r>
              <a:rPr lang="da-DK" sz="2000"/>
              <a:t>Vilkår for tidsbegrænsede ansatte</a:t>
            </a:r>
          </a:p>
          <a:p>
            <a:pPr marL="571500" indent="-571500" algn="l">
              <a:spcAft>
                <a:spcPts val="600"/>
              </a:spcAft>
              <a:buFont typeface="Arial" panose="020B0604020202020204" pitchFamily="34" charset="0"/>
              <a:buChar char="•"/>
            </a:pPr>
            <a:r>
              <a:rPr lang="da-DK" sz="2000"/>
              <a:t>Kompetenceudvikling og udviklingsmuligheder i jobbet</a:t>
            </a:r>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7" name="Footer Placeholder 4">
            <a:extLst>
              <a:ext uri="{FF2B5EF4-FFF2-40B4-BE49-F238E27FC236}">
                <a16:creationId xmlns:a16="http://schemas.microsoft.com/office/drawing/2014/main" id="{87BCEE08-47A6-65A4-613C-F28BF9ECBF49}"/>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3</a:t>
            </a:fld>
            <a:endParaRPr lang="da-DK"/>
          </a:p>
        </p:txBody>
      </p:sp>
    </p:spTree>
    <p:extLst>
      <p:ext uri="{BB962C8B-B14F-4D97-AF65-F5344CB8AC3E}">
        <p14:creationId xmlns:p14="http://schemas.microsoft.com/office/powerpoint/2010/main" val="1641065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Løn</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59999" y="2080800"/>
            <a:ext cx="4918583" cy="4053600"/>
          </a:xfrm>
        </p:spPr>
        <p:txBody>
          <a:bodyPr>
            <a:normAutofit/>
          </a:bodyPr>
          <a:lstStyle/>
          <a:p>
            <a:pPr marL="342900" lvl="0" indent="-342900">
              <a:spcAft>
                <a:spcPts val="1000"/>
              </a:spcAft>
              <a:buFont typeface="Wingdings" panose="05000000000000000000" pitchFamily="2" charset="2"/>
              <a:buChar char=""/>
            </a:pPr>
            <a:endParaRPr lang="da-DK" b="1"/>
          </a:p>
          <a:p>
            <a:pPr lvl="0">
              <a:spcAft>
                <a:spcPts val="1000"/>
              </a:spcAft>
            </a:pPr>
            <a:r>
              <a:rPr lang="da-DK" b="1">
                <a:effectLst/>
              </a:rPr>
              <a:t>DM’s medlemsundersøgelse viser</a:t>
            </a:r>
            <a:r>
              <a:rPr lang="da-DK">
                <a:effectLst/>
              </a:rPr>
              <a:t>, at medlemmerne finder det vigtigt, at overenskomsterne sikrer reallønsudvikling for alle.</a:t>
            </a:r>
          </a:p>
          <a:p>
            <a:pPr marL="472950" indent="-285750"/>
            <a:endParaRPr lang="da-DK">
              <a:effectLst/>
            </a:endParaRPr>
          </a:p>
          <a:p>
            <a:pPr lvl="0">
              <a:spcAft>
                <a:spcPts val="1000"/>
              </a:spcAft>
            </a:pPr>
            <a:r>
              <a:rPr lang="da-DK" b="1">
                <a:effectLst/>
              </a:rPr>
              <a:t>DM mener</a:t>
            </a:r>
            <a:r>
              <a:rPr lang="da-DK">
                <a:effectLst/>
              </a:rPr>
              <a:t>, at den offentlige lønudvikling skal følge den private lønudvikling, og at dette skal sikres gennem en overenskomstramme, der følger den private lønudvikling. Reallønsudvikling skal sikres gennem de procentuelle lønstigninger aftalt i overenskomsterne.</a:t>
            </a:r>
          </a:p>
          <a:p>
            <a:endParaRPr lang="da-DK"/>
          </a:p>
        </p:txBody>
      </p:sp>
      <p:pic>
        <p:nvPicPr>
          <p:cNvPr id="1026" name="Picture 2" descr="Spørgsmål &amp; svar — Gode Penge">
            <a:extLst>
              <a:ext uri="{FF2B5EF4-FFF2-40B4-BE49-F238E27FC236}">
                <a16:creationId xmlns:a16="http://schemas.microsoft.com/office/drawing/2014/main" id="{E06D2600-E747-4097-2D59-76BB08133A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9" r="47" b="1"/>
          <a:stretch/>
        </p:blipFill>
        <p:spPr bwMode="auto">
          <a:xfrm>
            <a:off x="6275388" y="2084400"/>
            <a:ext cx="5556250" cy="4049700"/>
          </a:xfrm>
          <a:prstGeom prst="rect">
            <a:avLst/>
          </a:prstGeom>
          <a:solidFill>
            <a:srgbClr val="FFFFFF"/>
          </a:solidFill>
        </p:spPr>
      </p:pic>
      <p:sp>
        <p:nvSpPr>
          <p:cNvPr id="1031" name="Text Placeholder 4">
            <a:extLst>
              <a:ext uri="{FF2B5EF4-FFF2-40B4-BE49-F238E27FC236}">
                <a16:creationId xmlns:a16="http://schemas.microsoft.com/office/drawing/2014/main" id="{E931DFC3-2515-6ADE-9C22-9B6483EFEF2C}"/>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033" name="Footer Placeholder 6">
            <a:extLst>
              <a:ext uri="{FF2B5EF4-FFF2-40B4-BE49-F238E27FC236}">
                <a16:creationId xmlns:a16="http://schemas.microsoft.com/office/drawing/2014/main" id="{F4EF1E80-E6B1-0030-025F-6EEA94FAA0CC}"/>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4</a:t>
            </a:fld>
            <a:endParaRPr lang="da-DK"/>
          </a:p>
        </p:txBody>
      </p:sp>
    </p:spTree>
    <p:extLst>
      <p:ext uri="{BB962C8B-B14F-4D97-AF65-F5344CB8AC3E}">
        <p14:creationId xmlns:p14="http://schemas.microsoft.com/office/powerpoint/2010/main" val="235830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p:txBody>
          <a:bodyPr/>
          <a:lstStyle/>
          <a:p>
            <a:r>
              <a:rPr lang="da-DK"/>
              <a:t>Lokal lønforhandling</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p:txBody>
          <a:bodyPr/>
          <a:lstStyle/>
          <a:p>
            <a:pPr lvl="0" algn="just">
              <a:lnSpc>
                <a:spcPct val="115000"/>
              </a:lnSpc>
              <a:spcAft>
                <a:spcPts val="1000"/>
              </a:spcAft>
            </a:pPr>
            <a:r>
              <a:rPr lang="da-DK" sz="1800" b="1">
                <a:effectLst/>
                <a:latin typeface="Avenir Next LT Pro" panose="020B0504020202020204" pitchFamily="34" charset="0"/>
                <a:ea typeface="Avenir Next LT Pro" panose="020B0504020202020204" pitchFamily="34" charset="0"/>
                <a:cs typeface="Times New Roman" panose="02020603050405020304" pitchFamily="18" charset="0"/>
              </a:rPr>
              <a:t>DM’s medlemsundersøgelse viser</a:t>
            </a: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 at medlemmerne mener, at der er behov for at styrke tillidsrepræsentanternes indflydelse i den lokale løndannelse.</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187200" indent="0">
              <a:lnSpc>
                <a:spcPts val="1300"/>
              </a:lnSpc>
              <a:buNone/>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lvl="0" algn="just">
              <a:lnSpc>
                <a:spcPct val="115000"/>
              </a:lnSpc>
              <a:spcAft>
                <a:spcPts val="1000"/>
              </a:spcAft>
            </a:pPr>
            <a:r>
              <a:rPr lang="da-DK" sz="1800" b="1">
                <a:effectLst/>
                <a:latin typeface="Avenir Next LT Pro" panose="020B0504020202020204" pitchFamily="34" charset="0"/>
                <a:ea typeface="Avenir Next LT Pro" panose="020B0504020202020204" pitchFamily="34" charset="0"/>
                <a:cs typeface="Times New Roman" panose="02020603050405020304" pitchFamily="18" charset="0"/>
              </a:rPr>
              <a:t>DM mener</a:t>
            </a:r>
            <a:r>
              <a:rPr lang="da-DK" sz="1800">
                <a:effectLst/>
                <a:latin typeface="Avenir Next LT Pro" panose="020B0504020202020204" pitchFamily="34" charset="0"/>
                <a:ea typeface="Avenir Next LT Pro" panose="020B0504020202020204" pitchFamily="34" charset="0"/>
                <a:cs typeface="Times New Roman" panose="02020603050405020304" pitchFamily="18" charset="0"/>
              </a:rPr>
              <a:t>, at lønsystemet skal give mulighed for, at arbejdspladserne kan arbejde med løn på en måde, som giver mening og tilfredshed lokalt, og at dette kræver en styrkelse af tillidsrepræsentanternes indflydelse og adgang til oplysninger.</a:t>
            </a:r>
          </a:p>
          <a:p>
            <a:pPr>
              <a:lnSpc>
                <a:spcPts val="1300"/>
              </a:lnSpc>
              <a:spcAft>
                <a:spcPts val="1300"/>
              </a:spcAft>
            </a:pPr>
            <a:endParaRPr lang="da-DK" sz="1800" b="1">
              <a:effectLst/>
              <a:latin typeface="Avenir Next LT Pro" panose="020B0504020202020204" pitchFamily="34" charset="0"/>
              <a:ea typeface="Avenir Next LT Pro" panose="020B0504020202020204" pitchFamily="34" charset="0"/>
              <a:cs typeface="Verdana" panose="020B0604030504040204" pitchFamily="34" charset="0"/>
            </a:endParaRPr>
          </a:p>
          <a:p>
            <a:pPr marL="0" indent="0">
              <a:lnSpc>
                <a:spcPts val="1300"/>
              </a:lnSpc>
              <a:spcAft>
                <a:spcPts val="1300"/>
              </a:spcAft>
              <a:buNone/>
            </a:pPr>
            <a:endParaRPr lang="da-DK" sz="1800" b="1">
              <a:effectLst/>
              <a:latin typeface="Avenir Next LT Pro" panose="020B0504020202020204" pitchFamily="34" charset="0"/>
              <a:ea typeface="Avenir Next LT Pro" panose="020B0504020202020204" pitchFamily="34" charset="0"/>
              <a:cs typeface="Verdana" panose="020B0604030504040204" pitchFamily="34" charset="0"/>
            </a:endParaRPr>
          </a:p>
          <a:p>
            <a:pPr marL="0" indent="0">
              <a:lnSpc>
                <a:spcPts val="1300"/>
              </a:lnSpc>
              <a:spcAft>
                <a:spcPts val="1300"/>
              </a:spcAft>
              <a:buNone/>
            </a:pPr>
            <a:r>
              <a:rPr lang="da-DK" sz="1800" b="1">
                <a:effectLst/>
                <a:latin typeface="Avenir Next LT Pro" panose="020B0504020202020204" pitchFamily="34" charset="0"/>
                <a:ea typeface="Avenir Next LT Pro" panose="020B0504020202020204" pitchFamily="34" charset="0"/>
                <a:cs typeface="Verdana" panose="020B0604030504040204" pitchFamily="34" charset="0"/>
              </a:rPr>
              <a:t>Oplæg til drøftelse:</a:t>
            </a: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342900" lvl="0" indent="-342900">
              <a:lnSpc>
                <a:spcPts val="1300"/>
              </a:lnSpc>
              <a:buFont typeface="Symbol" panose="05050102010706020507" pitchFamily="18" charset="2"/>
              <a:buChar char=""/>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Opleves den lokale løndannelse retfærdig?  </a:t>
            </a:r>
          </a:p>
          <a:p>
            <a:pPr marL="342900" lvl="0" indent="-342900">
              <a:lnSpc>
                <a:spcPts val="1300"/>
              </a:lnSpc>
              <a:buFont typeface="Symbol" panose="05050102010706020507" pitchFamily="18" charset="2"/>
              <a:buChar char=""/>
            </a:pPr>
            <a:r>
              <a:rPr lang="da-DK" sz="1800">
                <a:effectLst/>
                <a:latin typeface="Avenir Next LT Pro" panose="020B0504020202020204" pitchFamily="34" charset="0"/>
                <a:ea typeface="Avenir Next LT Pro" panose="020B0504020202020204" pitchFamily="34" charset="0"/>
                <a:cs typeface="Verdana" panose="020B0604030504040204" pitchFamily="34" charset="0"/>
              </a:rPr>
              <a:t>Er der behov for at justere på rammerne for lønforhandlinger – og i givet fald hvordan?</a:t>
            </a:r>
          </a:p>
          <a:p>
            <a:pPr marL="342900" lvl="0" indent="-342900" algn="just">
              <a:lnSpc>
                <a:spcPct val="115000"/>
              </a:lnSpc>
              <a:spcAft>
                <a:spcPts val="1000"/>
              </a:spcAft>
              <a:buFont typeface="Wingdings" panose="05000000000000000000" pitchFamily="2" charset="2"/>
              <a:buChar char=""/>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endParaRPr lang="da-DK"/>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lstStyle/>
          <a:p>
            <a:fld id="{5FD21904-C89F-4B1E-B91F-279FFCECB770}" type="datetime2">
              <a:rPr lang="da-DK" smtClean="0"/>
              <a:pPr/>
              <a:t>5. januar 2023</a:t>
            </a:fld>
            <a:endParaRPr lang="da-DK"/>
          </a:p>
        </p:txBody>
      </p:sp>
      <p:sp>
        <p:nvSpPr>
          <p:cNvPr id="5" name="Footer Placeholder 4">
            <a:extLst>
              <a:ext uri="{FF2B5EF4-FFF2-40B4-BE49-F238E27FC236}">
                <a16:creationId xmlns:a16="http://schemas.microsoft.com/office/drawing/2014/main" id="{77B7BF2E-2120-4481-B07F-0E575E1D0DF2}"/>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lstStyle/>
          <a:p>
            <a:fld id="{23AA811B-2EBD-4900-905E-5BE206449611}" type="slidenum">
              <a:rPr lang="da-DK" smtClean="0"/>
              <a:pPr/>
              <a:t>5</a:t>
            </a:fld>
            <a:endParaRPr lang="da-DK"/>
          </a:p>
        </p:txBody>
      </p:sp>
      <p:sp>
        <p:nvSpPr>
          <p:cNvPr id="12" name="Text Placeholder 11">
            <a:extLst>
              <a:ext uri="{FF2B5EF4-FFF2-40B4-BE49-F238E27FC236}">
                <a16:creationId xmlns:a16="http://schemas.microsoft.com/office/drawing/2014/main" id="{BDAF3C93-9A75-4786-B6B4-A06FE1CE13C5}"/>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511973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Indflydelse på eget arbejdsliv</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60000" y="2080800"/>
            <a:ext cx="11473200" cy="4053600"/>
          </a:xfrm>
        </p:spPr>
        <p:txBody>
          <a:bodyPr>
            <a:normAutofit/>
          </a:bodyPr>
          <a:lstStyle/>
          <a:p>
            <a:pPr lvl="0">
              <a:spcAft>
                <a:spcPts val="1000"/>
              </a:spcAft>
            </a:pPr>
            <a:r>
              <a:rPr lang="da-DK" b="1">
                <a:effectLst/>
              </a:rPr>
              <a:t>DM’s medlemsundersøgelse viser</a:t>
            </a:r>
            <a:r>
              <a:rPr lang="da-DK">
                <a:effectLst/>
              </a:rPr>
              <a:t>, at medlemmerne i høj grad ønsker en større grad af indflydelse på egen arbejdstid, herunder fleksible muligheder for hjemmearbejde</a:t>
            </a:r>
            <a:endParaRPr lang="da-DK"/>
          </a:p>
          <a:p>
            <a:pPr lvl="0">
              <a:spcAft>
                <a:spcPts val="1000"/>
              </a:spcAft>
            </a:pPr>
            <a:endParaRPr lang="da-DK" b="1">
              <a:effectLst/>
            </a:endParaRPr>
          </a:p>
          <a:p>
            <a:pPr lvl="0">
              <a:spcAft>
                <a:spcPts val="1000"/>
              </a:spcAft>
            </a:pPr>
            <a:r>
              <a:rPr lang="da-DK" b="1">
                <a:effectLst/>
              </a:rPr>
              <a:t>DM mener</a:t>
            </a:r>
            <a:r>
              <a:rPr lang="da-DK">
                <a:effectLst/>
              </a:rPr>
              <a:t>, at det skal være muligt at indrette arbejdslivet mere fleksibelt samt at dialogen på den enkelte arbejdsplads er vigtig i forhold til at aftale hvordan fleksibilitet skal udmøntes på jeres arbejdsplads. </a:t>
            </a:r>
          </a:p>
          <a:p>
            <a:pPr marL="0" indent="0">
              <a:spcAft>
                <a:spcPts val="1000"/>
              </a:spcAft>
              <a:buNone/>
            </a:pPr>
            <a:endParaRPr lang="da-DK">
              <a:effectLst/>
            </a:endParaRPr>
          </a:p>
          <a:p>
            <a:pPr marL="342900" lvl="0" indent="-342900">
              <a:spcAft>
                <a:spcPts val="1000"/>
              </a:spcAft>
              <a:buFont typeface="Wingdings" panose="05000000000000000000" pitchFamily="2" charset="2"/>
              <a:buChar char=""/>
            </a:pPr>
            <a:endParaRPr lang="da-DK">
              <a:effectLst/>
            </a:endParaRPr>
          </a:p>
          <a:p>
            <a:endParaRPr lang="da-DK"/>
          </a:p>
        </p:txBody>
      </p:sp>
      <p:sp>
        <p:nvSpPr>
          <p:cNvPr id="33" name="Text Placeholder 3">
            <a:extLst>
              <a:ext uri="{FF2B5EF4-FFF2-40B4-BE49-F238E27FC236}">
                <a16:creationId xmlns:a16="http://schemas.microsoft.com/office/drawing/2014/main" id="{CAC83CA4-C8EE-0452-D4AE-EA14D989B35B}"/>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34" name="Footer Placeholder 5">
            <a:extLst>
              <a:ext uri="{FF2B5EF4-FFF2-40B4-BE49-F238E27FC236}">
                <a16:creationId xmlns:a16="http://schemas.microsoft.com/office/drawing/2014/main" id="{7C5105FD-52CC-9C15-E469-DD64D1108E8C}"/>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6</a:t>
            </a:fld>
            <a:endParaRPr lang="da-DK"/>
          </a:p>
        </p:txBody>
      </p:sp>
    </p:spTree>
    <p:extLst>
      <p:ext uri="{BB962C8B-B14F-4D97-AF65-F5344CB8AC3E}">
        <p14:creationId xmlns:p14="http://schemas.microsoft.com/office/powerpoint/2010/main" val="402521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Indflydelse på eget arbejdsliv (fortsat)</a:t>
            </a:r>
          </a:p>
        </p:txBody>
      </p:sp>
      <p:pic>
        <p:nvPicPr>
          <p:cNvPr id="3" name="Billede 2">
            <a:extLst>
              <a:ext uri="{FF2B5EF4-FFF2-40B4-BE49-F238E27FC236}">
                <a16:creationId xmlns:a16="http://schemas.microsoft.com/office/drawing/2014/main" id="{EBE029C3-24F6-70B0-7200-E761CB9F1C87}"/>
              </a:ext>
            </a:extLst>
          </p:cNvPr>
          <p:cNvPicPr>
            <a:picLocks noChangeAspect="1"/>
          </p:cNvPicPr>
          <p:nvPr/>
        </p:nvPicPr>
        <p:blipFill rotWithShape="1">
          <a:blip r:embed="rId3">
            <a:extLst>
              <a:ext uri="{28A0092B-C50C-407E-A947-70E740481C1C}">
                <a14:useLocalDpi xmlns:a14="http://schemas.microsoft.com/office/drawing/2010/main" val="0"/>
              </a:ext>
            </a:extLst>
          </a:blip>
          <a:srcRect r="24760"/>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a:normAutofit/>
          </a:bodyPr>
          <a:lstStyle/>
          <a:p>
            <a:pPr marL="0" indent="0">
              <a:spcAft>
                <a:spcPts val="1000"/>
              </a:spcAft>
              <a:buNone/>
            </a:pPr>
            <a:endParaRPr lang="da-DK">
              <a:effectLst/>
            </a:endParaRPr>
          </a:p>
          <a:p>
            <a:pPr marL="0" indent="0">
              <a:spcAft>
                <a:spcPts val="1000"/>
              </a:spcAft>
              <a:buNone/>
            </a:pPr>
            <a:r>
              <a:rPr lang="da-DK" b="1">
                <a:effectLst/>
              </a:rPr>
              <a:t>Oplæg til drøftelse: </a:t>
            </a:r>
          </a:p>
          <a:p>
            <a:pPr marL="342900" indent="-342900">
              <a:spcAft>
                <a:spcPts val="1000"/>
              </a:spcAft>
              <a:buFont typeface="Symbol" panose="05050102010706020507" pitchFamily="18" charset="2"/>
              <a:buChar char=""/>
            </a:pPr>
            <a:r>
              <a:rPr lang="da-DK"/>
              <a:t>Hvordan er mulighederne på jeres arbejdsplads for at få opfyldt forskellige behov for fleksibilitet? </a:t>
            </a:r>
          </a:p>
          <a:p>
            <a:pPr marL="342900" indent="-342900">
              <a:spcAft>
                <a:spcPts val="1000"/>
              </a:spcAft>
              <a:buFont typeface="Symbol" panose="05050102010706020507" pitchFamily="18" charset="2"/>
              <a:buChar char=""/>
            </a:pPr>
            <a:r>
              <a:rPr lang="da-DK"/>
              <a:t>Hvilke barrierer ser I for større grad af fleksibilitet? </a:t>
            </a:r>
          </a:p>
          <a:p>
            <a:pPr marL="342900" indent="-342900">
              <a:spcAft>
                <a:spcPts val="1000"/>
              </a:spcAft>
              <a:buFont typeface="Symbol" panose="05050102010706020507" pitchFamily="18" charset="2"/>
              <a:buChar char=""/>
            </a:pPr>
            <a:r>
              <a:rPr lang="da-DK"/>
              <a:t>Hvilke typer fleksibilitet er vigtige for jer? Hvordan undgår vi, at arbejdet bliver helt grænseløst og presser fritiden?</a:t>
            </a:r>
          </a:p>
          <a:p>
            <a:pPr marL="342900" indent="-342900">
              <a:spcAft>
                <a:spcPts val="1000"/>
              </a:spcAft>
              <a:buFont typeface="Symbol" panose="05050102010706020507" pitchFamily="18" charset="2"/>
              <a:buChar char=""/>
            </a:pPr>
            <a:r>
              <a:rPr lang="da-DK"/>
              <a:t>Hvad er der behov for at lave centrale aftaler om?</a:t>
            </a:r>
          </a:p>
          <a:p>
            <a:pPr marL="342900" lvl="0" indent="-342900">
              <a:spcAft>
                <a:spcPts val="1000"/>
              </a:spcAft>
              <a:buFont typeface="Wingdings" panose="05000000000000000000" pitchFamily="2" charset="2"/>
              <a:buChar char=""/>
            </a:pPr>
            <a:endParaRPr lang="da-DK">
              <a:effectLst/>
            </a:endParaRPr>
          </a:p>
          <a:p>
            <a:endParaRPr lang="da-DK"/>
          </a:p>
        </p:txBody>
      </p:sp>
      <p:sp>
        <p:nvSpPr>
          <p:cNvPr id="17" name="Text Placeholder 4">
            <a:extLst>
              <a:ext uri="{FF2B5EF4-FFF2-40B4-BE49-F238E27FC236}">
                <a16:creationId xmlns:a16="http://schemas.microsoft.com/office/drawing/2014/main" id="{84FFB8AE-538F-DB62-F103-8D16534C35C5}"/>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9" name="Footer Placeholder 6">
            <a:extLst>
              <a:ext uri="{FF2B5EF4-FFF2-40B4-BE49-F238E27FC236}">
                <a16:creationId xmlns:a16="http://schemas.microsoft.com/office/drawing/2014/main" id="{F9E8ABA7-B6D8-522D-C115-EA9D52A9730F}"/>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7</a:t>
            </a:fld>
            <a:endParaRPr lang="da-DK"/>
          </a:p>
        </p:txBody>
      </p:sp>
    </p:spTree>
    <p:extLst>
      <p:ext uri="{BB962C8B-B14F-4D97-AF65-F5344CB8AC3E}">
        <p14:creationId xmlns:p14="http://schemas.microsoft.com/office/powerpoint/2010/main" val="2769717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Arbejdsmiljø</a:t>
            </a:r>
          </a:p>
        </p:txBody>
      </p:sp>
      <p:pic>
        <p:nvPicPr>
          <p:cNvPr id="3" name="Billede 2" descr="Et billede, der indeholder person, indendørs&#10;&#10;Automatisk genereret beskrivelse">
            <a:extLst>
              <a:ext uri="{FF2B5EF4-FFF2-40B4-BE49-F238E27FC236}">
                <a16:creationId xmlns:a16="http://schemas.microsoft.com/office/drawing/2014/main" id="{FF86E5F7-FFE1-44BB-8C5D-FE3CFE0FC259}"/>
              </a:ext>
            </a:extLst>
          </p:cNvPr>
          <p:cNvPicPr>
            <a:picLocks noChangeAspect="1"/>
          </p:cNvPicPr>
          <p:nvPr/>
        </p:nvPicPr>
        <p:blipFill rotWithShape="1">
          <a:blip r:embed="rId3">
            <a:extLst>
              <a:ext uri="{28A0092B-C50C-407E-A947-70E740481C1C}">
                <a14:useLocalDpi xmlns:a14="http://schemas.microsoft.com/office/drawing/2010/main" val="0"/>
              </a:ext>
            </a:extLst>
          </a:blip>
          <a:srcRect l="16140" r="8620"/>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a:normAutofit/>
          </a:bodyPr>
          <a:lstStyle/>
          <a:p>
            <a:pPr lvl="0">
              <a:lnSpc>
                <a:spcPct val="90000"/>
              </a:lnSpc>
              <a:spcAft>
                <a:spcPts val="1000"/>
              </a:spcAft>
            </a:pPr>
            <a:r>
              <a:rPr lang="da-DK" sz="1500" b="1">
                <a:effectLst/>
              </a:rPr>
              <a:t>DM’s medlemsundersøgelse viser</a:t>
            </a:r>
            <a:r>
              <a:rPr lang="da-DK" sz="1500">
                <a:effectLst/>
              </a:rPr>
              <a:t>, at arbejdsmiljø er blandt de højest prioriterede temaer for DM’s medlemmer.</a:t>
            </a:r>
            <a:endParaRPr lang="da-DK" sz="1500"/>
          </a:p>
          <a:p>
            <a:pPr marL="0" lvl="0" indent="0">
              <a:lnSpc>
                <a:spcPct val="90000"/>
              </a:lnSpc>
              <a:spcAft>
                <a:spcPts val="1000"/>
              </a:spcAft>
              <a:buNone/>
            </a:pPr>
            <a:endParaRPr lang="da-DK" sz="1500">
              <a:effectLst/>
            </a:endParaRPr>
          </a:p>
          <a:p>
            <a:pPr lvl="0">
              <a:lnSpc>
                <a:spcPct val="90000"/>
              </a:lnSpc>
              <a:spcAft>
                <a:spcPts val="1000"/>
              </a:spcAft>
            </a:pPr>
            <a:r>
              <a:rPr lang="da-DK" sz="1500" b="1">
                <a:effectLst/>
              </a:rPr>
              <a:t>DM mener</a:t>
            </a:r>
            <a:r>
              <a:rPr lang="da-DK" sz="1500">
                <a:effectLst/>
              </a:rPr>
              <a:t>, at det bedste psykiske arbejdsmiljø opnås, når rammerne om arbejdet og dets organisering er baseret på konstruktiv dialog og samarbejde mellem medlemmer, tillidsvalgte, og ledere. </a:t>
            </a:r>
          </a:p>
          <a:p>
            <a:pPr>
              <a:lnSpc>
                <a:spcPct val="90000"/>
              </a:lnSpc>
              <a:spcAft>
                <a:spcPts val="1300"/>
              </a:spcAft>
            </a:pPr>
            <a:endParaRPr lang="da-DK" sz="1500" b="1">
              <a:effectLst/>
            </a:endParaRPr>
          </a:p>
          <a:p>
            <a:pPr marL="0" indent="0">
              <a:lnSpc>
                <a:spcPct val="90000"/>
              </a:lnSpc>
              <a:spcAft>
                <a:spcPts val="1300"/>
              </a:spcAft>
              <a:buNone/>
            </a:pPr>
            <a:r>
              <a:rPr lang="da-DK" sz="1500" b="1">
                <a:effectLst/>
              </a:rPr>
              <a:t>Oplæg til drøftelse: </a:t>
            </a:r>
            <a:endParaRPr lang="da-DK" sz="1500">
              <a:effectLst/>
            </a:endParaRPr>
          </a:p>
          <a:p>
            <a:pPr lvl="0">
              <a:lnSpc>
                <a:spcPct val="90000"/>
              </a:lnSpc>
            </a:pPr>
            <a:r>
              <a:rPr lang="da-DK" sz="1500">
                <a:effectLst/>
              </a:rPr>
              <a:t>Hvordan kan vi sikre, at arbejdsmiljøet bliver håndteret som en fælles udfordring på arbejdspladsen, så forebyggelse, måling og opfølgning bliver indarbejdet i organisationen? </a:t>
            </a:r>
          </a:p>
          <a:p>
            <a:pPr lvl="0">
              <a:lnSpc>
                <a:spcPct val="90000"/>
              </a:lnSpc>
            </a:pPr>
            <a:r>
              <a:rPr lang="da-DK" sz="1500">
                <a:effectLst/>
              </a:rPr>
              <a:t>Hvordan opleves arbejdsmængden hos jer?</a:t>
            </a:r>
          </a:p>
          <a:p>
            <a:pPr lvl="0">
              <a:lnSpc>
                <a:spcPct val="90000"/>
              </a:lnSpc>
            </a:pPr>
            <a:r>
              <a:rPr lang="da-DK" sz="1500">
                <a:effectLst/>
              </a:rPr>
              <a:t>Hvad kan vi gøre ved det øgede arbejdspres?</a:t>
            </a:r>
          </a:p>
          <a:p>
            <a:pPr>
              <a:lnSpc>
                <a:spcPct val="90000"/>
              </a:lnSpc>
            </a:pPr>
            <a:endParaRPr lang="da-DK" sz="1500"/>
          </a:p>
        </p:txBody>
      </p:sp>
      <p:sp>
        <p:nvSpPr>
          <p:cNvPr id="24" name="Text Placeholder 4">
            <a:extLst>
              <a:ext uri="{FF2B5EF4-FFF2-40B4-BE49-F238E27FC236}">
                <a16:creationId xmlns:a16="http://schemas.microsoft.com/office/drawing/2014/main" id="{A9865A0C-8223-7509-946F-5BB16DFED624}"/>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26" name="Footer Placeholder 6">
            <a:extLst>
              <a:ext uri="{FF2B5EF4-FFF2-40B4-BE49-F238E27FC236}">
                <a16:creationId xmlns:a16="http://schemas.microsoft.com/office/drawing/2014/main" id="{DF41DD1E-B98C-0DFB-BAC4-9F4511574B6F}"/>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8</a:t>
            </a:fld>
            <a:endParaRPr lang="da-DK"/>
          </a:p>
        </p:txBody>
      </p:sp>
    </p:spTree>
    <p:extLst>
      <p:ext uri="{BB962C8B-B14F-4D97-AF65-F5344CB8AC3E}">
        <p14:creationId xmlns:p14="http://schemas.microsoft.com/office/powerpoint/2010/main" val="354193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24400"/>
            <a:ext cx="5378400" cy="5313600"/>
          </a:xfrm>
        </p:spPr>
        <p:txBody>
          <a:bodyPr anchor="ctr">
            <a:normAutofit/>
          </a:bodyPr>
          <a:lstStyle/>
          <a:p>
            <a:r>
              <a:rPr lang="da-DK"/>
              <a:t>Plads til faglighed</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type="body" sz="quarter" idx="13"/>
          </p:nvPr>
        </p:nvSpPr>
        <p:spPr>
          <a:xfrm>
            <a:off x="6453600" y="823912"/>
            <a:ext cx="5378038" cy="5314087"/>
          </a:xfrm>
        </p:spPr>
        <p:txBody>
          <a:bodyPr anchor="ctr">
            <a:normAutofit lnSpcReduction="10000"/>
          </a:bodyPr>
          <a:lstStyle/>
          <a:p>
            <a:pPr lvl="0" algn="l">
              <a:spcAft>
                <a:spcPts val="1000"/>
              </a:spcAft>
            </a:pPr>
            <a:r>
              <a:rPr lang="da-DK" sz="2200" b="1">
                <a:effectLst/>
              </a:rPr>
              <a:t>DM’s medlemsundersøgelse viser</a:t>
            </a:r>
            <a:r>
              <a:rPr lang="da-DK" sz="2200">
                <a:effectLst/>
              </a:rPr>
              <a:t>, at medlemmerne oplever, at der mangler sammenhæng mellem arbejdspladsens opgaver og ressourcer.</a:t>
            </a:r>
          </a:p>
          <a:p>
            <a:pPr lvl="0" algn="l">
              <a:spcAft>
                <a:spcPts val="1000"/>
              </a:spcAft>
            </a:pPr>
            <a:endParaRPr lang="da-DK" sz="2200">
              <a:effectLst/>
            </a:endParaRPr>
          </a:p>
          <a:p>
            <a:pPr lvl="0" algn="l">
              <a:spcAft>
                <a:spcPts val="1000"/>
              </a:spcAft>
            </a:pPr>
            <a:r>
              <a:rPr lang="da-DK" sz="2200" b="1">
                <a:effectLst/>
              </a:rPr>
              <a:t>DM mener</a:t>
            </a:r>
            <a:r>
              <a:rPr lang="da-DK" sz="2200">
                <a:effectLst/>
              </a:rPr>
              <a:t>, at der er behov for at italesætte respekten for medlemmernes faglighed og uddannelse, som ligger til grund for kerneydelsen og driften.</a:t>
            </a:r>
          </a:p>
          <a:p>
            <a:pPr marL="0" indent="0" algn="l">
              <a:spcAft>
                <a:spcPts val="1300"/>
              </a:spcAft>
              <a:buNone/>
            </a:pPr>
            <a:endParaRPr lang="da-DK" sz="2200" b="1">
              <a:effectLst/>
            </a:endParaRPr>
          </a:p>
          <a:p>
            <a:pPr marL="0" indent="0" algn="l">
              <a:spcAft>
                <a:spcPts val="1300"/>
              </a:spcAft>
              <a:buNone/>
            </a:pPr>
            <a:r>
              <a:rPr lang="da-DK" sz="2200" b="1">
                <a:effectLst/>
              </a:rPr>
              <a:t>Oplæg til drøftelse: </a:t>
            </a:r>
            <a:endParaRPr lang="da-DK" sz="2200">
              <a:effectLst/>
            </a:endParaRPr>
          </a:p>
          <a:p>
            <a:pPr marL="342900" lvl="0" indent="-342900" algn="l">
              <a:buFont typeface="Symbol" panose="05050102010706020507" pitchFamily="18" charset="2"/>
              <a:buChar char=""/>
            </a:pPr>
            <a:r>
              <a:rPr lang="da-DK" sz="2200">
                <a:effectLst/>
              </a:rPr>
              <a:t>Hvor ser I fagligheden blive udfordret? </a:t>
            </a:r>
          </a:p>
          <a:p>
            <a:pPr marL="342900" lvl="0" indent="-342900" algn="l">
              <a:buFont typeface="Symbol" panose="05050102010706020507" pitchFamily="18" charset="2"/>
              <a:buChar char=""/>
            </a:pPr>
            <a:r>
              <a:rPr lang="da-DK" sz="2200">
                <a:effectLst/>
              </a:rPr>
              <a:t>Hvad udfordrer fagligheden?</a:t>
            </a:r>
          </a:p>
          <a:p>
            <a:pPr marL="342900" lvl="0" indent="-342900" algn="l">
              <a:buFont typeface="Symbol" panose="05050102010706020507" pitchFamily="18" charset="2"/>
              <a:buChar char=""/>
            </a:pPr>
            <a:r>
              <a:rPr lang="da-DK" sz="2200">
                <a:effectLst/>
              </a:rPr>
              <a:t>Hvilke udfordringer ser I </a:t>
            </a:r>
            <a:r>
              <a:rPr lang="da-DK" sz="2200" err="1">
                <a:effectLst/>
              </a:rPr>
              <a:t>i</a:t>
            </a:r>
            <a:r>
              <a:rPr lang="da-DK" sz="2200">
                <a:effectLst/>
              </a:rPr>
              <a:t> forhold til udvikling af kerneopgaverne?</a:t>
            </a:r>
          </a:p>
          <a:p>
            <a:pPr marL="0" indent="0" algn="l">
              <a:spcAft>
                <a:spcPts val="1300"/>
              </a:spcAft>
              <a:buNone/>
            </a:pPr>
            <a:endParaRPr lang="da-DK" sz="2200">
              <a:effectLst/>
            </a:endParaRPr>
          </a:p>
          <a:p>
            <a:endParaRPr lang="da-DK" sz="2200"/>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5. januar 2023</a:t>
            </a:fld>
            <a:endParaRPr lang="da-DK"/>
          </a:p>
        </p:txBody>
      </p:sp>
      <p:sp>
        <p:nvSpPr>
          <p:cNvPr id="17" name="Footer Placeholder 4">
            <a:extLst>
              <a:ext uri="{FF2B5EF4-FFF2-40B4-BE49-F238E27FC236}">
                <a16:creationId xmlns:a16="http://schemas.microsoft.com/office/drawing/2014/main" id="{25FD68FC-BBA0-B297-1CE1-DC8C2204876D}"/>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9</a:t>
            </a:fld>
            <a:endParaRPr lang="da-DK"/>
          </a:p>
        </p:txBody>
      </p:sp>
    </p:spTree>
    <p:extLst>
      <p:ext uri="{BB962C8B-B14F-4D97-AF65-F5344CB8AC3E}">
        <p14:creationId xmlns:p14="http://schemas.microsoft.com/office/powerpoint/2010/main" val="16837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M 16:9">
  <a:themeElements>
    <a:clrScheme name="Accent 7">
      <a:dk1>
        <a:srgbClr val="000000"/>
      </a:dk1>
      <a:lt1>
        <a:srgbClr val="FFFFFF"/>
      </a:lt1>
      <a:dk2>
        <a:srgbClr val="141E4B"/>
      </a:dk2>
      <a:lt2>
        <a:srgbClr val="F5F0EB"/>
      </a:lt2>
      <a:accent1>
        <a:srgbClr val="FF4B4B"/>
      </a:accent1>
      <a:accent2>
        <a:srgbClr val="FFD7DC"/>
      </a:accent2>
      <a:accent3>
        <a:srgbClr val="8C142D"/>
      </a:accent3>
      <a:accent4>
        <a:srgbClr val="00D28C"/>
      </a:accent4>
      <a:accent5>
        <a:srgbClr val="2D7DFF"/>
      </a:accent5>
      <a:accent6>
        <a:srgbClr val="FFF06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ansk Magisterforening (ny farverækkefølge m. ekstra billedlayouts).potx" id="{4C47F88E-4B38-4D26-A805-A175BAA65127}" vid="{40BD441C-0629-4CF3-92B3-E4730264860C}"/>
    </a:ext>
  </a:extLst>
</a:theme>
</file>

<file path=ppt/theme/theme2.xml><?xml version="1.0" encoding="utf-8"?>
<a:theme xmlns:a="http://schemas.openxmlformats.org/drawingml/2006/main" name="Office-tema">
  <a:themeElements>
    <a:clrScheme name="Dansk Magisterforening">
      <a:dk1>
        <a:sysClr val="windowText" lastClr="000000"/>
      </a:dk1>
      <a:lt1>
        <a:srgbClr val="FFFFFF"/>
      </a:lt1>
      <a:dk2>
        <a:srgbClr val="141E4B"/>
      </a:dk2>
      <a:lt2>
        <a:srgbClr val="F5F0EB"/>
      </a:lt2>
      <a:accent1>
        <a:srgbClr val="FF4B4B"/>
      </a:accent1>
      <a:accent2>
        <a:srgbClr val="FF785F"/>
      </a:accent2>
      <a:accent3>
        <a:srgbClr val="CD3246"/>
      </a:accent3>
      <a:accent4>
        <a:srgbClr val="FFD7DC"/>
      </a:accent4>
      <a:accent5>
        <a:srgbClr val="8C142D"/>
      </a:accent5>
      <a:accent6>
        <a:srgbClr val="5A001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ansk Magisterforening">
      <a:dk1>
        <a:sysClr val="windowText" lastClr="000000"/>
      </a:dk1>
      <a:lt1>
        <a:srgbClr val="FFFFFF"/>
      </a:lt1>
      <a:dk2>
        <a:srgbClr val="141E4B"/>
      </a:dk2>
      <a:lt2>
        <a:srgbClr val="F5F0EB"/>
      </a:lt2>
      <a:accent1>
        <a:srgbClr val="FF4B4B"/>
      </a:accent1>
      <a:accent2>
        <a:srgbClr val="FF785F"/>
      </a:accent2>
      <a:accent3>
        <a:srgbClr val="CD3246"/>
      </a:accent3>
      <a:accent4>
        <a:srgbClr val="FFD7DC"/>
      </a:accent4>
      <a:accent5>
        <a:srgbClr val="8C142D"/>
      </a:accent5>
      <a:accent6>
        <a:srgbClr val="5A001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ccent 7">
    <a:dk1>
      <a:srgbClr val="000000"/>
    </a:dk1>
    <a:lt1>
      <a:srgbClr val="FFFFFF"/>
    </a:lt1>
    <a:dk2>
      <a:srgbClr val="141E4B"/>
    </a:dk2>
    <a:lt2>
      <a:srgbClr val="F5F0EB"/>
    </a:lt2>
    <a:accent1>
      <a:srgbClr val="FF4B4B"/>
    </a:accent1>
    <a:accent2>
      <a:srgbClr val="FFD7DC"/>
    </a:accent2>
    <a:accent3>
      <a:srgbClr val="8C142D"/>
    </a:accent3>
    <a:accent4>
      <a:srgbClr val="00D28C"/>
    </a:accent4>
    <a:accent5>
      <a:srgbClr val="2D7DFF"/>
    </a:accent5>
    <a:accent6>
      <a:srgbClr val="FFF064"/>
    </a:accent6>
    <a:hlink>
      <a:srgbClr val="FF4B4B"/>
    </a:hlink>
    <a:folHlink>
      <a:srgbClr val="CD3246"/>
    </a:folHlink>
  </a:clrScheme>
</a:themeOverride>
</file>

<file path=docProps/app.xml><?xml version="1.0" encoding="utf-8"?>
<Properties xmlns="http://schemas.openxmlformats.org/officeDocument/2006/extended-properties" xmlns:vt="http://schemas.openxmlformats.org/officeDocument/2006/docPropsVTypes">
  <Template/>
  <TotalTime>0</TotalTime>
  <Words>2605</Words>
  <Application>Microsoft Office PowerPoint</Application>
  <PresentationFormat>Widescreen</PresentationFormat>
  <Paragraphs>214</Paragraphs>
  <Slides>17</Slides>
  <Notes>17</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17</vt:i4>
      </vt:variant>
    </vt:vector>
  </HeadingPairs>
  <TitlesOfParts>
    <vt:vector size="23" baseType="lpstr">
      <vt:lpstr>Arial</vt:lpstr>
      <vt:lpstr>Wingdings</vt:lpstr>
      <vt:lpstr>DM PowerPt</vt:lpstr>
      <vt:lpstr>Symbol</vt:lpstr>
      <vt:lpstr>Avenir Next LT Pro</vt:lpstr>
      <vt:lpstr>DM 16:9</vt:lpstr>
      <vt:lpstr>OK24 Oplæg til klubmøder – deltag i debatten, så vi stiller de rigtige krav til overenskomstforhandlingerne</vt:lpstr>
      <vt:lpstr>Temaerne for OK24   - Attraktive vilkår i det offentlige</vt:lpstr>
      <vt:lpstr>Medlemmernes top 5</vt:lpstr>
      <vt:lpstr>Løn</vt:lpstr>
      <vt:lpstr>Lokal lønforhandling</vt:lpstr>
      <vt:lpstr>Indflydelse på eget arbejdsliv</vt:lpstr>
      <vt:lpstr>Indflydelse på eget arbejdsliv (fortsat)</vt:lpstr>
      <vt:lpstr>Arbejdsmiljø</vt:lpstr>
      <vt:lpstr>Plads til faglighed</vt:lpstr>
      <vt:lpstr>Medindflydelse og omstillingsprocesser</vt:lpstr>
      <vt:lpstr>Medindflydelse og omstillingsprocesser (fortsat)</vt:lpstr>
      <vt:lpstr>Udvikling i job og karriere</vt:lpstr>
      <vt:lpstr>Vilkår for tidsbegrænsede ansatte</vt:lpstr>
      <vt:lpstr>Vilkår for ledere</vt:lpstr>
      <vt:lpstr>Barsel og ligestilling</vt:lpstr>
      <vt:lpstr>Vilkår for seniorer</vt:lpstr>
      <vt:lpstr>Tidsplan for indsamling og beslutning af krav til OK24 i DM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Lasse Skole Hansen</dc:creator>
  <cp:lastModifiedBy>Mette Axen</cp:lastModifiedBy>
  <cp:revision>2</cp:revision>
  <dcterms:created xsi:type="dcterms:W3CDTF">2021-11-30T11:13:38Z</dcterms:created>
  <dcterms:modified xsi:type="dcterms:W3CDTF">2023-01-05T13:40:46Z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L_AuthorInitials">
    <vt:lpwstr>lsh</vt:lpwstr>
  </property>
  <property fmtid="{D5CDD505-2E9C-101B-9397-08002B2CF9AE}" pid="4" name="DL_AuthorName">
    <vt:lpwstr>Lasse Skole Hansen</vt:lpwstr>
  </property>
  <property fmtid="{D5CDD505-2E9C-101B-9397-08002B2CF9AE}" pid="5" name="DL_AuthorDepartment">
    <vt:lpwstr>Kommunikation &amp; marketing</vt:lpwstr>
  </property>
  <property fmtid="{D5CDD505-2E9C-101B-9397-08002B2CF9AE}" pid="6" name="DL_AuthorPhone">
    <vt:lpwstr>+45 38 15 67 12</vt:lpwstr>
  </property>
  <property fmtid="{D5CDD505-2E9C-101B-9397-08002B2CF9AE}" pid="7" name="DL_AuthorEmail">
    <vt:lpwstr>lsh@dm.dk</vt:lpwstr>
  </property>
  <property fmtid="{D5CDD505-2E9C-101B-9397-08002B2CF9AE}" pid="8" name="DL_AuthorTitle">
    <vt:lpwstr>Kommunikationskonsulent</vt:lpwstr>
  </property>
</Properties>
</file>