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256" r:id="rId5"/>
    <p:sldId id="257" r:id="rId6"/>
    <p:sldId id="258" r:id="rId7"/>
    <p:sldId id="259" r:id="rId8"/>
    <p:sldId id="268" r:id="rId9"/>
    <p:sldId id="261" r:id="rId10"/>
    <p:sldId id="262" r:id="rId11"/>
    <p:sldId id="269" r:id="rId12"/>
    <p:sldId id="263" r:id="rId13"/>
    <p:sldId id="265" r:id="rId14"/>
    <p:sldId id="266" r:id="rId15"/>
    <p:sldId id="267" r:id="rId16"/>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DM PowerPt" panose="00000800000000000000" pitchFamily="2"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1420" autoAdjust="0"/>
  </p:normalViewPr>
  <p:slideViewPr>
    <p:cSldViewPr snapToGrid="0" showGuides="1">
      <p:cViewPr varScale="1">
        <p:scale>
          <a:sx n="132" d="100"/>
          <a:sy n="132" d="100"/>
        </p:scale>
        <p:origin x="1116"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17/03/2021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17/03/2021</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134435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Jævn arbejdsbelastning</a:t>
            </a:r>
            <a:r>
              <a:rPr lang="da-DK"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Aftalen gælder for adjunkter, lektorer m.fl. ved professionshøjskoler, erhvervsakademier, maritime uddannelsesinstitutioner og Medie- og Journalisthøjskolen. Dvs. de undervisningsområder, hvor der er aftalt årsnorm og tidsregistrering. De nye rammer supplerer gældende regler om årsnorm og tidsregistrering. </a:t>
            </a:r>
          </a:p>
          <a:p>
            <a:pPr algn="l"/>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da-DK" sz="1800" b="0" i="0" u="none" strike="noStrike" baseline="0" dirty="0">
                <a:solidFill>
                  <a:srgbClr val="000000"/>
                </a:solidFill>
                <a:latin typeface="Arial" panose="020B0604020202020204" pitchFamily="34" charset="0"/>
                <a:cs typeface="Arial" panose="020B0604020202020204" pitchFamily="34" charset="0"/>
              </a:rPr>
              <a:t>Intentionen med aftalen er at understøtte et udvidet lokalt samarbejde, som vil styrke dialogen mellem leder og underviser om undervisernes arbejdsopgaver i forhold til indhold, omfang, sammenhæng, medarbejderens trivsel og job- og kompetenceudvikling. Målet med den styrkede dialog er en afstemning af forventninger til opgaveløsningen i den pågældende periode og dermed at øge gennemskuelige og transparente vilkår for arbejdets tilrettelæggelse. Forventningen er at dialogen om opgaveporteføljen vil give underviserne indsigt i de planlægningsforudsætninger, som ledelsen lægger til grund for underviserens opgaver over året. En sådan transparens er en forudsætning for at underviserne har mulighed for at vurdere opgavernes omfang og kvalitet. </a:t>
            </a:r>
            <a:endParaRPr lang="da-DK" sz="1800" i="0" dirty="0">
              <a:effectLst/>
              <a:latin typeface="Arial" panose="020B0604020202020204" pitchFamily="34" charset="0"/>
              <a:ea typeface="Calibri" panose="020F0502020204030204" pitchFamily="34" charset="0"/>
              <a:cs typeface="Arial" panose="020B0604020202020204" pitchFamily="34" charset="0"/>
            </a:endParaRPr>
          </a:p>
          <a:p>
            <a:endParaRPr lang="da-DK" i="0" dirty="0">
              <a:latin typeface="Arial" panose="020B0604020202020204" pitchFamily="34" charset="0"/>
              <a:cs typeface="Arial" panose="020B0604020202020204" pitchFamily="34" charset="0"/>
            </a:endParaRPr>
          </a:p>
          <a:p>
            <a:pPr marL="0" indent="0">
              <a:spcAft>
                <a:spcPts val="1200"/>
              </a:spcAft>
              <a:buNone/>
            </a:pPr>
            <a:r>
              <a:rPr lang="da-DK"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Ph.d.</a:t>
            </a:r>
            <a:r>
              <a:rPr lang="da-DK"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Aftalen gælder ved professionshøjskoler, erhvervsakademier, maritime uddannelsesinstitutioner og Medie- og Journalisthøjskolen. Aftalen indebærer en ret til at overgår til en fast stilling som adjunkt/lektor ved afslutning af forskeruddannelsen, og at medarbejdere der i forvejen er lektorkvalificerede eller i en adjunktansættelse får/bevarer lønvilkår svarende hertil, men de gennemfører forskeruddannelsen.</a:t>
            </a:r>
            <a:endParaRPr lang="da-DK" sz="1800" i="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da-DK"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328135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07000"/>
              </a:lnSpc>
              <a:spcAft>
                <a:spcPts val="800"/>
              </a:spcAft>
              <a:buNone/>
            </a:pP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Overenskomstdækning af undervisningsassistenter</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da-DK"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Undervisningsassistenterne indskrives i aftalen om eksterne lektorer, deres løn, forberedelsessats, tidsbegrænsning og anvendelsesområde er uændret, men de opnår ret til forhandling af lokalløn, ret til at kende timetal et semester forud, barns 1. og 2. sygedag og opsigelsesvilkår som øvrige overenskomstansatte.</a:t>
            </a:r>
            <a:endParaRPr lang="da-DK"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Aft>
                <a:spcPts val="800"/>
              </a:spcAft>
              <a:buNone/>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Efter mere end 20 års kamp har DM opnået forhandlings- og aftaleret for de timelønnede ansatte undervisningsassistenter ved universiteter m.fl. Det betyder, at timelønnede undervisningsassistenter bliver dækket af aftalen om eksterne lektorer ved universiteterne, og at de timelønnede undervisningsassistenter på en række punkter opnår forbedringer med samme vilkår som eksterne lektorer.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 gælder fx muligheden for at aftale tillæg ud over timelønnen, bedre vilkår i forbindelse med barsel og adoption, løn under sygdom og samme muligheder for frihed til pasning af sygt barn ved barnets anden sygedag, som gælder for øvrige overenskomstansatte. Endvidere omfattes de af samme afskedigelsesregler og opsigelsesvarsler som øvrige overenskomstansatte.</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Timelønssatsen og forberedelsestiden fastholdes for undervisningsassistenter og skrives ind i aftalen om eksterne lektorer</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da-DK" sz="1800" i="1" dirty="0">
                <a:effectLst/>
                <a:latin typeface="Arial" panose="020B0604020202020204" pitchFamily="34" charset="0"/>
                <a:ea typeface="Calibri" panose="020F0502020204030204" pitchFamily="34" charset="0"/>
                <a:cs typeface="Arial" panose="020B0604020202020204" pitchFamily="34" charset="0"/>
              </a:rPr>
              <a:t>Aftalen </a:t>
            </a:r>
            <a:r>
              <a:rPr lang="da-DK"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dækker eksterne lektorer og undervisningsassistenter ved universiteter og videregående kunstneriske uddannelsesinstitutioner under Uddannelses- og Forskningsministeriet (Det Kongelige Danske Kunstakademi for Arkitektur, Design og Konservering, Arkitektskolen i Aarhus og Designskolen i Kolding).</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da-DK"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spcAft>
                <a:spcPts val="1200"/>
              </a:spcAft>
              <a:buFont typeface="Arial" panose="020B0604020202020204" pitchFamily="34" charset="0"/>
              <a:buNone/>
              <a:tabLst>
                <a:tab pos="457200" algn="l"/>
              </a:tabLst>
            </a:pP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Forbedringer på barsel/adoption for tidsbegrænset ansatte</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tidsbegrænsede ansatte videnskabelige medarbejdere med forskningsopgaver (fx ph.d., adjunkt/forsker og postdoc) er der aftalt forbedring af vilkår under barsel og adoption. Forbedringen betyder, at de nuværende regler, hvor udløb af en tidsbegrænset ansættelse under barsels- og adoptionsfravær vil føre til, at den ansatte mister retten til løn under barsel og adoption under en del af fraværet og skal genansættes efter barsels- og adoptionsfraværet, ændres, så den ansatte fremover forbliver uafbrudt i ansættelsen og med løn under hele barsels- og adoptionsfraværet og den efterfølgende forlængelse.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Ændringen er en tiltrængt forbedring, fordi den gør op med den urimelige forskel, der lå i de tidligere regler, hvor vilkårene for løn under barsels- og adoptionsfravær reelt var forskellige afhængigt af om fraværet lå i starten eller slutningen af en tidsbegrænset ansættelse. Ændringen</a:t>
            </a:r>
            <a:r>
              <a:rPr lang="da-DK"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har virkning fra 1. april 2021, både for nuværende og fremtidige ansatte. Aftalen gælder alene stillingskategorier, hvor der allerede er aftalt retskrav på forlængelse ved barselsrelateret fravær. Det gælder i følgende stillingsstrukturer: universiteter, sektorforskning, ABM, Forsvarsakademiet og de kunstneriske uddannelser under UFM</a:t>
            </a:r>
          </a:p>
          <a:p>
            <a:pPr marL="342900" lvl="0" indent="-342900">
              <a:spcAft>
                <a:spcPts val="1200"/>
              </a:spcAft>
              <a:buFont typeface="Arial" panose="020B0604020202020204" pitchFamily="34" charset="0"/>
              <a:buChar char="•"/>
              <a:tabLst>
                <a:tab pos="457200" algn="l"/>
              </a:tabLst>
            </a:pPr>
            <a:endParaRPr lang="da-DK"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spcAft>
                <a:spcPts val="1200"/>
              </a:spcAft>
              <a:buFont typeface="Arial" panose="020B0604020202020204" pitchFamily="34" charset="0"/>
              <a:buNone/>
              <a:tabLst>
                <a:tab pos="457200" algn="l"/>
              </a:tabLst>
            </a:pPr>
            <a:r>
              <a:rPr lang="da-DK"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Tillæg til lektorer i forfremmelsesprogram </a:t>
            </a:r>
            <a:r>
              <a:rPr lang="da-DK"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til professor ydes ud over lektortillægget. I aktuelt niveau udgør tillægget 50.081 kr. Aftalen gælder alene universiteterne.</a:t>
            </a:r>
            <a:endParaRPr lang="da-DK"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Arial" panose="020B0604020202020204" pitchFamily="34" charset="0"/>
              <a:buChar char="•"/>
              <a:tabLst>
                <a:tab pos="457200" algn="l"/>
              </a:tabLst>
            </a:pPr>
            <a:endParaRPr lang="da-DK"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Aft>
                <a:spcPts val="800"/>
              </a:spcAft>
              <a:buNone/>
            </a:pPr>
            <a:r>
              <a:rPr lang="da-DK" sz="1800" b="1" dirty="0">
                <a:effectLst/>
                <a:latin typeface="Arial" panose="020B0604020202020204" pitchFamily="34" charset="0"/>
                <a:ea typeface="Calibri" panose="020F0502020204030204" pitchFamily="34" charset="0"/>
                <a:cs typeface="Arial" panose="020B0604020202020204" pitchFamily="34" charset="0"/>
              </a:rPr>
              <a:t>Tillæg for </a:t>
            </a: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lektorer, seniorforskere, projektseniorforskere og seniorrådgivere</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Udover de generelle stigninger i lønnen på de 5,25 procent, som gælder alle overenskomstansatte, får lektorer, seniorforskere, projektseniorforskere og seniorrådgivere ved de højere uddannelses- og forskningsinstitutioner en aftalt forhøjelse af det generelle tillæg i overenskomsten til 100.612 kr. årligt. Det svarer til en stigning på 2.405 kr. årligt.  </a:t>
            </a:r>
            <a:r>
              <a:rPr lang="da-DK" sz="18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r>
              <a:rPr lang="da-DK"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ftalen gælder lektorer, seniorforskere, projektseniorforskere og seniorrådgivere</a:t>
            </a:r>
            <a:r>
              <a:rPr lang="da-DK"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a-DK"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 universitetsstillingsstrukturen, sektorforskningsstillingsstrukturen, ABM-stillingsstrukturen, GEUS-stillingsstrukturen, Forsvarsakademiets stillingsstruktur og stillingsstrukturen for de kunstneriske uddannelser under Uddannelses- og Forskningsministeriet (Det Kongelige Danske Kunstakademi for Arkitektur, Design og Konservering, Arkitektskolen i Aarhus og Designskolen i Kolding).</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228600">
              <a:spcAft>
                <a:spcPts val="1200"/>
              </a:spcAft>
            </a:pPr>
            <a:endParaRPr lang="da-DK"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308701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Det er vigtigt med en høj valgdeltagelse for at vise overenskomsternes legitimitet. Vi skal vise arbejdsgiverne, at overenskomst er vigtigt for vores medlemmer, for det giver os bedre gennemslagskraft ved fremtidige forhandlinger.</a:t>
            </a:r>
          </a:p>
          <a:p>
            <a:r>
              <a:rPr lang="da-DK" dirty="0">
                <a:latin typeface="Arial" panose="020B0604020202020204" pitchFamily="34" charset="0"/>
                <a:cs typeface="Arial" panose="020B0604020202020204" pitchFamily="34" charset="0"/>
              </a:rPr>
              <a:t>Jo større opbakning til DM både i form af medlemmer og valgdeltagelse, jo stærkere DM. Og det kræver styrke at lave gode resultater.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7433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De lønstigninger, der er aftalt, kan du se i linjen ”generelle lønforbedringer” og der er aftalt regulering af lønnen hver 1. april og 1. oktober i hele perioden. De generelle lønforbedringer giver samlet set 4,42 procent i hele perioden. De generelle lønforbedringer gælder alle løndele (basisløn, centralt aftalte tillæg, fx rådighedstillæg og stillingsstrukturtillæg samt lokalt aftalte tillæg).</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er også lagt et skøn ind for den forventede udmøntning for reguleringsordningen. Det er reguleringsordningen, der sikrer en sammenhæng mellem den private og den offentlige lønudvikling. Forventningen er, at den private lønudvikling vil trække de statslige lønninger 0,63 procent op i perioden. Der er afsat 0,20 procent til særlige formål og de udmøntes 1. april 2022. Det er de 0,20 procent, som finansierer de forbedringer, der er aftalt for særlige grupper, fx at bachelorernes sluttrin løftes fra trin 5 til 6, samt en seniorbonus, kompetencefond og løft af pension på rådighedstillæg. Så økonomien i de samlede forbedringer aftalt ved overenskomstbordet er 5,25 procent.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Rammen indeholder også et skøn over forventningen til den lokale lønudvikling. Det er de lønforbedringer, der aftales på den enkelte arbejdsplads. Forventningen er, at de lokale lønforhandlinger vil give 0,5 procent af lønsummen hvert år, i alt 1,5 procent. Og lægger man det centralt aftalte sammen med forventningen til det lokalt aftalte, så bliver den samlede ramme for forliget 6,75 procent.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DØR (Det økonomiske råd) forventer at pristallet vil stige med 3,95% i perioden, Finansministeriet skønner en inflation/pristalsudvikling på 4,4% så de aftalte generelle lønforbedringer forventes at sikre reallønnen og muligvis give en lille fremgang.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68121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Reguleringsordningen</a:t>
            </a:r>
            <a:r>
              <a:rPr lang="da-DK" dirty="0">
                <a:latin typeface="Arial" panose="020B0604020202020204" pitchFamily="34" charset="0"/>
                <a:cs typeface="Arial" panose="020B0604020202020204" pitchFamily="34" charset="0"/>
              </a:rPr>
              <a:t> sikrer sammenhæng mellem offentlige og private lønninger. Hvis de privat lønninger stiger mere end de offentlige får de offentligt ansatte reguleret lønnen med 80% af forskellen – det samme gælder hvis de offentligt ansattes lønninger stiger mere end de privatansattes, så nedreguleres de offentligt ansattes lønninger med 80% af forskellen.</a:t>
            </a:r>
          </a:p>
          <a:p>
            <a:endParaRPr lang="da-DK"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latin typeface="Arial" panose="020B0604020202020204" pitchFamily="34" charset="0"/>
                <a:cs typeface="Arial" panose="020B0604020202020204" pitchFamily="34" charset="0"/>
              </a:rPr>
              <a:t>Seniorbonus</a:t>
            </a:r>
            <a:r>
              <a:rPr lang="da-DK" dirty="0">
                <a:latin typeface="Arial" panose="020B0604020202020204" pitchFamily="34" charset="0"/>
                <a:cs typeface="Arial" panose="020B0604020202020204" pitchFamily="34" charset="0"/>
              </a:rPr>
              <a:t>  fra og med det kalenderår hvor man fylder 62, træder i kraft 1. april 2022</a:t>
            </a:r>
          </a:p>
          <a:p>
            <a:endParaRPr lang="da-DK"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Kompetencefonden: </a:t>
            </a:r>
          </a:p>
          <a:p>
            <a:pPr marL="0" indent="0">
              <a:buNone/>
            </a:pPr>
            <a:r>
              <a:rPr lang="da-DK" sz="1800" b="0" i="0" u="none" strike="noStrike" baseline="0" dirty="0">
                <a:solidFill>
                  <a:srgbClr val="000000"/>
                </a:solidFill>
                <a:latin typeface="Arial" panose="020B0604020202020204" pitchFamily="34" charset="0"/>
                <a:cs typeface="Arial" panose="020B0604020202020204" pitchFamily="34" charset="0"/>
              </a:rPr>
              <a:t>Ved OK18 skete en større omlægning af den partsfælles indsats for kompetenceudvikling af statens medarbejdere. Den Statslige Kompetencefond blev oprettet for at fremme individuel, kompetencegivende kompetenceudvikling. Fonden har i perioden vist sig at være en succes og har været meget værdsat blandt statens medarbejdere. </a:t>
            </a:r>
          </a:p>
          <a:p>
            <a:pPr marL="0" indent="0">
              <a:buNone/>
            </a:pPr>
            <a:endParaRPr lang="da-DK"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da-DK" sz="1800" b="0" i="0" u="none" strike="noStrike" baseline="0" dirty="0">
                <a:solidFill>
                  <a:srgbClr val="000000"/>
                </a:solidFill>
                <a:latin typeface="Arial" panose="020B0604020202020204" pitchFamily="34" charset="0"/>
                <a:cs typeface="Arial" panose="020B0604020202020204" pitchFamily="34" charset="0"/>
              </a:rPr>
              <a:t>Den Statslige Kompetencefond og Kompetencesekretariatet videreføres med samme økonomiske rammer som i OK18-perioden. Der er afsat 172 mio. kr. til Den Statslige Kompetencefond i OK21. Heraf udgør Akademikernes andel 86 mio. kr. Parterne er enige om, at det lokale arbejde med kompetenceudvikling er et vigtigt anliggende. Derfor vil der i perioden blive gennemført særlige indsatser på tværs af statslige arbejdspladser. De særlige indsatser har fokus på: </a:t>
            </a:r>
          </a:p>
          <a:p>
            <a:r>
              <a:rPr lang="da-DK" sz="1800" b="0" i="0" u="none" strike="noStrike" baseline="0" dirty="0">
                <a:solidFill>
                  <a:srgbClr val="000000"/>
                </a:solidFill>
                <a:latin typeface="Arial" panose="020B0604020202020204" pitchFamily="34" charset="0"/>
                <a:cs typeface="Arial" panose="020B0604020202020204" pitchFamily="34" charset="0"/>
              </a:rPr>
              <a:t>Det lokale arbejde med at styrke strategisk og systematisk tilgang til kompetenceudvikling med fokus på, hvordan de ansattes kompetencebehov og udvikling heraf konkret planlægges og fremmes. </a:t>
            </a:r>
          </a:p>
          <a:p>
            <a:r>
              <a:rPr lang="da-DK" sz="1800" b="0" i="0" u="none" strike="noStrike" baseline="0" dirty="0">
                <a:solidFill>
                  <a:srgbClr val="000000"/>
                </a:solidFill>
                <a:latin typeface="Arial" panose="020B0604020202020204" pitchFamily="34" charset="0"/>
                <a:cs typeface="Arial" panose="020B0604020202020204" pitchFamily="34" charset="0"/>
              </a:rPr>
              <a:t>En indsats, der skal fremme seniorers muligheder for kompetenceudvikling. </a:t>
            </a:r>
          </a:p>
          <a:p>
            <a:endParaRPr lang="da-DK"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Sorgorlov</a:t>
            </a:r>
            <a:r>
              <a:rPr lang="da-DK" dirty="0">
                <a:latin typeface="Arial" panose="020B0604020202020204" pitchFamily="34" charset="0"/>
                <a:cs typeface="Arial" panose="020B0604020202020204" pitchFamily="34" charset="0"/>
              </a:rPr>
              <a:t> har indtil nu givet moderen ret til 14 uger med løn hvis barnet dør inden det er 32 uger gammelt. Denne </a:t>
            </a:r>
            <a:r>
              <a:rPr lang="da-DK" dirty="0" err="1">
                <a:latin typeface="Arial" panose="020B0604020202020204" pitchFamily="34" charset="0"/>
                <a:cs typeface="Arial" panose="020B0604020202020204" pitchFamily="34" charset="0"/>
              </a:rPr>
              <a:t>lønret</a:t>
            </a:r>
            <a:r>
              <a:rPr lang="da-DK" dirty="0">
                <a:latin typeface="Arial" panose="020B0604020202020204" pitchFamily="34" charset="0"/>
                <a:cs typeface="Arial" panose="020B0604020202020204" pitchFamily="34" charset="0"/>
              </a:rPr>
              <a:t> ændres til at omfatte begge forældre (og adoptanter) i 26 uger når de mister et barn under 18 år.</a:t>
            </a:r>
          </a:p>
          <a:p>
            <a:r>
              <a:rPr lang="da-DK" b="1" dirty="0">
                <a:latin typeface="Arial" panose="020B0604020202020204" pitchFamily="34" charset="0"/>
                <a:cs typeface="Arial" panose="020B0604020202020204" pitchFamily="34" charset="0"/>
              </a:rPr>
              <a:t>Pensionen på rådighedstillæg </a:t>
            </a:r>
            <a:r>
              <a:rPr lang="da-DK" dirty="0">
                <a:latin typeface="Arial" panose="020B0604020202020204" pitchFamily="34" charset="0"/>
                <a:cs typeface="Arial" panose="020B0604020202020204" pitchFamily="34" charset="0"/>
              </a:rPr>
              <a:t>kan man vælge at få udbetalt som løn. Forhøjelsen træder i kraft 1. april 2022.</a:t>
            </a:r>
          </a:p>
          <a:p>
            <a:r>
              <a:rPr lang="da-DK" b="1" dirty="0">
                <a:latin typeface="Arial" panose="020B0604020202020204" pitchFamily="34" charset="0"/>
                <a:cs typeface="Arial" panose="020B0604020202020204" pitchFamily="34" charset="0"/>
              </a:rPr>
              <a:t>Bachelorers </a:t>
            </a:r>
            <a:r>
              <a:rPr lang="da-DK" b="1" dirty="0" err="1">
                <a:latin typeface="Arial" panose="020B0604020202020204" pitchFamily="34" charset="0"/>
                <a:cs typeface="Arial" panose="020B0604020202020204" pitchFamily="34" charset="0"/>
              </a:rPr>
              <a:t>slutrin</a:t>
            </a:r>
            <a:r>
              <a:rPr lang="da-DK" b="1" dirty="0">
                <a:latin typeface="Arial" panose="020B0604020202020204" pitchFamily="34" charset="0"/>
                <a:cs typeface="Arial" panose="020B0604020202020204" pitchFamily="34" charset="0"/>
              </a:rPr>
              <a:t> </a:t>
            </a:r>
            <a:r>
              <a:rPr lang="da-DK" dirty="0">
                <a:latin typeface="Arial" panose="020B0604020202020204" pitchFamily="34" charset="0"/>
                <a:cs typeface="Arial" panose="020B0604020202020204" pitchFamily="34" charset="0"/>
              </a:rPr>
              <a:t>forhøjes med virkning fra 1. april 2022</a:t>
            </a:r>
          </a:p>
          <a:p>
            <a:r>
              <a:rPr lang="da-DK" b="1" dirty="0">
                <a:latin typeface="Arial" panose="020B0604020202020204" pitchFamily="34" charset="0"/>
                <a:cs typeface="Arial" panose="020B0604020202020204" pitchFamily="34" charset="0"/>
              </a:rPr>
              <a:t>Lederuddannelse i psykisk arbejdsmiljø</a:t>
            </a:r>
          </a:p>
          <a:p>
            <a:pPr marL="0" indent="0">
              <a:spcAft>
                <a:spcPts val="0"/>
              </a:spcAft>
              <a:buNone/>
            </a:pPr>
            <a:r>
              <a:rPr lang="da-DK" sz="1800" dirty="0">
                <a:effectLst/>
                <a:latin typeface="Arial" panose="020B0604020202020204" pitchFamily="34" charset="0"/>
                <a:ea typeface="Times New Roman" panose="02020603050405020304" pitchFamily="18" charset="0"/>
                <a:cs typeface="Arial" panose="020B0604020202020204" pitchFamily="34" charset="0"/>
              </a:rPr>
              <a:t>Parterne er enige om, at et godt psykisk arbejdsmiljø er vigtigt på de statslige arbejdspladser. En god trivsel blandt medarbejdere og ledere er afgørende for produktivitet og kvalitet i opgaveløsningen til gavn for borgerne og det danske samfund. For at understøtte denne dagsorden oprettede parterne i foregående overenskomstperiode ”Den frivillige lederuddannelse i psykisk arbejdsmiljø”. Den har understøttet de deltagende ledere med personaleansvar i at skabe og vedligeholde et godt psykisk arbejdsmiljø på deres lokale statslige arbejdspladser. På baggrund af uddannelsens succes, indfrielse af sit formål og stigende efterspørgsel, er parterne derfor enige om at, fortsætte den i den kommende overenskomstperiode</a:t>
            </a:r>
            <a:endParaRPr lang="da-DK" b="1"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Ramme aftale for chefer: </a:t>
            </a:r>
            <a:r>
              <a:rPr lang="da-DK" dirty="0">
                <a:latin typeface="Arial" panose="020B0604020202020204" pitchFamily="34" charset="0"/>
                <a:cs typeface="Arial" panose="020B0604020202020204" pitchFamily="34" charset="0"/>
              </a:rPr>
              <a:t>Løftet gælder for løngruppe 1 hvor bunden af intervallet løftes fra 521.094,- til 534.703,- har virkning fra 1. april 2021</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20297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latin typeface="Arial" panose="020B0604020202020204" pitchFamily="34" charset="0"/>
                <a:cs typeface="Arial" panose="020B0604020202020204" pitchFamily="34" charset="0"/>
              </a:rPr>
              <a:t>DM’s krav om medarbejdernes ret til indflydelse på arbejdspladsens grønne omstilling kom med hele vejen og det er nu en realitet, at den grønne omstilling er et fælles anliggende på arbejdspladsen og skal på dagsordenen i samarbejdsudvalget.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latin typeface="Arial" panose="020B0604020202020204" pitchFamily="34" charset="0"/>
                <a:cs typeface="Arial" panose="020B0604020202020204" pitchFamily="34" charset="0"/>
              </a:rPr>
              <a:t>Ledelsen og medarbejderne skal samarbejde om at nedbringe egne miljø- o g klimabelastninger.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latin typeface="Arial" panose="020B0604020202020204" pitchFamily="34" charset="0"/>
              <a:cs typeface="Arial" panose="020B0604020202020204" pitchFamily="34" charset="0"/>
            </a:endParaRPr>
          </a:p>
          <a:p>
            <a:pPr marL="0" indent="0">
              <a:buNone/>
            </a:pPr>
            <a:r>
              <a:rPr lang="da-DK" dirty="0">
                <a:latin typeface="Arial" panose="020B0604020202020204" pitchFamily="34" charset="0"/>
                <a:cs typeface="Arial" panose="020B0604020202020204" pitchFamily="34" charset="0"/>
              </a:rPr>
              <a:t>Aftaletekst: </a:t>
            </a:r>
          </a:p>
          <a:p>
            <a:pPr marL="0" indent="0">
              <a:buNone/>
            </a:pPr>
            <a:r>
              <a:rPr lang="da-DK" sz="1800" b="1" i="0" u="none" strike="noStrike" baseline="0" dirty="0">
                <a:solidFill>
                  <a:srgbClr val="000000"/>
                </a:solidFill>
                <a:latin typeface="Arial" panose="020B0604020202020204" pitchFamily="34" charset="0"/>
                <a:cs typeface="Arial" panose="020B0604020202020204" pitchFamily="34" charset="0"/>
              </a:rPr>
              <a:t>MEDARBEJDERINDDRAGELSE I GRØN OMSTILLING PÅ STATSLIGE ARBEJDSPLADSER </a:t>
            </a:r>
            <a:endParaRPr lang="da-DK" sz="1800" b="0" i="0" u="none" strike="noStrike" baseline="0" dirty="0">
              <a:solidFill>
                <a:srgbClr val="000000"/>
              </a:solidFill>
              <a:latin typeface="Arial" panose="020B0604020202020204" pitchFamily="34" charset="0"/>
              <a:cs typeface="Arial" panose="020B0604020202020204" pitchFamily="34" charset="0"/>
            </a:endParaRPr>
          </a:p>
          <a:p>
            <a:r>
              <a:rPr lang="da-DK" sz="1800" b="0" i="0" u="none" strike="noStrike" baseline="0" dirty="0">
                <a:solidFill>
                  <a:srgbClr val="000000"/>
                </a:solidFill>
                <a:latin typeface="Arial" panose="020B0604020202020204" pitchFamily="34" charset="0"/>
                <a:cs typeface="Arial" panose="020B0604020202020204" pitchFamily="34" charset="0"/>
              </a:rPr>
              <a:t>Parterne er enige om, at den grønne omstilling bør understøttes via et samarbejde mellem ledelse og medarbejdere for at nedbringe egne miljø- og klimabelastninger. </a:t>
            </a:r>
          </a:p>
          <a:p>
            <a:r>
              <a:rPr lang="da-DK" sz="1800" b="0" i="0" u="none" strike="noStrike" baseline="0" dirty="0">
                <a:solidFill>
                  <a:srgbClr val="000000"/>
                </a:solidFill>
                <a:latin typeface="Arial" panose="020B0604020202020204" pitchFamily="34" charset="0"/>
                <a:cs typeface="Arial" panose="020B0604020202020204" pitchFamily="34" charset="0"/>
              </a:rPr>
              <a:t>Parterne er enige om, at fokus på grøn omstilling bør inkorporeres i de statslige arbejdspladsers nuværende og fremtidige opgaveløsning samt generelt i forhold til indretningen af de statslige arbejdspladser. </a:t>
            </a:r>
          </a:p>
          <a:p>
            <a:r>
              <a:rPr lang="da-DK" sz="1800" b="0" i="0" u="none" strike="noStrike" baseline="0" dirty="0">
                <a:solidFill>
                  <a:srgbClr val="000000"/>
                </a:solidFill>
                <a:latin typeface="Arial" panose="020B0604020202020204" pitchFamily="34" charset="0"/>
                <a:cs typeface="Arial" panose="020B0604020202020204" pitchFamily="34" charset="0"/>
              </a:rPr>
              <a:t>Parterne er enige om at understøtte samarbejdsudvalgenes drøftelser om grøn omstilling, og derfor vil grøn omstilling i perioden være et særligt fokusområde i Det Centrale SU-udvalg, og blive implementeret af Samarbejdssekretariatet. </a:t>
            </a:r>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145077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Fokus på vigtigheden af en god overgang mellem studie- og arbejdsliv, så nyuddannede akademikere får en god start på arbejdslivet, trives i arbejdet og kan tilføre de statslige arbejdspladser værdi. Parterne har en fælles interesse i at understøtte de statslige arbejdspladsers arbejde med at modtage, kompetenceudvikle og fastholde nyuddannede akademikere.</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 havde ønsket mere forpligtende formuleringer, fx via en rammeaftale for introforløb, men det var desværre ikke muligt, så nu blot et projekt om inspirationsmateriale til introforløb)</a:t>
            </a:r>
          </a:p>
          <a:p>
            <a:pPr>
              <a:spcAft>
                <a:spcPts val="0"/>
              </a:spcAft>
            </a:pPr>
            <a:endPar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da-DK" sz="1800" dirty="0">
                <a:effectLst/>
                <a:latin typeface="Arial" panose="020B0604020202020204" pitchFamily="34" charset="0"/>
                <a:ea typeface="Times New Roman" panose="02020603050405020304" pitchFamily="18" charset="0"/>
                <a:cs typeface="Arial" panose="020B0604020202020204" pitchFamily="34" charset="0"/>
              </a:rPr>
              <a:t>Inspirationsmaterialet til introforløb for nyuddannede akademikere vil blandt andet blive videreformidlet på en hjemmeside.</a:t>
            </a:r>
          </a:p>
          <a:p>
            <a:pPr>
              <a:spcAft>
                <a:spcPts val="0"/>
              </a:spcAft>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a:p>
            <a:r>
              <a:rPr lang="da-DK" sz="1800" dirty="0">
                <a:effectLst/>
                <a:latin typeface="Arial" panose="020B0604020202020204" pitchFamily="34" charset="0"/>
                <a:ea typeface="Times New Roman" panose="02020603050405020304" pitchFamily="18" charset="0"/>
                <a:cs typeface="Arial" panose="020B0604020202020204" pitchFamily="34" charset="0"/>
              </a:rPr>
              <a:t>Parterne er enige om, at indholdet af et introforløb fastlægges lokalt, så indholdet giver mening for både den enkelte arbejdsplads og den nyuddannede akademiker i den organisatoriske kontekst. Introforløbets formål er at gøre det lettere for den enkelte nyuddannede akademiker at løse samfundsvigtige opgaver effektivt, og med høj kvalitet samt at medvirke til en hensigtsmæssig overgang fra studie- til arbejdsliv i et godt arbejdsmiljø, der bidrager til starten på et godt og langt arbejdsliv. </a:t>
            </a:r>
          </a:p>
          <a:p>
            <a:endParaRPr lang="da-DK" sz="1800" b="0" i="0" u="none" strike="noStrike" baseline="0" dirty="0">
              <a:solidFill>
                <a:srgbClr val="000000"/>
              </a:solidFill>
              <a:latin typeface="Arial" panose="020B0604020202020204" pitchFamily="34" charset="0"/>
              <a:cs typeface="Arial" panose="020B0604020202020204" pitchFamily="34" charset="0"/>
            </a:endParaRPr>
          </a:p>
          <a:p>
            <a:r>
              <a:rPr lang="da-DK" sz="1800" b="0" i="0" u="none" strike="noStrike" baseline="0" dirty="0">
                <a:solidFill>
                  <a:srgbClr val="000000"/>
                </a:solidFill>
                <a:latin typeface="Arial" panose="020B0604020202020204" pitchFamily="34" charset="0"/>
                <a:cs typeface="Arial" panose="020B0604020202020204" pitchFamily="34" charset="0"/>
              </a:rPr>
              <a:t>Vigtigheden af arbejdspladsernes systematik for introduktion af nyuddannede akademikere er i tilknytning til periode-projektet blevet tilføjet til AC-overenskomstens bilag 7. </a:t>
            </a:r>
          </a:p>
          <a:p>
            <a:endParaRPr lang="da-DK" sz="1800" dirty="0">
              <a:effectLst/>
              <a:latin typeface="Arial" panose="020B0604020202020204" pitchFamily="34" charset="0"/>
              <a:ea typeface="Calibri" panose="020F050202020403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4698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panose="020B0604020202020204" pitchFamily="34" charset="0"/>
                <a:cs typeface="Arial" panose="020B0604020202020204" pitchFamily="34" charset="0"/>
              </a:rPr>
              <a:t>Seniorbonussen indeholder et element af frit valg, da den enkelte kan vælge mellem fridage, bonus eller pension. En mere generel </a:t>
            </a:r>
            <a:r>
              <a:rPr lang="da-DK" dirty="0" err="1">
                <a:latin typeface="Arial" panose="020B0604020202020204" pitchFamily="34" charset="0"/>
                <a:cs typeface="Arial" panose="020B0604020202020204" pitchFamily="34" charset="0"/>
              </a:rPr>
              <a:t>fritvalgsordning</a:t>
            </a:r>
            <a:r>
              <a:rPr lang="da-DK" dirty="0">
                <a:latin typeface="Arial" panose="020B0604020202020204" pitchFamily="34" charset="0"/>
                <a:cs typeface="Arial" panose="020B0604020202020204" pitchFamily="34" charset="0"/>
              </a:rPr>
              <a:t> for alle medarbejdergrupper blev afvist af arbejdsgiverne ved overenskomstforhandlingerne. (I det hele taget så havde vi svært ved at komme igennem med krav om fleksibilitet)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Styrket seniorindsat: parterne er også enige om at styrke indsatsen for at understøtte et godt seniorarbejdsliv, så ældre medarbejdere finder det attraktivt at fortsætte i arbejde.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Denne indsats skal være lokalt forankret ude på arbejdspladserne og være en del af arbejdspladsens personalepolitik, som drøftes i SU i forbindelse med øvrige personalepolitiske drøftelser, herunder om arbejdspladsens strategiske kompetenceudvikling. I denne forbindelse kan SU fastlægge retningslinjer eller principper for seniorindsatsen.</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126526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a:buNone/>
            </a:pPr>
            <a:r>
              <a:rPr lang="da-DK" sz="1800" b="0" i="0" u="none" strike="noStrike" baseline="0" dirty="0">
                <a:solidFill>
                  <a:srgbClr val="000000"/>
                </a:solidFill>
                <a:latin typeface="Arial" panose="020B0604020202020204" pitchFamily="34" charset="0"/>
                <a:cs typeface="Arial" panose="020B0604020202020204" pitchFamily="34" charset="0"/>
              </a:rPr>
              <a:t>Tillidsrepræsentanter er afgørende for et </a:t>
            </a:r>
            <a:r>
              <a:rPr lang="da-DK" sz="1800" b="0" i="0" u="none" strike="noStrike" baseline="0" dirty="0">
                <a:latin typeface="Arial" panose="020B0604020202020204" pitchFamily="34" charset="0"/>
                <a:cs typeface="Arial" panose="020B0604020202020204" pitchFamily="34" charset="0"/>
              </a:rPr>
              <a:t>velfungerende lokalt samarbejde, og derfor er det vigtigt, at tillidsrepræsentanten har det nødvendige rum for arbejdet i dagligdagen. I aftale om ”Tillidsrepræsentanter i staten mv.” fremgår, at ledelsen og tillidsrepræsentanten drøfter den tidsmæssige fordeling mellem sædvanlige opgaver og TR-opgaver. Ved OK21 har parterne aftalt, at ledelsen og tillidsrepræsentanten fremover også skal drøfte en eventuel reduktion af de sædvanlige opgaver. Drøftelsen mellem ledelsen og tillidsrepræsentanten skal ske ved både nyvalg og genvalg som tillidsrepræsentant. </a:t>
            </a:r>
          </a:p>
          <a:p>
            <a:pPr algn="l"/>
            <a:endParaRPr lang="da-DK" sz="1800" b="1"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da-DK" sz="1800" b="1" i="0" u="none" strike="noStrike" baseline="0" dirty="0">
                <a:solidFill>
                  <a:srgbClr val="000000"/>
                </a:solidFill>
                <a:latin typeface="Arial" panose="020B0604020202020204" pitchFamily="34" charset="0"/>
                <a:cs typeface="Arial" panose="020B0604020202020204" pitchFamily="34" charset="0"/>
              </a:rPr>
              <a:t>LØNOPLYSNING </a:t>
            </a:r>
            <a:r>
              <a:rPr lang="da-DK" sz="1800" b="0" i="0" u="none" strike="noStrike" baseline="0" dirty="0">
                <a:latin typeface="Arial" panose="020B0604020202020204" pitchFamily="34" charset="0"/>
                <a:cs typeface="Arial" panose="020B0604020202020204" pitchFamily="34" charset="0"/>
              </a:rPr>
              <a:t>Parterne er enige om, at tillidsrepræsentanten skal have relevante lønoplysninger, hvorfor der tilføjes følgende til fællesoverenskomsten: ”</a:t>
            </a:r>
            <a:r>
              <a:rPr lang="da-DK" sz="1800" b="0" i="1" u="none" strike="noStrike" baseline="0" dirty="0">
                <a:latin typeface="Arial" panose="020B0604020202020204" pitchFamily="34" charset="0"/>
                <a:cs typeface="Arial" panose="020B0604020202020204" pitchFamily="34" charset="0"/>
              </a:rPr>
              <a:t>Tillidsrepræsentanten skal i forbindelse med de årlige lønforhandlinger have mulighed for at få relevante lønoplysninger for de personer, som den pågældende repræsenterer, herunder en liste over de ansatte. Såfremt der ikke er en tillidsrepræsentant, skal (central)organisationen have mulighed for at få lønoplysninger”. </a:t>
            </a:r>
          </a:p>
          <a:p>
            <a:pPr marL="0" indent="0" algn="l">
              <a:buNone/>
            </a:pPr>
            <a:r>
              <a:rPr lang="da-DK" sz="1800" b="0" i="0" u="none" strike="noStrike" baseline="0" dirty="0">
                <a:latin typeface="Arial" panose="020B0604020202020204" pitchFamily="34" charset="0"/>
                <a:cs typeface="Arial" panose="020B0604020202020204" pitchFamily="34" charset="0"/>
              </a:rPr>
              <a:t>Medarbejder- og Kompetencestyrelsen vil endvidere indsætte følgende cirkulærebemærkning til bestemmelsen: </a:t>
            </a:r>
            <a:r>
              <a:rPr lang="da-DK" sz="1800" b="0" i="1" u="none" strike="noStrike" baseline="0" dirty="0">
                <a:latin typeface="Arial" panose="020B0604020202020204" pitchFamily="34" charset="0"/>
                <a:cs typeface="Arial" panose="020B0604020202020204" pitchFamily="34" charset="0"/>
              </a:rPr>
              <a:t>”Lønoplysninger kan indeholde oplysninger om medarbejderens navn, arbejdssted, stillingsbetegnelse, ansættelsestidspunkt, lønindplacering samt centralt og lokalt aftalte tillæg”. </a:t>
            </a:r>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187865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da-DK" sz="1800" dirty="0">
                <a:effectLst/>
                <a:latin typeface="Arial" panose="020B0604020202020204" pitchFamily="34" charset="0"/>
                <a:ea typeface="Calibri" panose="020F0502020204030204" pitchFamily="34" charset="0"/>
                <a:cs typeface="Arial" panose="020B0604020202020204" pitchFamily="34" charset="0"/>
              </a:rPr>
              <a:t>For DM er det centralt, at der løbende sker en fastholdelse og udbygning af de forhold, medarbejderne har adgang til at påvirke via drøftelser i samarbejdsudvalget. Aftalen præciserer pligten til information og drøftelse i forbindelse med udbud, genudbud og udlicitering, og det fremgår nu, at der skal være proportionalitet mellem omfanget af det materiale, der skal drøftes og tidspunktet, hvor materialet udleveres. </a:t>
            </a:r>
          </a:p>
          <a:p>
            <a:pPr>
              <a:spcBef>
                <a:spcPts val="1200"/>
              </a:spcBef>
              <a:spcAft>
                <a:spcPts val="300"/>
              </a:spcAft>
            </a:pPr>
            <a:endParaRPr lang="da-DK"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dirty="0">
                <a:effectLst/>
                <a:latin typeface="Arial" panose="020B0604020202020204" pitchFamily="34" charset="0"/>
                <a:ea typeface="Calibri" panose="020F0502020204030204" pitchFamily="34" charset="0"/>
                <a:cs typeface="Arial" panose="020B0604020202020204" pitchFamily="34" charset="0"/>
              </a:rPr>
              <a:t>Der er afsat en ekstrabevilling på 1 mio. kr. om året i den kommende overenskomstperiode til Samarbejdssekretariatet, hvoraf en del af ekstrabevillingen øremærkes til indsatsområder i forhold til grøn omstilling, øget inddragelse af medarbejderne i forhold til udbud, genudbud og udlicitering, samt understøttelse af/inspiration til samarbejdet mellem SU- og AMO-systemet i forhold til aktuelle emner inden for psykisk arbejdsmiljø.</a:t>
            </a:r>
          </a:p>
          <a:p>
            <a:pPr marL="0" indent="0">
              <a:spcAft>
                <a:spcPts val="0"/>
              </a:spcAft>
              <a:buNone/>
            </a:pPr>
            <a:r>
              <a:rPr lang="da-DK" sz="1800" dirty="0">
                <a:effectLst/>
                <a:latin typeface="Arial" panose="020B0604020202020204" pitchFamily="34" charset="0"/>
                <a:ea typeface="Calibri" panose="020F0502020204030204" pitchFamily="34" charset="0"/>
                <a:cs typeface="Arial" panose="020B0604020202020204" pitchFamily="34" charset="0"/>
              </a:rPr>
              <a: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800" dirty="0">
              <a:effectLst/>
              <a:latin typeface="Arial" panose="020B0604020202020204" pitchFamily="34" charset="0"/>
              <a:ea typeface="Calibri" panose="020F050202020403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177139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latin typeface="Arial" panose="020B0604020202020204" pitchFamily="34" charset="0"/>
                <a:cs typeface="Arial" panose="020B0604020202020204" pitchFamily="34" charset="0"/>
              </a:rPr>
              <a:t>Det betyder, at disse faggrupper også kan deltage i en fælles AC-klub, valg af AC-TR mv.</a:t>
            </a:r>
          </a:p>
          <a:p>
            <a:pPr marL="0" indent="0">
              <a:buNone/>
            </a:pPr>
            <a:endParaRPr lang="da-DK" dirty="0">
              <a:latin typeface="Arial" panose="020B0604020202020204" pitchFamily="34" charset="0"/>
              <a:cs typeface="Arial" panose="020B0604020202020204" pitchFamily="34" charset="0"/>
            </a:endParaRPr>
          </a:p>
          <a:p>
            <a:pPr marL="0" indent="0">
              <a:buNone/>
            </a:pPr>
            <a:r>
              <a:rPr lang="da-DK" b="1" dirty="0">
                <a:latin typeface="Arial" panose="020B0604020202020204" pitchFamily="34" charset="0"/>
                <a:cs typeface="Arial" panose="020B0604020202020204" pitchFamily="34" charset="0"/>
              </a:rPr>
              <a:t>Nye 1-årige kandidatuddannelser:</a:t>
            </a:r>
          </a:p>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Akvatisk</a:t>
            </a:r>
            <a:r>
              <a:rPr lang="da-DK" b="0" i="0" dirty="0">
                <a:solidFill>
                  <a:srgbClr val="555555"/>
                </a:solidFill>
                <a:effectLst/>
                <a:latin typeface="Arial" panose="020B0604020202020204" pitchFamily="34" charset="0"/>
                <a:cs typeface="Arial" panose="020B0604020202020204" pitchFamily="34" charset="0"/>
              </a:rPr>
              <a:t> naturbeskyttelse og naturgenopretning,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Europas </a:t>
            </a:r>
            <a:r>
              <a:rPr lang="da-DK" b="0" i="0" dirty="0" err="1">
                <a:solidFill>
                  <a:srgbClr val="555555"/>
                </a:solidFill>
                <a:effectLst/>
                <a:latin typeface="Arial" panose="020B0604020202020204" pitchFamily="34" charset="0"/>
                <a:cs typeface="Arial" panose="020B0604020202020204" pitchFamily="34" charset="0"/>
              </a:rPr>
              <a:t>Abrahamiske</a:t>
            </a:r>
            <a:r>
              <a:rPr lang="da-DK" b="0" i="0" dirty="0">
                <a:solidFill>
                  <a:srgbClr val="555555"/>
                </a:solidFill>
                <a:effectLst/>
                <a:latin typeface="Arial" panose="020B0604020202020204" pitchFamily="34" charset="0"/>
                <a:cs typeface="Arial" panose="020B0604020202020204" pitchFamily="34" charset="0"/>
              </a:rPr>
              <a:t> Religioner: jødedom, kristendom og islam i samspil og konflikt, Københavns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Køn i praksis. Bæredygtig innovation i det 21. århundrede, Københavns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Data Steward, Københavns Universitet</a:t>
            </a:r>
          </a:p>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Sustainable</a:t>
            </a:r>
            <a:r>
              <a:rPr lang="da-DK" b="0" i="0" dirty="0">
                <a:solidFill>
                  <a:srgbClr val="555555"/>
                </a:solidFill>
                <a:effectLst/>
                <a:latin typeface="Arial" panose="020B0604020202020204" pitchFamily="34" charset="0"/>
                <a:cs typeface="Arial" panose="020B0604020202020204" pitchFamily="34" charset="0"/>
              </a:rPr>
              <a:t> </a:t>
            </a:r>
            <a:r>
              <a:rPr lang="da-DK" b="0" i="0" dirty="0" err="1">
                <a:solidFill>
                  <a:srgbClr val="555555"/>
                </a:solidFill>
                <a:effectLst/>
                <a:latin typeface="Arial" panose="020B0604020202020204" pitchFamily="34" charset="0"/>
                <a:cs typeface="Arial" panose="020B0604020202020204" pitchFamily="34" charset="0"/>
              </a:rPr>
              <a:t>Tourism</a:t>
            </a:r>
            <a:r>
              <a:rPr lang="da-DK" b="0" i="0" dirty="0">
                <a:solidFill>
                  <a:srgbClr val="555555"/>
                </a:solidFill>
                <a:effectLst/>
                <a:latin typeface="Arial" panose="020B0604020202020204" pitchFamily="34" charset="0"/>
                <a:cs typeface="Arial" panose="020B0604020202020204" pitchFamily="34" charset="0"/>
              </a:rPr>
              <a:t> and </a:t>
            </a:r>
            <a:r>
              <a:rPr lang="da-DK" b="0" i="0" dirty="0" err="1">
                <a:solidFill>
                  <a:srgbClr val="555555"/>
                </a:solidFill>
                <a:effectLst/>
                <a:latin typeface="Arial" panose="020B0604020202020204" pitchFamily="34" charset="0"/>
                <a:cs typeface="Arial" panose="020B0604020202020204" pitchFamily="34" charset="0"/>
              </a:rPr>
              <a:t>Hospitality</a:t>
            </a:r>
            <a:r>
              <a:rPr lang="da-DK" b="0" i="0" dirty="0">
                <a:solidFill>
                  <a:srgbClr val="555555"/>
                </a:solidFill>
                <a:effectLst/>
                <a:latin typeface="Arial" panose="020B0604020202020204" pitchFamily="34" charset="0"/>
                <a:cs typeface="Arial" panose="020B0604020202020204" pitchFamily="34" charset="0"/>
              </a:rPr>
              <a:t> Management, Copenhagen Business School</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Bæredygtige vandressourcer,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Klimatilpasning,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Retfærdighed, Samfund og Institutioner/Justice, Society and Institutions, Syddansk Universitet</a:t>
            </a:r>
          </a:p>
          <a:p>
            <a:pPr algn="l">
              <a:buFont typeface="Arial" panose="020B0604020202020204" pitchFamily="34" charset="0"/>
              <a:buChar char="•"/>
            </a:pPr>
            <a:r>
              <a:rPr lang="da-DK" b="0" i="0" dirty="0" err="1">
                <a:solidFill>
                  <a:srgbClr val="555555"/>
                </a:solidFill>
                <a:effectLst/>
                <a:latin typeface="Arial" panose="020B0604020202020204" pitchFamily="34" charset="0"/>
                <a:cs typeface="Arial" panose="020B0604020202020204" pitchFamily="34" charset="0"/>
              </a:rPr>
              <a:t>Responsible</a:t>
            </a:r>
            <a:r>
              <a:rPr lang="da-DK" b="0" i="0" dirty="0">
                <a:solidFill>
                  <a:srgbClr val="555555"/>
                </a:solidFill>
                <a:effectLst/>
                <a:latin typeface="Arial" panose="020B0604020202020204" pitchFamily="34" charset="0"/>
                <a:cs typeface="Arial" panose="020B0604020202020204" pitchFamily="34" charset="0"/>
              </a:rPr>
              <a:t> Business Practice,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Miljøkemi og forvaltning, Syddansk Universitet</a:t>
            </a:r>
          </a:p>
          <a:p>
            <a:pPr algn="l">
              <a:buFont typeface="Arial" panose="020B0604020202020204" pitchFamily="34" charset="0"/>
              <a:buChar char="•"/>
            </a:pPr>
            <a:r>
              <a:rPr lang="da-DK" b="0" i="0" dirty="0">
                <a:solidFill>
                  <a:srgbClr val="555555"/>
                </a:solidFill>
                <a:effectLst/>
                <a:latin typeface="Arial" panose="020B0604020202020204" pitchFamily="34" charset="0"/>
                <a:cs typeface="Arial" panose="020B0604020202020204" pitchFamily="34" charset="0"/>
              </a:rPr>
              <a:t>Klimatilpasning, Syddansk Universitet</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224962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17. marts 2021</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dirty="0"/>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dirty="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dirty="0"/>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dirty="0">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17. marts 2021</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17. marts 2021</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17. marts 2021</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17. marts 2021</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17. marts 2021</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17. marts 2021</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17. marts 2021</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17. marts 2021</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17. marts 2021</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dirty="0">
                <a:latin typeface="Arial" panose="020B0604020202020204" pitchFamily="34" charset="0"/>
                <a:cs typeface="Arial" panose="020B0604020202020204" pitchFamily="34" charset="0"/>
              </a:rPr>
              <a:t>OK21 – Staten</a:t>
            </a:r>
            <a:br>
              <a:rPr lang="da-DK" dirty="0">
                <a:latin typeface="Arial" panose="020B0604020202020204" pitchFamily="34" charset="0"/>
                <a:cs typeface="Arial" panose="020B0604020202020204" pitchFamily="34" charset="0"/>
              </a:rPr>
            </a:br>
            <a:r>
              <a:rPr lang="da-DK" sz="2000" dirty="0">
                <a:latin typeface="Arial" panose="020B0604020202020204" pitchFamily="34" charset="0"/>
                <a:cs typeface="Arial" panose="020B0604020202020204" pitchFamily="34" charset="0"/>
              </a:rPr>
              <a:t>ny 3-årig overenskomst fra 1. april 2021</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17. marts 2021</a:t>
            </a:fld>
            <a:endParaRPr lang="da-DK" dirty="0"/>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dirty="0"/>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dirty="0"/>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Professionshøjskoler, erhvervsakademier m.fl.</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pPr>
              <a:spcAft>
                <a:spcPts val="0"/>
              </a:spcAft>
            </a:pPr>
            <a:r>
              <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rPr>
              <a:t>Der er aftalt rammer, som skal medvirke til at sikre undervisere m.fl. en mere jævn arbejdsbelastning og skabe mere åbenhed og transparens i planlægning af arbejdstiden.</a:t>
            </a:r>
            <a:endParaRPr lang="da-DK"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da-DK" dirty="0">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r>
              <a:rPr lang="da-D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Løbende dialog mellem leder og underviser og godkendelse af timeforbrug mindst hvert kvartal</a:t>
            </a:r>
            <a:endPar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r>
              <a:rPr lang="da-D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Drøftelse af arbejdets omfang, hvis det overstiger den normale arbejdstid i et kvartal</a:t>
            </a:r>
            <a:endPar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r>
              <a:rPr lang="da-D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Drøftelse af opgaveportefølje og forventet omfang af opgaverne med den enkelte underviser med henblik på at sikre sammenhæng mellem opgaver og tid</a:t>
            </a:r>
            <a:endPar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r>
              <a:rPr lang="da-D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Drøftelse mellem leder og tillidsrepræsentant af normperiodens samlede tidsforbrug ud fra undervisernes tidsregistrering</a:t>
            </a:r>
            <a:endPar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r>
              <a:rPr lang="da-D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Tillidsrepræsentanten skal have indsigt i det samlede tidsforbrug sammenholdt med ledelsens planlægningstal </a:t>
            </a:r>
          </a:p>
          <a:p>
            <a:pPr lvl="1">
              <a:spcAft>
                <a:spcPts val="0"/>
              </a:spcAft>
            </a:pPr>
            <a:endParaRPr lang="da-DK"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da-DK" dirty="0">
                <a:solidFill>
                  <a:srgbClr val="000000"/>
                </a:solidFill>
                <a:effectLst/>
                <a:latin typeface="Arial" panose="020B0604020202020204" pitchFamily="34" charset="0"/>
                <a:ea typeface="Calibri" panose="020F0502020204030204" pitchFamily="34" charset="0"/>
                <a:cs typeface="Arial" panose="020B0604020202020204" pitchFamily="34" charset="0"/>
              </a:rPr>
              <a:t>Der er aftalt løn- og ansættelsesvilkår for ansatte, der gennemfører forskeruddannelsen til ph.d.</a:t>
            </a:r>
            <a:endParaRPr lang="da-DK" dirty="0">
              <a:effectLst/>
              <a:latin typeface="Arial" panose="020B0604020202020204" pitchFamily="34" charset="0"/>
              <a:ea typeface="Calibri" panose="020F0502020204030204" pitchFamily="34" charset="0"/>
              <a:cs typeface="Arial" panose="020B0604020202020204" pitchFamily="34" charset="0"/>
            </a:endParaRPr>
          </a:p>
          <a:p>
            <a:pPr marL="612900" lvl="1" indent="-342900">
              <a:spcAft>
                <a:spcPts val="0"/>
              </a:spcAft>
              <a:buFont typeface="Arial" panose="020B0604020202020204" pitchFamily="34" charset="0"/>
              <a:buChar char="-"/>
            </a:pPr>
            <a:endPar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10</a:t>
            </a:fld>
            <a:endParaRPr lang="da-DK" dirty="0"/>
          </a:p>
        </p:txBody>
      </p:sp>
    </p:spTree>
    <p:extLst>
      <p:ext uri="{BB962C8B-B14F-4D97-AF65-F5344CB8AC3E}">
        <p14:creationId xmlns:p14="http://schemas.microsoft.com/office/powerpoint/2010/main" val="385781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Højere uddannelses- og forskningsinstitutioner</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Overenskomstdækning af undervisningsassistenter på universiteterne</a:t>
            </a:r>
          </a:p>
          <a:p>
            <a:r>
              <a:rPr lang="da-DK" dirty="0">
                <a:latin typeface="Arial" panose="020B0604020202020204" pitchFamily="34" charset="0"/>
                <a:cs typeface="Arial" panose="020B0604020202020204" pitchFamily="34" charset="0"/>
              </a:rPr>
              <a:t>Bedre barsel for forskere i uddannelsesstillinger (ph.d., post.doc. og adjunkter)</a:t>
            </a:r>
          </a:p>
          <a:p>
            <a:r>
              <a:rPr lang="da-DK" dirty="0">
                <a:latin typeface="Arial" panose="020B0604020202020204" pitchFamily="34" charset="0"/>
                <a:cs typeface="Arial" panose="020B0604020202020204" pitchFamily="34" charset="0"/>
              </a:rPr>
              <a:t>Tillæg til lektorer i forfremmelsesprogram, kr. 45.437 årligt (2012-niveau)</a:t>
            </a:r>
          </a:p>
          <a:p>
            <a:r>
              <a:rPr lang="da-DK" dirty="0">
                <a:latin typeface="Arial" panose="020B0604020202020204" pitchFamily="34" charset="0"/>
                <a:cs typeface="Arial" panose="020B0604020202020204" pitchFamily="34" charset="0"/>
              </a:rPr>
              <a:t>Forhøjelse af tillæg til lektorer, seniorforskere og seniorrådgivere, stigning kr. 2.182 årligt (2012-niveau)</a:t>
            </a: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11</a:t>
            </a:fld>
            <a:endParaRPr lang="da-DK" dirty="0"/>
          </a:p>
        </p:txBody>
      </p:sp>
      <p:pic>
        <p:nvPicPr>
          <p:cNvPr id="9" name="Billede 8" descr="Et billede, der indeholder person, indendørs, personer, gruppe&#10;&#10;Automatisk genereret beskrivelse">
            <a:extLst>
              <a:ext uri="{FF2B5EF4-FFF2-40B4-BE49-F238E27FC236}">
                <a16:creationId xmlns:a16="http://schemas.microsoft.com/office/drawing/2014/main" id="{82673401-75AE-4928-8436-17010E043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857" y="3660010"/>
            <a:ext cx="5904762" cy="2476190"/>
          </a:xfrm>
          <a:prstGeom prst="rect">
            <a:avLst/>
          </a:prstGeom>
        </p:spPr>
      </p:pic>
    </p:spTree>
    <p:extLst>
      <p:ext uri="{BB962C8B-B14F-4D97-AF65-F5344CB8AC3E}">
        <p14:creationId xmlns:p14="http://schemas.microsoft.com/office/powerpoint/2010/main" val="246953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Afstemning om resultatet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Afstemning blandt alle medlemmer i DM ansat i stat, region eller kommune i perioden 16. – 28. marts	</a:t>
            </a:r>
          </a:p>
          <a:p>
            <a:pPr lvl="2"/>
            <a:r>
              <a:rPr lang="da-DK" dirty="0">
                <a:latin typeface="Arial" panose="020B0604020202020204" pitchFamily="34" charset="0"/>
                <a:cs typeface="Arial" panose="020B0604020202020204" pitchFamily="34" charset="0"/>
              </a:rPr>
              <a:t>I valgperioden kommer vi – som altid - gerne ud på klubmøder</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21. april offentliggøres afstemningsresultatet</a:t>
            </a:r>
          </a:p>
          <a:p>
            <a:endParaRPr lang="da-DK" dirty="0"/>
          </a:p>
          <a:p>
            <a:endParaRPr lang="da-DK" dirty="0"/>
          </a:p>
          <a:p>
            <a:endParaRPr lang="da-DK" dirty="0"/>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12</a:t>
            </a:fld>
            <a:endParaRPr lang="da-DK" dirty="0"/>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886" y="2956204"/>
            <a:ext cx="3098996" cy="309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dirty="0"/>
              <a:t>Økonomi</a:t>
            </a:r>
          </a:p>
        </p:txBody>
      </p:sp>
      <p:graphicFrame>
        <p:nvGraphicFramePr>
          <p:cNvPr id="2" name="Tabel 2">
            <a:extLst>
              <a:ext uri="{FF2B5EF4-FFF2-40B4-BE49-F238E27FC236}">
                <a16:creationId xmlns:a16="http://schemas.microsoft.com/office/drawing/2014/main" id="{B75C55BD-1F9B-485D-81F0-85DCC7A6A55E}"/>
              </a:ext>
            </a:extLst>
          </p:cNvPr>
          <p:cNvGraphicFramePr>
            <a:graphicFrameLocks noGrp="1"/>
          </p:cNvGraphicFramePr>
          <p:nvPr>
            <p:ph idx="1"/>
            <p:extLst>
              <p:ext uri="{D42A27DB-BD31-4B8C-83A1-F6EECF244321}">
                <p14:modId xmlns:p14="http://schemas.microsoft.com/office/powerpoint/2010/main" val="3238681001"/>
              </p:ext>
            </p:extLst>
          </p:nvPr>
        </p:nvGraphicFramePr>
        <p:xfrm>
          <a:off x="366554" y="2080800"/>
          <a:ext cx="11465084" cy="3408680"/>
        </p:xfrm>
        <a:graphic>
          <a:graphicData uri="http://schemas.openxmlformats.org/drawingml/2006/table">
            <a:tbl>
              <a:tblPr firstRow="1" bandRow="1">
                <a:tableStyleId>{5C22544A-7EE6-4342-B048-85BDC9FD1C3A}</a:tableStyleId>
              </a:tblPr>
              <a:tblGrid>
                <a:gridCol w="1769423">
                  <a:extLst>
                    <a:ext uri="{9D8B030D-6E8A-4147-A177-3AD203B41FA5}">
                      <a16:colId xmlns:a16="http://schemas.microsoft.com/office/drawing/2014/main" val="3545765717"/>
                    </a:ext>
                  </a:extLst>
                </a:gridCol>
                <a:gridCol w="1290054">
                  <a:extLst>
                    <a:ext uri="{9D8B030D-6E8A-4147-A177-3AD203B41FA5}">
                      <a16:colId xmlns:a16="http://schemas.microsoft.com/office/drawing/2014/main" val="125667616"/>
                    </a:ext>
                  </a:extLst>
                </a:gridCol>
                <a:gridCol w="1383475">
                  <a:extLst>
                    <a:ext uri="{9D8B030D-6E8A-4147-A177-3AD203B41FA5}">
                      <a16:colId xmlns:a16="http://schemas.microsoft.com/office/drawing/2014/main" val="2322090299"/>
                    </a:ext>
                  </a:extLst>
                </a:gridCol>
                <a:gridCol w="1282536">
                  <a:extLst>
                    <a:ext uri="{9D8B030D-6E8A-4147-A177-3AD203B41FA5}">
                      <a16:colId xmlns:a16="http://schemas.microsoft.com/office/drawing/2014/main" val="3862408265"/>
                    </a:ext>
                  </a:extLst>
                </a:gridCol>
                <a:gridCol w="1448789">
                  <a:extLst>
                    <a:ext uri="{9D8B030D-6E8A-4147-A177-3AD203B41FA5}">
                      <a16:colId xmlns:a16="http://schemas.microsoft.com/office/drawing/2014/main" val="999237164"/>
                    </a:ext>
                  </a:extLst>
                </a:gridCol>
                <a:gridCol w="1288473">
                  <a:extLst>
                    <a:ext uri="{9D8B030D-6E8A-4147-A177-3AD203B41FA5}">
                      <a16:colId xmlns:a16="http://schemas.microsoft.com/office/drawing/2014/main" val="2550167187"/>
                    </a:ext>
                  </a:extLst>
                </a:gridCol>
                <a:gridCol w="1401288">
                  <a:extLst>
                    <a:ext uri="{9D8B030D-6E8A-4147-A177-3AD203B41FA5}">
                      <a16:colId xmlns:a16="http://schemas.microsoft.com/office/drawing/2014/main" val="2882971820"/>
                    </a:ext>
                  </a:extLst>
                </a:gridCol>
                <a:gridCol w="1601046">
                  <a:extLst>
                    <a:ext uri="{9D8B030D-6E8A-4147-A177-3AD203B41FA5}">
                      <a16:colId xmlns:a16="http://schemas.microsoft.com/office/drawing/2014/main" val="3944114970"/>
                    </a:ext>
                  </a:extLst>
                </a:gridCol>
              </a:tblGrid>
              <a:tr h="370840">
                <a:tc>
                  <a:txBody>
                    <a:bodyPr/>
                    <a:lstStyle/>
                    <a:p>
                      <a:endParaRPr lang="da-DK" dirty="0"/>
                    </a:p>
                  </a:txBody>
                  <a:tcPr/>
                </a:tc>
                <a:tc>
                  <a:txBody>
                    <a:bodyPr/>
                    <a:lstStyle/>
                    <a:p>
                      <a:r>
                        <a:rPr lang="da-DK" dirty="0">
                          <a:latin typeface="Arial" panose="020B0604020202020204" pitchFamily="34" charset="0"/>
                          <a:cs typeface="Arial" panose="020B0604020202020204" pitchFamily="34" charset="0"/>
                        </a:rPr>
                        <a:t>1.4.2021</a:t>
                      </a:r>
                    </a:p>
                  </a:txBody>
                  <a:tcPr/>
                </a:tc>
                <a:tc>
                  <a:txBody>
                    <a:bodyPr/>
                    <a:lstStyle/>
                    <a:p>
                      <a:r>
                        <a:rPr lang="da-DK" dirty="0">
                          <a:latin typeface="Arial" panose="020B0604020202020204" pitchFamily="34" charset="0"/>
                          <a:cs typeface="Arial" panose="020B0604020202020204" pitchFamily="34" charset="0"/>
                        </a:rPr>
                        <a:t>1.10.2021</a:t>
                      </a:r>
                    </a:p>
                  </a:txBody>
                  <a:tcPr/>
                </a:tc>
                <a:tc>
                  <a:txBody>
                    <a:bodyPr/>
                    <a:lstStyle/>
                    <a:p>
                      <a:r>
                        <a:rPr lang="da-DK" dirty="0">
                          <a:latin typeface="Arial" panose="020B0604020202020204" pitchFamily="34" charset="0"/>
                          <a:cs typeface="Arial" panose="020B0604020202020204" pitchFamily="34" charset="0"/>
                        </a:rPr>
                        <a:t>1.4.2022</a:t>
                      </a:r>
                    </a:p>
                  </a:txBody>
                  <a:tcPr/>
                </a:tc>
                <a:tc>
                  <a:txBody>
                    <a:bodyPr/>
                    <a:lstStyle/>
                    <a:p>
                      <a:r>
                        <a:rPr lang="da-DK" dirty="0">
                          <a:latin typeface="Arial" panose="020B0604020202020204" pitchFamily="34" charset="0"/>
                          <a:cs typeface="Arial" panose="020B0604020202020204" pitchFamily="34" charset="0"/>
                        </a:rPr>
                        <a:t>1.10.2022</a:t>
                      </a:r>
                    </a:p>
                  </a:txBody>
                  <a:tcPr/>
                </a:tc>
                <a:tc>
                  <a:txBody>
                    <a:bodyPr/>
                    <a:lstStyle/>
                    <a:p>
                      <a:r>
                        <a:rPr lang="da-DK" dirty="0">
                          <a:latin typeface="Arial" panose="020B0604020202020204" pitchFamily="34" charset="0"/>
                          <a:cs typeface="Arial" panose="020B0604020202020204" pitchFamily="34" charset="0"/>
                        </a:rPr>
                        <a:t>1.4.2023</a:t>
                      </a:r>
                    </a:p>
                  </a:txBody>
                  <a:tcPr/>
                </a:tc>
                <a:tc>
                  <a:txBody>
                    <a:bodyPr/>
                    <a:lstStyle/>
                    <a:p>
                      <a:r>
                        <a:rPr lang="da-DK" dirty="0">
                          <a:latin typeface="Arial" panose="020B0604020202020204" pitchFamily="34" charset="0"/>
                          <a:cs typeface="Arial" panose="020B0604020202020204" pitchFamily="34" charset="0"/>
                        </a:rPr>
                        <a:t>1.10.2023</a:t>
                      </a:r>
                    </a:p>
                  </a:txBody>
                  <a:tcPr/>
                </a:tc>
                <a:tc>
                  <a:txBody>
                    <a:bodyPr/>
                    <a:lstStyle/>
                    <a:p>
                      <a:r>
                        <a:rPr lang="da-DK" dirty="0">
                          <a:latin typeface="Arial" panose="020B0604020202020204" pitchFamily="34" charset="0"/>
                          <a:cs typeface="Arial" panose="020B0604020202020204" pitchFamily="34" charset="0"/>
                        </a:rPr>
                        <a:t>I alt</a:t>
                      </a:r>
                    </a:p>
                  </a:txBody>
                  <a:tcPr/>
                </a:tc>
                <a:extLst>
                  <a:ext uri="{0D108BD9-81ED-4DB2-BD59-A6C34878D82A}">
                    <a16:rowId xmlns:a16="http://schemas.microsoft.com/office/drawing/2014/main" val="3135353473"/>
                  </a:ext>
                </a:extLst>
              </a:tr>
              <a:tr h="370840">
                <a:tc>
                  <a:txBody>
                    <a:bodyPr/>
                    <a:lstStyle/>
                    <a:p>
                      <a:r>
                        <a:rPr lang="da-DK" sz="1400" dirty="0">
                          <a:latin typeface="Arial" panose="020B0604020202020204" pitchFamily="34" charset="0"/>
                          <a:cs typeface="Arial" panose="020B0604020202020204" pitchFamily="34" charset="0"/>
                        </a:rPr>
                        <a:t>Generelle lønforbedringer</a:t>
                      </a:r>
                    </a:p>
                  </a:txBody>
                  <a:tcPr/>
                </a:tc>
                <a:tc>
                  <a:txBody>
                    <a:bodyPr/>
                    <a:lstStyle/>
                    <a:p>
                      <a:r>
                        <a:rPr lang="da-DK" sz="1400" dirty="0">
                          <a:latin typeface="Arial" panose="020B0604020202020204" pitchFamily="34" charset="0"/>
                          <a:cs typeface="Arial" panose="020B0604020202020204" pitchFamily="34" charset="0"/>
                        </a:rPr>
                        <a:t>0,80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1,19</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1,48</a:t>
                      </a:r>
                    </a:p>
                  </a:txBody>
                  <a:tcPr/>
                </a:tc>
                <a:tc>
                  <a:txBody>
                    <a:bodyPr/>
                    <a:lstStyle/>
                    <a:p>
                      <a:r>
                        <a:rPr lang="da-DK" sz="1400" dirty="0">
                          <a:latin typeface="Arial" panose="020B0604020202020204" pitchFamily="34" charset="0"/>
                          <a:cs typeface="Arial" panose="020B0604020202020204" pitchFamily="34" charset="0"/>
                        </a:rPr>
                        <a:t>0,35</a:t>
                      </a:r>
                    </a:p>
                  </a:txBody>
                  <a:tcPr/>
                </a:tc>
                <a:tc>
                  <a:txBody>
                    <a:bodyPr/>
                    <a:lstStyle/>
                    <a:p>
                      <a:r>
                        <a:rPr lang="da-DK" sz="1400" dirty="0">
                          <a:latin typeface="Arial" panose="020B0604020202020204" pitchFamily="34" charset="0"/>
                          <a:cs typeface="Arial" panose="020B0604020202020204" pitchFamily="34" charset="0"/>
                        </a:rPr>
                        <a:t>4,42</a:t>
                      </a:r>
                    </a:p>
                  </a:txBody>
                  <a:tcPr/>
                </a:tc>
                <a:extLst>
                  <a:ext uri="{0D108BD9-81ED-4DB2-BD59-A6C34878D82A}">
                    <a16:rowId xmlns:a16="http://schemas.microsoft.com/office/drawing/2014/main" val="691861928"/>
                  </a:ext>
                </a:extLst>
              </a:tr>
              <a:tr h="370840">
                <a:tc>
                  <a:txBody>
                    <a:bodyPr/>
                    <a:lstStyle/>
                    <a:p>
                      <a:r>
                        <a:rPr lang="da-DK" sz="1400" dirty="0">
                          <a:latin typeface="Arial" panose="020B0604020202020204" pitchFamily="34" charset="0"/>
                          <a:cs typeface="Arial" panose="020B0604020202020204" pitchFamily="34" charset="0"/>
                        </a:rPr>
                        <a:t>Udmøntning fra reguleringsordning</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0,36</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0,27</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0,63</a:t>
                      </a:r>
                    </a:p>
                  </a:txBody>
                  <a:tcPr/>
                </a:tc>
                <a:extLst>
                  <a:ext uri="{0D108BD9-81ED-4DB2-BD59-A6C34878D82A}">
                    <a16:rowId xmlns:a16="http://schemas.microsoft.com/office/drawing/2014/main" val="4078000420"/>
                  </a:ext>
                </a:extLst>
              </a:tr>
              <a:tr h="370840">
                <a:tc>
                  <a:txBody>
                    <a:bodyPr/>
                    <a:lstStyle/>
                    <a:p>
                      <a:r>
                        <a:rPr lang="da-DK" sz="1400" dirty="0">
                          <a:latin typeface="Arial" panose="020B0604020202020204" pitchFamily="34" charset="0"/>
                          <a:cs typeface="Arial" panose="020B0604020202020204" pitchFamily="34" charset="0"/>
                        </a:rPr>
                        <a:t>Forbedringer i alt</a:t>
                      </a:r>
                    </a:p>
                  </a:txBody>
                  <a:tcPr/>
                </a:tc>
                <a:tc>
                  <a:txBody>
                    <a:bodyPr/>
                    <a:lstStyle/>
                    <a:p>
                      <a:r>
                        <a:rPr lang="da-DK" sz="1400" dirty="0">
                          <a:latin typeface="Arial" panose="020B0604020202020204" pitchFamily="34" charset="0"/>
                          <a:cs typeface="Arial" panose="020B0604020202020204" pitchFamily="34" charset="0"/>
                        </a:rPr>
                        <a:t>0,80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1,55</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1,75</a:t>
                      </a:r>
                    </a:p>
                  </a:txBody>
                  <a:tcPr/>
                </a:tc>
                <a:tc>
                  <a:txBody>
                    <a:bodyPr/>
                    <a:lstStyle/>
                    <a:p>
                      <a:r>
                        <a:rPr lang="da-DK" sz="1400" dirty="0">
                          <a:latin typeface="Arial" panose="020B0604020202020204" pitchFamily="34" charset="0"/>
                          <a:cs typeface="Arial" panose="020B0604020202020204" pitchFamily="34" charset="0"/>
                        </a:rPr>
                        <a:t>0,35</a:t>
                      </a:r>
                    </a:p>
                  </a:txBody>
                  <a:tcPr/>
                </a:tc>
                <a:tc>
                  <a:txBody>
                    <a:bodyPr/>
                    <a:lstStyle/>
                    <a:p>
                      <a:r>
                        <a:rPr lang="da-DK" sz="1400" dirty="0">
                          <a:latin typeface="Arial" panose="020B0604020202020204" pitchFamily="34" charset="0"/>
                          <a:cs typeface="Arial" panose="020B0604020202020204" pitchFamily="34" charset="0"/>
                        </a:rPr>
                        <a:t>5,05</a:t>
                      </a:r>
                    </a:p>
                  </a:txBody>
                  <a:tcPr/>
                </a:tc>
                <a:extLst>
                  <a:ext uri="{0D108BD9-81ED-4DB2-BD59-A6C34878D82A}">
                    <a16:rowId xmlns:a16="http://schemas.microsoft.com/office/drawing/2014/main" val="768486602"/>
                  </a:ext>
                </a:extLst>
              </a:tr>
              <a:tr h="370840">
                <a:tc>
                  <a:txBody>
                    <a:bodyPr/>
                    <a:lstStyle/>
                    <a:p>
                      <a:r>
                        <a:rPr lang="da-DK" sz="1400" dirty="0">
                          <a:latin typeface="Arial" panose="020B0604020202020204" pitchFamily="34" charset="0"/>
                          <a:cs typeface="Arial" panose="020B0604020202020204" pitchFamily="34" charset="0"/>
                        </a:rPr>
                        <a:t>Særlige formål</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0,20</a:t>
                      </a:r>
                    </a:p>
                  </a:txBody>
                  <a:tcPr/>
                </a:tc>
                <a:extLst>
                  <a:ext uri="{0D108BD9-81ED-4DB2-BD59-A6C34878D82A}">
                    <a16:rowId xmlns:a16="http://schemas.microsoft.com/office/drawing/2014/main" val="3603676242"/>
                  </a:ext>
                </a:extLst>
              </a:tr>
              <a:tr h="370840">
                <a:tc>
                  <a:txBody>
                    <a:bodyPr/>
                    <a:lstStyle/>
                    <a:p>
                      <a:r>
                        <a:rPr lang="da-DK" sz="1400" dirty="0">
                          <a:latin typeface="Arial" panose="020B0604020202020204" pitchFamily="34" charset="0"/>
                          <a:cs typeface="Arial" panose="020B0604020202020204" pitchFamily="34" charset="0"/>
                        </a:rPr>
                        <a:t>Samlede forbedringer i alt</a:t>
                      </a:r>
                    </a:p>
                  </a:txBody>
                  <a:tcPr/>
                </a:tc>
                <a:tc>
                  <a:txBody>
                    <a:bodyPr/>
                    <a:lstStyle/>
                    <a:p>
                      <a:r>
                        <a:rPr lang="da-DK" sz="1400" dirty="0">
                          <a:latin typeface="Arial" panose="020B0604020202020204" pitchFamily="34" charset="0"/>
                          <a:cs typeface="Arial" panose="020B0604020202020204" pitchFamily="34" charset="0"/>
                        </a:rPr>
                        <a:t>0,80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1,75</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1,75</a:t>
                      </a:r>
                    </a:p>
                  </a:txBody>
                  <a:tcPr/>
                </a:tc>
                <a:tc>
                  <a:txBody>
                    <a:bodyPr/>
                    <a:lstStyle/>
                    <a:p>
                      <a:r>
                        <a:rPr lang="da-DK" sz="1400" dirty="0">
                          <a:latin typeface="Arial" panose="020B0604020202020204" pitchFamily="34" charset="0"/>
                          <a:cs typeface="Arial" panose="020B0604020202020204" pitchFamily="34" charset="0"/>
                        </a:rPr>
                        <a:t>0,35</a:t>
                      </a:r>
                    </a:p>
                  </a:txBody>
                  <a:tcPr/>
                </a:tc>
                <a:tc>
                  <a:txBody>
                    <a:bodyPr/>
                    <a:lstStyle/>
                    <a:p>
                      <a:r>
                        <a:rPr lang="da-DK" sz="1400" dirty="0">
                          <a:latin typeface="Arial" panose="020B0604020202020204" pitchFamily="34" charset="0"/>
                          <a:cs typeface="Arial" panose="020B0604020202020204" pitchFamily="34" charset="0"/>
                        </a:rPr>
                        <a:t>5,25</a:t>
                      </a:r>
                    </a:p>
                  </a:txBody>
                  <a:tcPr/>
                </a:tc>
                <a:extLst>
                  <a:ext uri="{0D108BD9-81ED-4DB2-BD59-A6C34878D82A}">
                    <a16:rowId xmlns:a16="http://schemas.microsoft.com/office/drawing/2014/main" val="1975367740"/>
                  </a:ext>
                </a:extLst>
              </a:tr>
              <a:tr h="370840">
                <a:tc>
                  <a:txBody>
                    <a:bodyPr/>
                    <a:lstStyle/>
                    <a:p>
                      <a:r>
                        <a:rPr lang="da-DK" sz="1400" dirty="0">
                          <a:latin typeface="Arial" panose="020B0604020202020204" pitchFamily="34" charset="0"/>
                          <a:cs typeface="Arial" panose="020B0604020202020204" pitchFamily="34" charset="0"/>
                        </a:rPr>
                        <a:t>Reststigning</a:t>
                      </a:r>
                    </a:p>
                  </a:txBody>
                  <a:tcPr/>
                </a:tc>
                <a:tc>
                  <a:txBody>
                    <a:bodyPr/>
                    <a:lstStyle/>
                    <a:p>
                      <a:r>
                        <a:rPr lang="da-DK" sz="1400" dirty="0">
                          <a:latin typeface="Arial" panose="020B0604020202020204" pitchFamily="34" charset="0"/>
                          <a:cs typeface="Arial" panose="020B0604020202020204" pitchFamily="34" charset="0"/>
                        </a:rPr>
                        <a:t>0,50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0,50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0,50</a:t>
                      </a:r>
                    </a:p>
                  </a:txBody>
                  <a:tcPr/>
                </a:tc>
                <a:tc>
                  <a:txBody>
                    <a:bodyPr/>
                    <a:lstStyle/>
                    <a:p>
                      <a:r>
                        <a:rPr lang="da-DK" sz="1400" dirty="0">
                          <a:latin typeface="Arial" panose="020B0604020202020204" pitchFamily="34" charset="0"/>
                          <a:cs typeface="Arial" panose="020B0604020202020204" pitchFamily="34" charset="0"/>
                        </a:rPr>
                        <a:t>0,00</a:t>
                      </a:r>
                    </a:p>
                  </a:txBody>
                  <a:tcPr/>
                </a:tc>
                <a:tc>
                  <a:txBody>
                    <a:bodyPr/>
                    <a:lstStyle/>
                    <a:p>
                      <a:r>
                        <a:rPr lang="da-DK" sz="1400" dirty="0">
                          <a:latin typeface="Arial" panose="020B0604020202020204" pitchFamily="34" charset="0"/>
                          <a:cs typeface="Arial" panose="020B0604020202020204" pitchFamily="34" charset="0"/>
                        </a:rPr>
                        <a:t>1,50</a:t>
                      </a:r>
                    </a:p>
                  </a:txBody>
                  <a:tcPr/>
                </a:tc>
                <a:extLst>
                  <a:ext uri="{0D108BD9-81ED-4DB2-BD59-A6C34878D82A}">
                    <a16:rowId xmlns:a16="http://schemas.microsoft.com/office/drawing/2014/main" val="3450454020"/>
                  </a:ext>
                </a:extLst>
              </a:tr>
              <a:tr h="370840">
                <a:tc>
                  <a:txBody>
                    <a:bodyPr/>
                    <a:lstStyle/>
                    <a:p>
                      <a:r>
                        <a:rPr lang="da-DK" sz="1400" dirty="0">
                          <a:latin typeface="Arial" panose="020B0604020202020204" pitchFamily="34" charset="0"/>
                          <a:cs typeface="Arial" panose="020B0604020202020204" pitchFamily="34" charset="0"/>
                        </a:rPr>
                        <a:t>Samlet ramme</a:t>
                      </a:r>
                    </a:p>
                  </a:txBody>
                  <a:tcPr/>
                </a:tc>
                <a:tc>
                  <a:txBody>
                    <a:bodyPr/>
                    <a:lstStyle/>
                    <a:p>
                      <a:r>
                        <a:rPr lang="da-DK" sz="1400" dirty="0">
                          <a:latin typeface="Arial" panose="020B0604020202020204" pitchFamily="34" charset="0"/>
                          <a:cs typeface="Arial" panose="020B0604020202020204" pitchFamily="34" charset="0"/>
                        </a:rPr>
                        <a:t>1,30</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2,25</a:t>
                      </a:r>
                    </a:p>
                  </a:txBody>
                  <a:tcPr/>
                </a:tc>
                <a:tc>
                  <a:txBody>
                    <a:bodyPr/>
                    <a:lstStyle/>
                    <a:p>
                      <a:r>
                        <a:rPr lang="da-DK" sz="1400" dirty="0">
                          <a:latin typeface="Arial" panose="020B0604020202020204" pitchFamily="34" charset="0"/>
                          <a:cs typeface="Arial" panose="020B0604020202020204" pitchFamily="34" charset="0"/>
                        </a:rPr>
                        <a:t>0,30</a:t>
                      </a:r>
                    </a:p>
                  </a:txBody>
                  <a:tcPr/>
                </a:tc>
                <a:tc>
                  <a:txBody>
                    <a:bodyPr/>
                    <a:lstStyle/>
                    <a:p>
                      <a:r>
                        <a:rPr lang="da-DK" sz="1400" dirty="0">
                          <a:latin typeface="Arial" panose="020B0604020202020204" pitchFamily="34" charset="0"/>
                          <a:cs typeface="Arial" panose="020B0604020202020204" pitchFamily="34" charset="0"/>
                        </a:rPr>
                        <a:t>2,25</a:t>
                      </a:r>
                    </a:p>
                  </a:txBody>
                  <a:tcPr/>
                </a:tc>
                <a:tc>
                  <a:txBody>
                    <a:bodyPr/>
                    <a:lstStyle/>
                    <a:p>
                      <a:r>
                        <a:rPr lang="da-DK" sz="1400" dirty="0">
                          <a:latin typeface="Arial" panose="020B0604020202020204" pitchFamily="34" charset="0"/>
                          <a:cs typeface="Arial" panose="020B0604020202020204" pitchFamily="34" charset="0"/>
                        </a:rPr>
                        <a:t>0,35</a:t>
                      </a:r>
                    </a:p>
                  </a:txBody>
                  <a:tcPr/>
                </a:tc>
                <a:tc>
                  <a:txBody>
                    <a:bodyPr/>
                    <a:lstStyle/>
                    <a:p>
                      <a:r>
                        <a:rPr lang="da-DK" sz="1400" dirty="0">
                          <a:latin typeface="Arial" panose="020B0604020202020204" pitchFamily="34" charset="0"/>
                          <a:cs typeface="Arial" panose="020B0604020202020204" pitchFamily="34" charset="0"/>
                        </a:rPr>
                        <a:t>6,75</a:t>
                      </a:r>
                    </a:p>
                  </a:txBody>
                  <a:tcPr/>
                </a:tc>
                <a:extLst>
                  <a:ext uri="{0D108BD9-81ED-4DB2-BD59-A6C34878D82A}">
                    <a16:rowId xmlns:a16="http://schemas.microsoft.com/office/drawing/2014/main" val="53339247"/>
                  </a:ext>
                </a:extLst>
              </a:tr>
            </a:tbl>
          </a:graphicData>
        </a:graphic>
      </p:graphicFrame>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17. marts 2021</a:t>
            </a:fld>
            <a:endParaRPr lang="da-DK" dirty="0"/>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dirty="0"/>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2</a:t>
            </a:fld>
            <a:endParaRPr lang="da-DK" dirty="0"/>
          </a:p>
        </p:txBody>
      </p:sp>
      <p:sp>
        <p:nvSpPr>
          <p:cNvPr id="12" name="Text Placeholder 11">
            <a:extLst>
              <a:ext uri="{FF2B5EF4-FFF2-40B4-BE49-F238E27FC236}">
                <a16:creationId xmlns:a16="http://schemas.microsoft.com/office/drawing/2014/main" id="{BDAF3C93-9A75-4786-B6B4-A06FE1CE13C5}"/>
              </a:ext>
            </a:extLst>
          </p:cNvPr>
          <p:cNvSpPr>
            <a:spLocks noGrp="1"/>
          </p:cNvSpPr>
          <p:nvPr>
            <p:ph type="body" sz="quarter" idx="13"/>
          </p:nvPr>
        </p:nvSpPr>
        <p:spPr/>
        <p:txBody>
          <a:bodyPr/>
          <a:lstStyle/>
          <a:p>
            <a:endParaRPr lang="da-DK" dirty="0"/>
          </a:p>
        </p:txBody>
      </p:sp>
      <p:sp>
        <p:nvSpPr>
          <p:cNvPr id="3" name="Tekstfelt 2">
            <a:extLst>
              <a:ext uri="{FF2B5EF4-FFF2-40B4-BE49-F238E27FC236}">
                <a16:creationId xmlns:a16="http://schemas.microsoft.com/office/drawing/2014/main" id="{685EDA6A-EF0A-4513-8B0F-BD6A53A07EF8}"/>
              </a:ext>
            </a:extLst>
          </p:cNvPr>
          <p:cNvSpPr txBox="1"/>
          <p:nvPr/>
        </p:nvSpPr>
        <p:spPr>
          <a:xfrm>
            <a:off x="366554" y="5677469"/>
            <a:ext cx="11473200" cy="246221"/>
          </a:xfrm>
          <a:prstGeom prst="rect">
            <a:avLst/>
          </a:prstGeom>
          <a:noFill/>
        </p:spPr>
        <p:txBody>
          <a:bodyPr wrap="square" lIns="0" tIns="0" rIns="0" bIns="0" rtlCol="0">
            <a:spAutoFit/>
          </a:bodyPr>
          <a:lstStyle/>
          <a:p>
            <a:r>
              <a:rPr lang="da-DK" sz="1600" dirty="0">
                <a:latin typeface="Arial" panose="020B0604020202020204" pitchFamily="34" charset="0"/>
                <a:cs typeface="Arial" panose="020B0604020202020204" pitchFamily="34" charset="0"/>
              </a:rPr>
              <a:t>Den forventede prisudvikling i perioden er 3,95% ifølge DØR, Finansministeriet forventer en inflation på 4,4% i perioden.</a:t>
            </a:r>
          </a:p>
        </p:txBody>
      </p:sp>
    </p:spTree>
    <p:extLst>
      <p:ext uri="{BB962C8B-B14F-4D97-AF65-F5344CB8AC3E}">
        <p14:creationId xmlns:p14="http://schemas.microsoft.com/office/powerpoint/2010/main" val="16503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Økonomi - fortsat</a:t>
            </a:r>
          </a:p>
        </p:txBody>
      </p:sp>
      <p:sp>
        <p:nvSpPr>
          <p:cNvPr id="3" name="Pladsholder til indhold 2">
            <a:extLst>
              <a:ext uri="{FF2B5EF4-FFF2-40B4-BE49-F238E27FC236}">
                <a16:creationId xmlns:a16="http://schemas.microsoft.com/office/drawing/2014/main" id="{0D5E2F2C-7D93-4DF6-B60D-FB2C8B8BB32E}"/>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Reguleringsordningen fortsætter, og den er stadig symmetrisk</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Midler til særlige formål:</a:t>
            </a:r>
          </a:p>
          <a:p>
            <a:pPr lvl="1"/>
            <a:r>
              <a:rPr lang="da-DK" dirty="0">
                <a:latin typeface="Arial" panose="020B0604020202020204" pitchFamily="34" charset="0"/>
                <a:cs typeface="Arial" panose="020B0604020202020204" pitchFamily="34" charset="0"/>
              </a:rPr>
              <a:t>Seniorbonus, gælder fra alder 62 år – kan konverteres til 2 fridage eller ekstra pensionsbidrag</a:t>
            </a:r>
          </a:p>
          <a:p>
            <a:pPr lvl="1"/>
            <a:r>
              <a:rPr lang="da-DK" dirty="0">
                <a:latin typeface="Arial" panose="020B0604020202020204" pitchFamily="34" charset="0"/>
                <a:cs typeface="Arial" panose="020B0604020202020204" pitchFamily="34" charset="0"/>
              </a:rPr>
              <a:t>Kompetencefond, videreføres</a:t>
            </a:r>
          </a:p>
          <a:p>
            <a:pPr lvl="1"/>
            <a:r>
              <a:rPr lang="da-DK" dirty="0">
                <a:latin typeface="Arial" panose="020B0604020202020204" pitchFamily="34" charset="0"/>
                <a:cs typeface="Arial" panose="020B0604020202020204" pitchFamily="34" charset="0"/>
              </a:rPr>
              <a:t>Sorgorlov, ret til orlov med løn i op til 26 uger til begge forældre</a:t>
            </a:r>
          </a:p>
          <a:p>
            <a:pPr lvl="1"/>
            <a:r>
              <a:rPr lang="da-DK" dirty="0">
                <a:latin typeface="Arial" panose="020B0604020202020204" pitchFamily="34" charset="0"/>
                <a:cs typeface="Arial" panose="020B0604020202020204" pitchFamily="34" charset="0"/>
              </a:rPr>
              <a:t>Pension på rådighedstillæg løftes fra 9% til 12,5%</a:t>
            </a:r>
          </a:p>
          <a:p>
            <a:pPr lvl="1"/>
            <a:r>
              <a:rPr lang="da-DK" dirty="0">
                <a:latin typeface="Arial" panose="020B0604020202020204" pitchFamily="34" charset="0"/>
                <a:cs typeface="Arial" panose="020B0604020202020204" pitchFamily="34" charset="0"/>
              </a:rPr>
              <a:t>Bachelorers sluttrin hæves fra trin 5 til 6</a:t>
            </a:r>
          </a:p>
          <a:p>
            <a:pPr lvl="1"/>
            <a:r>
              <a:rPr lang="da-DK" dirty="0">
                <a:latin typeface="Arial" panose="020B0604020202020204" pitchFamily="34" charset="0"/>
                <a:cs typeface="Arial" panose="020B0604020202020204" pitchFamily="34" charset="0"/>
              </a:rPr>
              <a:t>Fortsættelse af lederuddannelse i psykisk arbejdsmiljø</a:t>
            </a:r>
          </a:p>
          <a:p>
            <a:pPr lvl="1"/>
            <a:r>
              <a:rPr lang="da-DK" dirty="0">
                <a:latin typeface="Arial" panose="020B0604020202020204" pitchFamily="34" charset="0"/>
                <a:cs typeface="Arial" panose="020B0604020202020204" pitchFamily="34" charset="0"/>
              </a:rPr>
              <a:t>Løft af grundløn i rammeaftale for chefer</a:t>
            </a:r>
          </a:p>
          <a:p>
            <a:endParaRPr lang="da-DK" dirty="0"/>
          </a:p>
        </p:txBody>
      </p:sp>
      <p:sp>
        <p:nvSpPr>
          <p:cNvPr id="8" name="Pladsholder til tekst 7">
            <a:extLst>
              <a:ext uri="{FF2B5EF4-FFF2-40B4-BE49-F238E27FC236}">
                <a16:creationId xmlns:a16="http://schemas.microsoft.com/office/drawing/2014/main" id="{F8B68DC8-0869-45BE-8081-850245F0205D}"/>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34654016-C8C7-4BE9-8C6F-056A6D5C117D}"/>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p:txBody>
          <a:bodyPr/>
          <a:lstStyle/>
          <a:p>
            <a:fld id="{23AA811B-2EBD-4900-905E-5BE206449611}" type="slidenum">
              <a:rPr lang="da-DK" smtClean="0"/>
              <a:t>3</a:t>
            </a:fld>
            <a:endParaRPr lang="da-DK" dirty="0"/>
          </a:p>
        </p:txBody>
      </p:sp>
      <p:pic>
        <p:nvPicPr>
          <p:cNvPr id="1026" name="Picture 2" descr="Tjen penge: 10 måder at få hurtige penge på ▷ Tjek vores guide 2020 ✓">
            <a:extLst>
              <a:ext uri="{FF2B5EF4-FFF2-40B4-BE49-F238E27FC236}">
                <a16:creationId xmlns:a16="http://schemas.microsoft.com/office/drawing/2014/main" id="{0AC0AE17-1DAF-4D3A-8011-359539B7F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555" y="2833414"/>
            <a:ext cx="4578083"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Grøn omstilling</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a:lstStyle/>
          <a:p>
            <a:r>
              <a:rPr lang="da-DK" dirty="0">
                <a:latin typeface="Arial" panose="020B0604020202020204" pitchFamily="34" charset="0"/>
                <a:cs typeface="Arial" panose="020B0604020202020204" pitchFamily="34" charset="0"/>
              </a:rPr>
              <a:t>Fokus på grøn omstilling i </a:t>
            </a:r>
          </a:p>
          <a:p>
            <a:pPr lvl="2"/>
            <a:r>
              <a:rPr lang="da-DK" dirty="0">
                <a:latin typeface="Arial" panose="020B0604020202020204" pitchFamily="34" charset="0"/>
                <a:cs typeface="Arial" panose="020B0604020202020204" pitchFamily="34" charset="0"/>
              </a:rPr>
              <a:t>Nuværende og fremtidig opgaveløsning</a:t>
            </a:r>
          </a:p>
          <a:p>
            <a:pPr lvl="2"/>
            <a:r>
              <a:rPr lang="da-DK" dirty="0">
                <a:latin typeface="Arial" panose="020B0604020202020204" pitchFamily="34" charset="0"/>
                <a:cs typeface="Arial" panose="020B0604020202020204" pitchFamily="34" charset="0"/>
              </a:rPr>
              <a:t>Indretning af de statslige arbejdspladser</a:t>
            </a:r>
          </a:p>
          <a:p>
            <a:pPr lvl="1"/>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Dialog i samarbejdsudvalg om arbejdspladsens grønne omstilling og mindsket klimabelastning</a:t>
            </a:r>
          </a:p>
          <a:p>
            <a:pPr lvl="1"/>
            <a:endParaRPr lang="da-DK" dirty="0"/>
          </a:p>
          <a:p>
            <a:pPr marL="540000" lvl="2" indent="0">
              <a:buNone/>
            </a:pPr>
            <a:endParaRPr lang="da-DK" dirty="0"/>
          </a:p>
          <a:p>
            <a:pPr lvl="1"/>
            <a:endParaRPr lang="da-DK" dirty="0"/>
          </a:p>
        </p:txBody>
      </p:sp>
      <p:sp>
        <p:nvSpPr>
          <p:cNvPr id="10" name="Pladsholder til tekst 9">
            <a:extLst>
              <a:ext uri="{FF2B5EF4-FFF2-40B4-BE49-F238E27FC236}">
                <a16:creationId xmlns:a16="http://schemas.microsoft.com/office/drawing/2014/main" id="{E4B0B9F5-72E3-4AE6-9A2F-A81684D7527E}"/>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4</a:t>
            </a:fld>
            <a:endParaRPr lang="da-DK" dirty="0"/>
          </a:p>
        </p:txBody>
      </p:sp>
      <p:pic>
        <p:nvPicPr>
          <p:cNvPr id="15" name="Billede 14" descr="Et billede, der indeholder person, personer, mængde&#10;&#10;Automatisk genereret beskrivelse">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091" y="1441800"/>
            <a:ext cx="6663600" cy="44424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Introforløb for nyuddannede</a:t>
            </a:r>
          </a:p>
        </p:txBody>
      </p:sp>
      <p:sp>
        <p:nvSpPr>
          <p:cNvPr id="15" name="Pladsholder til indhold 14">
            <a:extLst>
              <a:ext uri="{FF2B5EF4-FFF2-40B4-BE49-F238E27FC236}">
                <a16:creationId xmlns:a16="http://schemas.microsoft.com/office/drawing/2014/main" id="{24EC311D-EE51-45F3-9C05-E01364631F23}"/>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Aftale om periodeprojekt der skal bidrage med inspiration til konkret indhold</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Opmærksomhed på introduktion af nyuddannede skrevet ind i overenskomsten</a:t>
            </a:r>
          </a:p>
          <a:p>
            <a:endParaRPr lang="da-DK" dirty="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611" b="9611"/>
          <a:stretch>
            <a:fillRect/>
          </a:stretch>
        </p:blipFill>
        <p:spPr/>
      </p:pic>
      <p:sp>
        <p:nvSpPr>
          <p:cNvPr id="8" name="Pladsholder til tekst 7">
            <a:extLst>
              <a:ext uri="{FF2B5EF4-FFF2-40B4-BE49-F238E27FC236}">
                <a16:creationId xmlns:a16="http://schemas.microsoft.com/office/drawing/2014/main" id="{49B316C6-5A95-4EC1-BEB7-C2DE251443ED}"/>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5</a:t>
            </a:fld>
            <a:endParaRPr lang="da-DK" dirty="0"/>
          </a:p>
        </p:txBody>
      </p:sp>
    </p:spTree>
    <p:extLst>
      <p:ext uri="{BB962C8B-B14F-4D97-AF65-F5344CB8AC3E}">
        <p14:creationId xmlns:p14="http://schemas.microsoft.com/office/powerpoint/2010/main" val="382882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Senior</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Seniorbonus fra og med det kalenderår hvor man fylder 62,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træder i kraft 1. april 2022</a:t>
            </a:r>
          </a:p>
          <a:p>
            <a:endParaRPr lang="da-DK" dirty="0">
              <a:latin typeface="Arial" panose="020B0604020202020204" pitchFamily="34" charset="0"/>
              <a:cs typeface="Arial" panose="020B0604020202020204" pitchFamily="34" charset="0"/>
            </a:endParaRPr>
          </a:p>
          <a:p>
            <a:pPr lvl="1"/>
            <a:r>
              <a:rPr lang="da-DK" dirty="0">
                <a:latin typeface="Arial" panose="020B0604020202020204" pitchFamily="34" charset="0"/>
                <a:cs typeface="Arial" panose="020B0604020202020204" pitchFamily="34" charset="0"/>
              </a:rPr>
              <a:t>Bonus på år 0,8% af årslønnen</a:t>
            </a:r>
          </a:p>
          <a:p>
            <a:endParaRPr lang="da-DK" dirty="0">
              <a:latin typeface="Arial" panose="020B0604020202020204" pitchFamily="34" charset="0"/>
              <a:cs typeface="Arial" panose="020B0604020202020204" pitchFamily="34" charset="0"/>
            </a:endParaRPr>
          </a:p>
          <a:p>
            <a:pPr lvl="1"/>
            <a:r>
              <a:rPr lang="da-DK" dirty="0">
                <a:latin typeface="Arial" panose="020B0604020202020204" pitchFamily="34" charset="0"/>
                <a:cs typeface="Arial" panose="020B0604020202020204" pitchFamily="34" charset="0"/>
              </a:rPr>
              <a:t>Kan veksles til 2 fridage</a:t>
            </a:r>
          </a:p>
          <a:p>
            <a:pPr lvl="1"/>
            <a:endParaRPr lang="da-DK" dirty="0">
              <a:latin typeface="Arial" panose="020B0604020202020204" pitchFamily="34" charset="0"/>
              <a:cs typeface="Arial" panose="020B0604020202020204" pitchFamily="34" charset="0"/>
            </a:endParaRPr>
          </a:p>
          <a:p>
            <a:pPr lvl="1"/>
            <a:r>
              <a:rPr lang="da-DK" dirty="0">
                <a:latin typeface="Arial" panose="020B0604020202020204" pitchFamily="34" charset="0"/>
                <a:cs typeface="Arial" panose="020B0604020202020204" pitchFamily="34" charset="0"/>
              </a:rPr>
              <a:t>Kan indbetales som ekstra pensionsbidrag</a:t>
            </a:r>
          </a:p>
          <a:p>
            <a:pPr marL="0" indent="0">
              <a:buNone/>
            </a:pP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Fokus på fastholdelse af seniorer gennem personalepolitik</a:t>
            </a: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6</a:t>
            </a:fld>
            <a:endParaRPr lang="da-DK" dirty="0"/>
          </a:p>
        </p:txBody>
      </p:sp>
      <p:pic>
        <p:nvPicPr>
          <p:cNvPr id="11" name="Billede 10" descr="Et billede, der indeholder person, mand&#10;&#10;Automatisk genereret beskrivelse">
            <a:extLst>
              <a:ext uri="{FF2B5EF4-FFF2-40B4-BE49-F238E27FC236}">
                <a16:creationId xmlns:a16="http://schemas.microsoft.com/office/drawing/2014/main" id="{E7D934F1-1301-4C03-BAEF-FF74D8557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52" y="2084400"/>
            <a:ext cx="4031586" cy="3963912"/>
          </a:xfrm>
          <a:prstGeom prst="rect">
            <a:avLst/>
          </a:prstGeom>
        </p:spPr>
      </p:pic>
    </p:spTree>
    <p:extLst>
      <p:ext uri="{BB962C8B-B14F-4D97-AF65-F5344CB8AC3E}">
        <p14:creationId xmlns:p14="http://schemas.microsoft.com/office/powerpoint/2010/main" val="464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Tillidsrepræsentanter</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Drøftelse mellem TR og leder af tid til TR-opgaverne</a:t>
            </a:r>
          </a:p>
          <a:p>
            <a:r>
              <a:rPr lang="da-DK" dirty="0">
                <a:latin typeface="Arial" panose="020B0604020202020204" pitchFamily="34" charset="0"/>
                <a:cs typeface="Arial" panose="020B0604020202020204" pitchFamily="34" charset="0"/>
              </a:rPr>
              <a:t>Drøftelse af evt. reduktion af de sædvanlige opgaver</a:t>
            </a:r>
          </a:p>
          <a:p>
            <a:r>
              <a:rPr lang="da-DK" dirty="0">
                <a:latin typeface="Arial" panose="020B0604020202020204" pitchFamily="34" charset="0"/>
                <a:cs typeface="Arial" panose="020B0604020202020204" pitchFamily="34" charset="0"/>
              </a:rPr>
              <a:t>Formål: at sikre den fornødne tid</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Styrket ret til lønoplysninger ved årlige lønforhandlinger</a:t>
            </a: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7</a:t>
            </a:fld>
            <a:endParaRPr lang="da-DK" dirty="0"/>
          </a:p>
        </p:txBody>
      </p:sp>
      <p:pic>
        <p:nvPicPr>
          <p:cNvPr id="9" name="Billede 8" descr="Et billede, der indeholder person, indendørs&#10;&#10;Automatisk genereret beskrivelse">
            <a:extLst>
              <a:ext uri="{FF2B5EF4-FFF2-40B4-BE49-F238E27FC236}">
                <a16:creationId xmlns:a16="http://schemas.microsoft.com/office/drawing/2014/main" id="{62B1DF15-53C0-46D5-B974-1659D51BE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548" y="2084814"/>
            <a:ext cx="2655136" cy="3982704"/>
          </a:xfrm>
          <a:prstGeom prst="rect">
            <a:avLst/>
          </a:prstGeom>
        </p:spPr>
      </p:pic>
    </p:spTree>
    <p:extLst>
      <p:ext uri="{BB962C8B-B14F-4D97-AF65-F5344CB8AC3E}">
        <p14:creationId xmlns:p14="http://schemas.microsoft.com/office/powerpoint/2010/main" val="304785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6D9F1-6ADB-4178-BEED-94D89C41E5CA}"/>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Styrkelse af det lokale samarbejde</a:t>
            </a:r>
          </a:p>
        </p:txBody>
      </p:sp>
      <p:sp>
        <p:nvSpPr>
          <p:cNvPr id="3" name="Pladsholder til indhold 2">
            <a:extLst>
              <a:ext uri="{FF2B5EF4-FFF2-40B4-BE49-F238E27FC236}">
                <a16:creationId xmlns:a16="http://schemas.microsoft.com/office/drawing/2014/main" id="{E8B53905-BA05-4968-992D-A172FCE8A1E4}"/>
              </a:ext>
            </a:extLst>
          </p:cNvPr>
          <p:cNvSpPr>
            <a:spLocks noGrp="1"/>
          </p:cNvSpPr>
          <p:nvPr>
            <p:ph idx="1"/>
          </p:nvPr>
        </p:nvSpPr>
        <p:spPr/>
        <p:txBody>
          <a:bodyPr/>
          <a:lstStyle/>
          <a:p>
            <a:r>
              <a:rPr lang="da-DK" dirty="0">
                <a:latin typeface="Arial" panose="020B0604020202020204" pitchFamily="34" charset="0"/>
                <a:cs typeface="Arial" panose="020B0604020202020204" pitchFamily="34" charset="0"/>
              </a:rPr>
              <a:t>Præcisering af medarbejderinddragelse i forbindelse med udbud, genudbud og licitering i SU-aftalen</a:t>
            </a:r>
          </a:p>
          <a:p>
            <a:r>
              <a:rPr lang="da-DK" dirty="0">
                <a:latin typeface="Arial" panose="020B0604020202020204" pitchFamily="34" charset="0"/>
                <a:ea typeface="Calibri" panose="020F0502020204030204" pitchFamily="34" charset="0"/>
                <a:cs typeface="Arial" panose="020B0604020202020204" pitchFamily="34" charset="0"/>
              </a:rPr>
              <a:t>Revision af </a:t>
            </a:r>
            <a:r>
              <a:rPr lang="da-DK" sz="1600" dirty="0">
                <a:effectLst/>
                <a:latin typeface="Arial" panose="020B0604020202020204" pitchFamily="34" charset="0"/>
                <a:ea typeface="Calibri" panose="020F0502020204030204" pitchFamily="34" charset="0"/>
                <a:cs typeface="Arial" panose="020B0604020202020204" pitchFamily="34" charset="0"/>
              </a:rPr>
              <a:t>Notat om SU-aftalens bestemmelser om ledelsens pligt til information og drøftelse i samarbejdsudvalget – skal sikre proportionalitet mellem informationens omfang og indhold og tidspunktet, hvor materialet udleveres </a:t>
            </a:r>
            <a:r>
              <a:rPr lang="da-DK" dirty="0">
                <a:latin typeface="Arial" panose="020B0604020202020204" pitchFamily="34" charset="0"/>
                <a:cs typeface="Arial" panose="020B0604020202020204" pitchFamily="34" charset="0"/>
              </a:rPr>
              <a:t> </a:t>
            </a:r>
          </a:p>
          <a:p>
            <a:pPr marL="0" indent="0">
              <a:buNone/>
            </a:pP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Ekstra bevilling på 1 mio. kr. om året til Samarbejdssekretariatet</a:t>
            </a:r>
          </a:p>
          <a:p>
            <a:endParaRPr lang="da-DK" dirty="0"/>
          </a:p>
        </p:txBody>
      </p:sp>
      <p:sp>
        <p:nvSpPr>
          <p:cNvPr id="4" name="Pladsholder til tekst 3">
            <a:extLst>
              <a:ext uri="{FF2B5EF4-FFF2-40B4-BE49-F238E27FC236}">
                <a16:creationId xmlns:a16="http://schemas.microsoft.com/office/drawing/2014/main" id="{62AEB15F-42E3-4E29-AC1E-BB82774312C2}"/>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AFA04A6F-BB86-44F9-8567-BD69B4657B74}"/>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097B4A3B-CD80-4632-85DC-D268E4DCBC06}"/>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F126325E-14D8-4814-B1AB-DA6B2A07E5A7}"/>
              </a:ext>
            </a:extLst>
          </p:cNvPr>
          <p:cNvSpPr>
            <a:spLocks noGrp="1"/>
          </p:cNvSpPr>
          <p:nvPr>
            <p:ph type="sldNum" sz="quarter" idx="12"/>
          </p:nvPr>
        </p:nvSpPr>
        <p:spPr/>
        <p:txBody>
          <a:bodyPr/>
          <a:lstStyle/>
          <a:p>
            <a:fld id="{23AA811B-2EBD-4900-905E-5BE206449611}" type="slidenum">
              <a:rPr lang="da-DK" smtClean="0"/>
              <a:t>8</a:t>
            </a:fld>
            <a:endParaRPr lang="da-DK" dirty="0"/>
          </a:p>
        </p:txBody>
      </p:sp>
      <p:pic>
        <p:nvPicPr>
          <p:cNvPr id="11" name="Billede 10" descr="Et billede, der indeholder bærbar computer, bord, sidder, person&#10;&#10;Automatisk genereret beskrivelse">
            <a:extLst>
              <a:ext uri="{FF2B5EF4-FFF2-40B4-BE49-F238E27FC236}">
                <a16:creationId xmlns:a16="http://schemas.microsoft.com/office/drawing/2014/main" id="{BF40EF1C-1A8A-4708-BE16-6AED31402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764" y="3374072"/>
            <a:ext cx="4017674" cy="2681128"/>
          </a:xfrm>
          <a:prstGeom prst="rect">
            <a:avLst/>
          </a:prstGeom>
        </p:spPr>
      </p:pic>
    </p:spTree>
    <p:extLst>
      <p:ext uri="{BB962C8B-B14F-4D97-AF65-F5344CB8AC3E}">
        <p14:creationId xmlns:p14="http://schemas.microsoft.com/office/powerpoint/2010/main" val="10582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dirty="0">
                <a:latin typeface="Arial" panose="020B0604020202020204" pitchFamily="34" charset="0"/>
                <a:cs typeface="Arial" panose="020B0604020202020204" pitchFamily="34" charset="0"/>
              </a:rPr>
              <a:t>Nye AC-organisationer og ny uddannelse</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400" y="2084400"/>
            <a:ext cx="11473200" cy="4053600"/>
          </a:xfrm>
        </p:spPr>
        <p:txBody>
          <a:bodyPr/>
          <a:lstStyle/>
          <a:p>
            <a:r>
              <a:rPr lang="da-DK" dirty="0">
                <a:latin typeface="Arial" panose="020B0604020202020204" pitchFamily="34" charset="0"/>
                <a:cs typeface="Arial" panose="020B0604020202020204" pitchFamily="34" charset="0"/>
              </a:rPr>
              <a:t>Ergoterapeuter</a:t>
            </a:r>
          </a:p>
          <a:p>
            <a:r>
              <a:rPr lang="da-DK" dirty="0">
                <a:latin typeface="Arial" panose="020B0604020202020204" pitchFamily="34" charset="0"/>
                <a:cs typeface="Arial" panose="020B0604020202020204" pitchFamily="34" charset="0"/>
              </a:rPr>
              <a:t>Fysioterapeuter</a:t>
            </a:r>
          </a:p>
          <a:p>
            <a:r>
              <a:rPr lang="da-DK" dirty="0">
                <a:latin typeface="Arial" panose="020B0604020202020204" pitchFamily="34" charset="0"/>
                <a:cs typeface="Arial" panose="020B0604020202020204" pitchFamily="34" charset="0"/>
              </a:rPr>
              <a:t>Jordemødre</a:t>
            </a:r>
          </a:p>
          <a:p>
            <a:r>
              <a:rPr lang="da-DK" dirty="0">
                <a:latin typeface="Arial" panose="020B0604020202020204" pitchFamily="34" charset="0"/>
                <a:cs typeface="Arial" panose="020B0604020202020204" pitchFamily="34" charset="0"/>
              </a:rPr>
              <a:t>Bygningskonstruktører</a:t>
            </a:r>
          </a:p>
          <a:p>
            <a:pPr lvl="1"/>
            <a:r>
              <a:rPr lang="da-DK" dirty="0">
                <a:latin typeface="Arial" panose="020B0604020202020204" pitchFamily="34" charset="0"/>
                <a:cs typeface="Arial" panose="020B0604020202020204" pitchFamily="34" charset="0"/>
              </a:rPr>
              <a:t>De optages i overenskomsten med både deres professionsbachelorer og kandidater</a:t>
            </a:r>
          </a:p>
          <a:p>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Og overenskomstdækning af nye 1-årige kandidater</a:t>
            </a:r>
          </a:p>
          <a:p>
            <a:pPr lvl="1"/>
            <a:r>
              <a:rPr lang="da-DK" dirty="0">
                <a:latin typeface="Arial" panose="020B0604020202020204" pitchFamily="34" charset="0"/>
                <a:cs typeface="Arial" panose="020B0604020202020204" pitchFamily="34" charset="0"/>
              </a:rPr>
              <a:t>Der er nye </a:t>
            </a:r>
            <a:r>
              <a:rPr lang="da-DK" dirty="0" err="1">
                <a:latin typeface="Arial" panose="020B0604020202020204" pitchFamily="34" charset="0"/>
                <a:cs typeface="Arial" panose="020B0604020202020204" pitchFamily="34" charset="0"/>
              </a:rPr>
              <a:t>et-årige</a:t>
            </a:r>
            <a:r>
              <a:rPr lang="da-DK" dirty="0">
                <a:latin typeface="Arial" panose="020B0604020202020204" pitchFamily="34" charset="0"/>
                <a:cs typeface="Arial" panose="020B0604020202020204" pitchFamily="34" charset="0"/>
              </a:rPr>
              <a:t> kandidatuddannelser på vej, som forventes udbudt fra sommeren 2021, de får lønforløb trin 2-7</a:t>
            </a:r>
          </a:p>
        </p:txBody>
      </p:sp>
      <p:sp>
        <p:nvSpPr>
          <p:cNvPr id="4" name="Pladsholder til tekst 3">
            <a:extLst>
              <a:ext uri="{FF2B5EF4-FFF2-40B4-BE49-F238E27FC236}">
                <a16:creationId xmlns:a16="http://schemas.microsoft.com/office/drawing/2014/main" id="{9C5CBC48-4608-4F7C-9A0D-4026DDBF8E5C}"/>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17. marts 2021</a:t>
            </a:fld>
            <a:endParaRPr lang="da-DK" dirty="0"/>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9</a:t>
            </a:fld>
            <a:endParaRPr lang="da-DK" dirty="0"/>
          </a:p>
        </p:txBody>
      </p:sp>
    </p:spTree>
    <p:extLst>
      <p:ext uri="{BB962C8B-B14F-4D97-AF65-F5344CB8AC3E}">
        <p14:creationId xmlns:p14="http://schemas.microsoft.com/office/powerpoint/2010/main" val="81111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XDocType xmlns="762b77d2-c1a5-4367-8f58-850f949d4eab" xsi:nil="true"/>
    <EXResponsible xmlns="762b77d2-c1a5-4367-8f58-850f949d4eab">lom</EXResponsib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Lib" ma:contentTypeID="0x01010E00F82648F5C00F484A9947BF857854BB8F004B36128839E6E94893D02A2A152BA585" ma:contentTypeVersion="7" ma:contentTypeDescription="EXDocument" ma:contentTypeScope="" ma:versionID="ea2d2ad5eed1b17e17b521af0eec46fe">
  <xsd:schema xmlns:xsd="http://www.w3.org/2001/XMLSchema" xmlns:p="http://schemas.microsoft.com/office/2006/metadata/properties" xmlns:ns2="http://schemas.microsoft.com/sharepoint/v3/fields" xmlns:ns3="762b77d2-c1a5-4367-8f58-850f949d4eab" targetNamespace="http://schemas.microsoft.com/office/2006/metadata/properties" ma:root="true" ma:fieldsID="7ec01127484564128ef41679ec6f1339" ns2:_="" ns3:_="">
    <xsd:import namespace="http://schemas.microsoft.com/sharepoint/v3/fields"/>
    <xsd:import namespace="762b77d2-c1a5-4367-8f58-850f949d4eab"/>
    <xsd:element name="properties">
      <xsd:complexType>
        <xsd:sequence>
          <xsd:element name="documentManagement">
            <xsd:complexType>
              <xsd:all>
                <xsd:element ref="ns2:EXDocumentID" minOccurs="0"/>
                <xsd:element ref="ns2:EXCoreDocType" minOccurs="0"/>
                <xsd:element ref="ns2:EXHash" minOccurs="0"/>
                <xsd:element ref="ns2:EXTimestamp" minOccurs="0"/>
                <xsd:element ref="ns3:EXDocType" minOccurs="0"/>
                <xsd:element ref="ns3:EXResponsible"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EXDocumentID" ma:index="9" nillable="true" ma:displayName="EXDocumentID" ma:internalName="EXDocumentID" ma:readOnly="true">
      <xsd:simpleType>
        <xsd:restriction base="dms:Text"/>
      </xsd:simpleType>
    </xsd:element>
    <xsd:element name="EXCoreDocType" ma:index="10" nillable="true" ma:displayName="EXCoreDocType" ma:internalName="EXCoreDocType" ma:readOnly="true">
      <xsd:simpleType>
        <xsd:restriction base="dms:Text"/>
      </xsd:simpleType>
    </xsd:element>
    <xsd:element name="EXHash" ma:index="11" nillable="true" ma:displayName="EXHash" ma:internalName="EXHash" ma:readOnly="true">
      <xsd:simpleType>
        <xsd:restriction base="dms:Text"/>
      </xsd:simpleType>
    </xsd:element>
    <xsd:element name="EXTimestamp" ma:index="12" nillable="true" ma:displayName="EXTimestamp" ma:internalName="EXTimestamp" ma:readOnly="true">
      <xsd:simpleType>
        <xsd:restriction base="dms:Text"/>
      </xsd:simpleType>
    </xsd:element>
  </xsd:schema>
  <xsd:schema xmlns:xsd="http://www.w3.org/2001/XMLSchema" xmlns:dms="http://schemas.microsoft.com/office/2006/documentManagement/types" targetNamespace="762b77d2-c1a5-4367-8f58-850f949d4eab" elementFormDefault="qualified">
    <xsd:import namespace="http://schemas.microsoft.com/office/2006/documentManagement/types"/>
    <xsd:element name="EXDocType" ma:index="13" nillable="true" ma:displayName="Dokumenttype" ma:internalName="EXDocType" ma:readOnly="false">
      <xsd:simpleType>
        <xsd:restriction base="dms:Unknown"/>
      </xsd:simpleType>
    </xsd:element>
    <xsd:element name="EXResponsible" ma:index="14" nillable="true" ma:displayName="Ansvarlig" ma:internalName="EXResponsibl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0B2532F-50B5-42F9-93A2-D543CCAD214F}">
  <ds:schemaRefs>
    <ds:schemaRef ds:uri="http://www.w3.org/XML/1998/namespace"/>
    <ds:schemaRef ds:uri="http://purl.org/dc/elements/1.1/"/>
    <ds:schemaRef ds:uri="http://schemas.openxmlformats.org/package/2006/metadata/core-properties"/>
    <ds:schemaRef ds:uri="762b77d2-c1a5-4367-8f58-850f949d4eab"/>
    <ds:schemaRef ds:uri="http://schemas.microsoft.com/office/2006/documentManagement/types"/>
    <ds:schemaRef ds:uri="http://schemas.microsoft.com/office/2006/metadata/properties"/>
    <ds:schemaRef ds:uri="http://schemas.microsoft.com/sharepoint/v3/fields"/>
    <ds:schemaRef ds:uri="http://purl.org/dc/dcmitype/"/>
    <ds:schemaRef ds:uri="http://purl.org/dc/terms/"/>
  </ds:schemaRefs>
</ds:datastoreItem>
</file>

<file path=customXml/itemProps2.xml><?xml version="1.0" encoding="utf-8"?>
<ds:datastoreItem xmlns:ds="http://schemas.openxmlformats.org/officeDocument/2006/customXml" ds:itemID="{6A8AC8D9-8C4F-4C12-8F7F-B91DFB55AB89}">
  <ds:schemaRefs>
    <ds:schemaRef ds:uri="http://schemas.microsoft.com/sharepoint/v3/contenttype/forms"/>
  </ds:schemaRefs>
</ds:datastoreItem>
</file>

<file path=customXml/itemProps3.xml><?xml version="1.0" encoding="utf-8"?>
<ds:datastoreItem xmlns:ds="http://schemas.openxmlformats.org/officeDocument/2006/customXml" ds:itemID="{5764A3C5-CFD1-428D-A168-441FC1A34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62b77d2-c1a5-4367-8f58-850f949d4ea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DMPowerpoint2016</Template>
  <TotalTime>1325</TotalTime>
  <Words>3216</Words>
  <Application>Microsoft Office PowerPoint</Application>
  <PresentationFormat>Widescreen</PresentationFormat>
  <Paragraphs>267</Paragraphs>
  <Slides>12</Slides>
  <Notes>12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Avenir Next LT Pro</vt:lpstr>
      <vt:lpstr>DM PowerPt</vt:lpstr>
      <vt:lpstr>Arial</vt:lpstr>
      <vt:lpstr>DM 16:9</vt:lpstr>
      <vt:lpstr>OK21 – Staten ny 3-årig overenskomst fra 1. april 2021</vt:lpstr>
      <vt:lpstr>Økonomi</vt:lpstr>
      <vt:lpstr>Økonomi - fortsat</vt:lpstr>
      <vt:lpstr>Grøn omstilling</vt:lpstr>
      <vt:lpstr>Introforløb for nyuddannede</vt:lpstr>
      <vt:lpstr>Senior</vt:lpstr>
      <vt:lpstr>Tillidsrepræsentanter</vt:lpstr>
      <vt:lpstr>Styrkelse af det lokale samarbejde</vt:lpstr>
      <vt:lpstr>Nye AC-organisationer og ny uddannelse</vt:lpstr>
      <vt:lpstr>Professionshøjskoler, erhvervsakademier m.fl.</vt:lpstr>
      <vt:lpstr>Højere uddannelses- og forskningsinstitutioner</vt:lpstr>
      <vt:lpstr>Afstemning om resultatet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Birgit Vergo</dc:creator>
  <cp:lastModifiedBy>Birgit Vergo</cp:lastModifiedBy>
  <cp:revision>76</cp:revision>
  <dcterms:created xsi:type="dcterms:W3CDTF">2021-02-16T09:48:54Z</dcterms:created>
  <dcterms:modified xsi:type="dcterms:W3CDTF">2021-03-17T13:41:18Z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0x01010E00F82648F5C00F484A9947BF857854BB8F004B36128839E6E94893D02A2A152BA585</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bv</vt:lpwstr>
  </property>
  <property fmtid="{D5CDD505-2E9C-101B-9397-08002B2CF9AE}" pid="7" name="DL_AuthorName">
    <vt:lpwstr>Birgit Vergo</vt:lpwstr>
  </property>
  <property fmtid="{D5CDD505-2E9C-101B-9397-08002B2CF9AE}" pid="8" name="DL_AuthorDepartment">
    <vt:lpwstr>Kommunikation &amp; Marketing</vt:lpwstr>
  </property>
  <property fmtid="{D5CDD505-2E9C-101B-9397-08002B2CF9AE}" pid="9" name="DL_AuthorPhone">
    <vt:lpwstr>+45 38 15 66 57</vt:lpwstr>
  </property>
  <property fmtid="{D5CDD505-2E9C-101B-9397-08002B2CF9AE}" pid="10" name="DL_AuthorEmail">
    <vt:lpwstr>bv@dm.dk</vt:lpwstr>
  </property>
  <property fmtid="{D5CDD505-2E9C-101B-9397-08002B2CF9AE}" pid="11" name="DL_AuthorTitle">
    <vt:lpwstr>Webmaster</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