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3"/>
  </p:notesMasterIdLst>
  <p:handoutMasterIdLst>
    <p:handoutMasterId r:id="rId14"/>
  </p:handoutMasterIdLst>
  <p:sldIdLst>
    <p:sldId id="269" r:id="rId2"/>
    <p:sldId id="283" r:id="rId3"/>
    <p:sldId id="279" r:id="rId4"/>
    <p:sldId id="284" r:id="rId5"/>
    <p:sldId id="274" r:id="rId6"/>
    <p:sldId id="281" r:id="rId7"/>
    <p:sldId id="285" r:id="rId8"/>
    <p:sldId id="289" r:id="rId9"/>
    <p:sldId id="271" r:id="rId10"/>
    <p:sldId id="287" r:id="rId11"/>
    <p:sldId id="257" r:id="rId12"/>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DM PowerPt" panose="00000800000000000000" pitchFamily="2"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85072" autoAdjust="0"/>
  </p:normalViewPr>
  <p:slideViewPr>
    <p:cSldViewPr snapToGrid="0" showGuides="1">
      <p:cViewPr varScale="1">
        <p:scale>
          <a:sx n="138" d="100"/>
          <a:sy n="138" d="100"/>
        </p:scale>
        <p:origin x="1140" y="12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5472"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17/11/2020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17/11/2020</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Formålet med oplægget er at give klubbens medlemmer indsigt i:</a:t>
            </a:r>
          </a:p>
          <a:p>
            <a:pPr marL="0" indent="0">
              <a:buNone/>
            </a:pPr>
            <a:endParaRPr lang="da-DK" dirty="0"/>
          </a:p>
          <a:p>
            <a:pPr marL="165415" indent="-165415">
              <a:buFont typeface="Arial" panose="020B0604020202020204" pitchFamily="34" charset="0"/>
              <a:buChar char="•"/>
            </a:pPr>
            <a:r>
              <a:rPr lang="da-DK" dirty="0"/>
              <a:t>Hvorfor er kompetenceudvikling relevant at forholde sig til. Både for den enkelte medarbejder og for klubben som helhed?</a:t>
            </a:r>
          </a:p>
          <a:p>
            <a:pPr marL="165415" indent="-165415">
              <a:buFont typeface="Arial" panose="020B0604020202020204" pitchFamily="34" charset="0"/>
              <a:buChar char="•"/>
            </a:pPr>
            <a:endParaRPr lang="da-DK" dirty="0"/>
          </a:p>
          <a:p>
            <a:pPr marL="165415" indent="-165415">
              <a:buFont typeface="Arial" panose="020B0604020202020204" pitchFamily="34" charset="0"/>
              <a:buChar char="•"/>
            </a:pPr>
            <a:r>
              <a:rPr lang="da-DK" dirty="0"/>
              <a:t>Hvordan matcher jeg mine egne ønsker til kompetenceudvikling med det, som organisation har fokus på nu og i fremtiden? </a:t>
            </a:r>
          </a:p>
          <a:p>
            <a:pPr marL="165415" indent="-165415">
              <a:buFont typeface="Arial" panose="020B0604020202020204" pitchFamily="34" charset="0"/>
              <a:buChar char="•"/>
            </a:pPr>
            <a:endParaRPr lang="da-DK" dirty="0"/>
          </a:p>
          <a:p>
            <a:pPr marL="165415" indent="-165415">
              <a:buFont typeface="Arial" panose="020B0604020202020204" pitchFamily="34" charset="0"/>
              <a:buChar char="•"/>
            </a:pPr>
            <a:r>
              <a:rPr lang="da-DK" dirty="0"/>
              <a:t>Hvad kan jeg selv gøre nu?</a:t>
            </a:r>
          </a:p>
          <a:p>
            <a:pPr marL="165415" indent="-165415">
              <a:buFont typeface="Arial" panose="020B0604020202020204" pitchFamily="34" charset="0"/>
              <a:buChar char="•"/>
            </a:pPr>
            <a:endParaRPr lang="da-DK" dirty="0"/>
          </a:p>
          <a:p>
            <a:pPr marL="165415" indent="-165415">
              <a:buFont typeface="Arial" panose="020B0604020202020204" pitchFamily="34" charset="0"/>
              <a:buChar char="•"/>
            </a:pPr>
            <a:r>
              <a:rPr lang="da-DK" dirty="0"/>
              <a:t>Hvad bør vi som klub have fokus på fremadrettet?</a:t>
            </a:r>
          </a:p>
        </p:txBody>
      </p:sp>
      <p:sp>
        <p:nvSpPr>
          <p:cNvPr id="4" name="Pladsholder til diasnummer 3"/>
          <p:cNvSpPr>
            <a:spLocks noGrp="1"/>
          </p:cNvSpPr>
          <p:nvPr>
            <p:ph type="sldNum" sz="quarter" idx="10"/>
          </p:nvPr>
        </p:nvSpPr>
        <p:spPr/>
        <p:txBody>
          <a:bodyPr/>
          <a:lstStyle/>
          <a:p>
            <a:fld id="{545BBA5F-F004-4B33-963A-0FC8B945B344}" type="slidenum">
              <a:rPr lang="da-DK" smtClean="0"/>
              <a:t>1</a:t>
            </a:fld>
            <a:endParaRPr lang="da-DK"/>
          </a:p>
        </p:txBody>
      </p:sp>
    </p:spTree>
    <p:extLst>
      <p:ext uri="{BB962C8B-B14F-4D97-AF65-F5344CB8AC3E}">
        <p14:creationId xmlns:p14="http://schemas.microsoft.com/office/powerpoint/2010/main" val="346828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342695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240177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Kompetenceudvikling er en af nøglerne til, at vi som medarbejdere opnår:  </a:t>
            </a:r>
          </a:p>
          <a:p>
            <a:pPr marL="275692" indent="-275692">
              <a:buFont typeface="Arial" panose="020B0604020202020204" pitchFamily="34" charset="0"/>
              <a:buChar char="•"/>
            </a:pPr>
            <a:r>
              <a:rPr lang="da-DK" dirty="0"/>
              <a:t>Et meningsfuldt arbejdsliv  </a:t>
            </a:r>
          </a:p>
          <a:p>
            <a:pPr marL="275692" indent="-275692">
              <a:buFont typeface="Arial" panose="020B0604020202020204" pitchFamily="34" charset="0"/>
              <a:buChar char="•"/>
            </a:pPr>
            <a:r>
              <a:rPr lang="da-DK" dirty="0"/>
              <a:t>Udviklingsmuligheder fagligt og personligt</a:t>
            </a:r>
          </a:p>
          <a:p>
            <a:pPr marL="275692" indent="-275692">
              <a:buFont typeface="Arial" panose="020B0604020202020204" pitchFamily="34" charset="0"/>
              <a:buChar char="•"/>
            </a:pPr>
            <a:r>
              <a:rPr lang="da-DK" dirty="0"/>
              <a:t>Mulighed for fortsat beskæftigelse (</a:t>
            </a:r>
            <a:r>
              <a:rPr lang="da-DK" dirty="0" err="1"/>
              <a:t>employability</a:t>
            </a:r>
            <a:r>
              <a:rPr lang="da-DK" dirty="0"/>
              <a:t>).</a:t>
            </a:r>
          </a:p>
          <a:p>
            <a:endParaRPr lang="da-DK" dirty="0"/>
          </a:p>
          <a:p>
            <a:r>
              <a:rPr lang="da-DK" dirty="0"/>
              <a:t>Forandringerne på arbejdsmarkedet går hastigt, både den teknologiske udvikling og måden arbejdet bliver organiseret på. </a:t>
            </a:r>
          </a:p>
          <a:p>
            <a:endParaRPr lang="da-DK" dirty="0"/>
          </a:p>
          <a:p>
            <a:r>
              <a:rPr lang="da-DK" dirty="0"/>
              <a:t>Det betyder, at det er vigtigt at have øje for fortsat udvikling. Også selv om man ønsker at fortsætte i det samme job. For kravene til at udføre jobbet vil forandre sig. Overdreven specialisering kan derfor indebære en risiko for, at en funktion bliver overflødig. </a:t>
            </a:r>
          </a:p>
          <a:p>
            <a:endParaRPr lang="da-DK" dirty="0"/>
          </a:p>
          <a:p>
            <a:r>
              <a:rPr lang="da-DK" dirty="0"/>
              <a:t>Kompetenceudvikling er en måde at udvise ‘rettidig omhu’ med sit arbejdsliv.</a:t>
            </a:r>
          </a:p>
          <a:p>
            <a:endParaRPr lang="da-DK" dirty="0"/>
          </a:p>
          <a:p>
            <a:r>
              <a:rPr lang="da-DK" i="1" dirty="0"/>
              <a:t>NB: Spørg deltagerne, om de kan se andre fordele end de nævnte bullets.</a:t>
            </a:r>
          </a:p>
          <a:p>
            <a:endParaRPr lang="da-DK" dirty="0"/>
          </a:p>
        </p:txBody>
      </p:sp>
      <p:sp>
        <p:nvSpPr>
          <p:cNvPr id="4" name="Pladsholder til diasnummer 3"/>
          <p:cNvSpPr>
            <a:spLocks noGrp="1"/>
          </p:cNvSpPr>
          <p:nvPr>
            <p:ph type="sldNum" sz="quarter" idx="10"/>
          </p:nvPr>
        </p:nvSpPr>
        <p:spPr/>
        <p:txBody>
          <a:bodyPr/>
          <a:lstStyle/>
          <a:p>
            <a:fld id="{545BBA5F-F004-4B33-963A-0FC8B945B344}" type="slidenum">
              <a:rPr lang="da-DK" smtClean="0"/>
              <a:t>2</a:t>
            </a:fld>
            <a:endParaRPr lang="da-DK" dirty="0"/>
          </a:p>
        </p:txBody>
      </p:sp>
    </p:spTree>
    <p:extLst>
      <p:ext uri="{BB962C8B-B14F-4D97-AF65-F5344CB8AC3E}">
        <p14:creationId xmlns:p14="http://schemas.microsoft.com/office/powerpoint/2010/main" val="149221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DM’s holdning, at kompetenceudvikling ikke kun er den enkeltes ansvar. Arbejdsgiver har en forpligtelse til at sikre rammerne for, at medarbejderne til stadighed kan udvikle sig. Som medarbejder skal man gribe mulighederne med udgangspunkt i egen motivation og mål.</a:t>
            </a:r>
          </a:p>
          <a:p>
            <a:pPr marL="0" indent="0">
              <a:buNone/>
            </a:pPr>
            <a:endParaRPr lang="da-DK" dirty="0"/>
          </a:p>
          <a:p>
            <a:r>
              <a:rPr lang="da-DK" dirty="0"/>
              <a:t>Som klub skal vi bidrage til at sikre gode rammer for kompetenceudvikling, så det bliver mindre tilfældigt. Vi kan påvirke ledelsens tilgang til kompetenceudvikling ved at udpege nogle behov, der går på tværs. Derved kan vi give hele faggruppen et løft. </a:t>
            </a:r>
          </a:p>
          <a:p>
            <a:endParaRPr lang="da-DK" dirty="0"/>
          </a:p>
          <a:p>
            <a:r>
              <a:rPr lang="da-DK" dirty="0"/>
              <a:t>Vi bør insistere på, at der er gennemsigtighed i de kriterier, der anvendes ved tildeling af kompetenceudvikling,</a:t>
            </a:r>
            <a:r>
              <a:rPr lang="da-DK" baseline="0" dirty="0"/>
              <a:t> så </a:t>
            </a:r>
            <a:r>
              <a:rPr lang="da-DK" dirty="0"/>
              <a:t>midlerne bruges bedst muligt og fordeles efter principper, der giver alle relevante muligheder. </a:t>
            </a:r>
          </a:p>
          <a:p>
            <a:endParaRPr lang="da-DK" dirty="0"/>
          </a:p>
          <a:p>
            <a:r>
              <a:rPr lang="da-DK" i="1" dirty="0"/>
              <a:t>NB: Spørg deltagerne, om de kan se andre fordele end de nævnte </a:t>
            </a:r>
            <a:r>
              <a:rPr lang="da-DK" i="1" dirty="0" err="1"/>
              <a:t>bullets</a:t>
            </a:r>
            <a:r>
              <a:rPr lang="da-DK" i="1" dirty="0"/>
              <a:t>.</a:t>
            </a:r>
          </a:p>
          <a:p>
            <a:endParaRPr lang="da-DK" dirty="0"/>
          </a:p>
        </p:txBody>
      </p:sp>
      <p:sp>
        <p:nvSpPr>
          <p:cNvPr id="4" name="Pladsholder til diasnummer 3"/>
          <p:cNvSpPr>
            <a:spLocks noGrp="1"/>
          </p:cNvSpPr>
          <p:nvPr>
            <p:ph type="sldNum" sz="quarter" idx="10"/>
          </p:nvPr>
        </p:nvSpPr>
        <p:spPr/>
        <p:txBody>
          <a:bodyPr/>
          <a:lstStyle/>
          <a:p>
            <a:fld id="{545BBA5F-F004-4B33-963A-0FC8B945B344}" type="slidenum">
              <a:rPr lang="da-DK" smtClean="0"/>
              <a:t>3</a:t>
            </a:fld>
            <a:endParaRPr lang="da-DK"/>
          </a:p>
        </p:txBody>
      </p:sp>
    </p:spTree>
    <p:extLst>
      <p:ext uri="{BB962C8B-B14F-4D97-AF65-F5344CB8AC3E}">
        <p14:creationId xmlns:p14="http://schemas.microsoft.com/office/powerpoint/2010/main" val="287098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5800" y="4400550"/>
            <a:ext cx="5623560" cy="4042410"/>
          </a:xfrm>
        </p:spPr>
        <p:txBody>
          <a:bodyPr/>
          <a:lstStyle/>
          <a:p>
            <a:pPr marL="0" indent="0">
              <a:buNone/>
            </a:pPr>
            <a:r>
              <a:rPr lang="da-DK" i="1" dirty="0"/>
              <a:t>NB: Formålet med denne slide er at få deltagerne til at forholde sig til, hvordan der arbejdes med kompetenceudvikling. Det gør de ved at score fra 1-10 på de tre dimensioner, hvor 1 er </a:t>
            </a:r>
            <a:r>
              <a:rPr lang="da-DK" i="1" baseline="0" dirty="0"/>
              <a:t> ‘dårligst</a:t>
            </a:r>
            <a:r>
              <a:rPr lang="da-DK" i="1" dirty="0"/>
              <a:t>‘ og 10 ‘bedst’.</a:t>
            </a:r>
            <a:r>
              <a:rPr lang="da-DK" i="1" baseline="0" dirty="0"/>
              <a:t> </a:t>
            </a:r>
            <a:r>
              <a:rPr lang="da-DK" i="1" dirty="0"/>
              <a:t>DM er fortaler for, at kompetenceudvikling gennemføres systematisk, åbent og med et fokus, der løfter alle i organisationen frem for tilfældigt udvalgte.</a:t>
            </a:r>
          </a:p>
          <a:p>
            <a:endParaRPr lang="da-DK" dirty="0"/>
          </a:p>
          <a:p>
            <a:pPr marL="0" indent="0">
              <a:buNone/>
            </a:pPr>
            <a:r>
              <a:rPr lang="da-DK" dirty="0"/>
              <a:t>SPØRGSMÅL: Hvordan vil I vurdere den måde, vi arbejder med kompetenceudvikling?  Lad mig høre jeres vurdering af, hvor vi ligger på de tre linjer. </a:t>
            </a:r>
          </a:p>
          <a:p>
            <a:endParaRPr lang="da-DK" i="1" dirty="0"/>
          </a:p>
          <a:p>
            <a:pPr marL="0" indent="0">
              <a:buNone/>
            </a:pPr>
            <a:r>
              <a:rPr lang="da-DK" i="0" dirty="0"/>
              <a:t>ORDFORKLARING:</a:t>
            </a:r>
          </a:p>
          <a:p>
            <a:r>
              <a:rPr lang="da-DK" i="0" dirty="0"/>
              <a:t>Tilfældigt: Ad hoc, når der er penge på budgettet, efter tur</a:t>
            </a:r>
          </a:p>
          <a:p>
            <a:r>
              <a:rPr lang="da-DK" i="0" dirty="0"/>
              <a:t>Systematisk: Fastsatte mål og opfølgning</a:t>
            </a:r>
          </a:p>
          <a:p>
            <a:r>
              <a:rPr lang="da-DK" i="0" dirty="0"/>
              <a:t>Lukket proces: Ingen kender kriterier for tildeling og hvem, der får hvad</a:t>
            </a:r>
          </a:p>
          <a:p>
            <a:r>
              <a:rPr lang="da-DK" i="0" dirty="0"/>
              <a:t>Åben proces: Kravene er kendt, SU bliver orienteret af HR om årets forbrug</a:t>
            </a:r>
          </a:p>
          <a:p>
            <a:r>
              <a:rPr lang="da-DK" i="0" dirty="0"/>
              <a:t>Individuelt fokus: Personligt fryns, ingen videndeling  </a:t>
            </a:r>
          </a:p>
          <a:p>
            <a:r>
              <a:rPr lang="da-DK" i="0" dirty="0"/>
              <a:t>Organisatorisk fokus: Vi løfter hele organisationen, så vi kan nå vores mål. Høj grad af videndeling, så flere får glæde af ny viden.</a:t>
            </a:r>
          </a:p>
        </p:txBody>
      </p:sp>
      <p:sp>
        <p:nvSpPr>
          <p:cNvPr id="4" name="Pladsholder til diasnummer 3"/>
          <p:cNvSpPr>
            <a:spLocks noGrp="1"/>
          </p:cNvSpPr>
          <p:nvPr>
            <p:ph type="sldNum" sz="quarter" idx="10"/>
          </p:nvPr>
        </p:nvSpPr>
        <p:spPr/>
        <p:txBody>
          <a:bodyPr/>
          <a:lstStyle/>
          <a:p>
            <a:fld id="{545BBA5F-F004-4B33-963A-0FC8B945B344}" type="slidenum">
              <a:rPr lang="da-DK" smtClean="0"/>
              <a:t>4</a:t>
            </a:fld>
            <a:endParaRPr lang="da-DK"/>
          </a:p>
        </p:txBody>
      </p:sp>
    </p:spTree>
    <p:extLst>
      <p:ext uri="{BB962C8B-B14F-4D97-AF65-F5344CB8AC3E}">
        <p14:creationId xmlns:p14="http://schemas.microsoft.com/office/powerpoint/2010/main" val="419144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Kompetenceudvikling handler i bund og grund om at videreudvikle og tilføje nye styrker. Fagligt og personligt.</a:t>
            </a:r>
          </a:p>
          <a:p>
            <a:endParaRPr lang="da-DK" dirty="0"/>
          </a:p>
          <a:p>
            <a:r>
              <a:rPr lang="da-DK" dirty="0"/>
              <a:t>Det gælder det snævert faglige, som der er brug for i løsningen af vores kerneopgaver.  Vi skal være opdateret på selve det faglige INDHOLD, hvis vi skal levere den kvalitet, der efterspørges, og som vi kan være stolte af.</a:t>
            </a:r>
          </a:p>
          <a:p>
            <a:endParaRPr lang="da-DK" dirty="0"/>
          </a:p>
          <a:p>
            <a:r>
              <a:rPr lang="da-DK" dirty="0"/>
              <a:t>Det handler også om, at vi som medarbejderne får mulighed for at styrke vores sidekompetencer. Det er dem der gør, at vi kan sætte vores faglige viden i spil. Altså MÅDEN, vi løser vores opgaver på i samarbejde med andre (fx kommunikation, projektledelse, forhandling osv.).</a:t>
            </a:r>
          </a:p>
        </p:txBody>
      </p:sp>
      <p:sp>
        <p:nvSpPr>
          <p:cNvPr id="4" name="Pladsholder til diasnummer 3"/>
          <p:cNvSpPr>
            <a:spLocks noGrp="1"/>
          </p:cNvSpPr>
          <p:nvPr>
            <p:ph type="sldNum" sz="quarter" idx="10"/>
          </p:nvPr>
        </p:nvSpPr>
        <p:spPr/>
        <p:txBody>
          <a:bodyPr/>
          <a:lstStyle/>
          <a:p>
            <a:fld id="{8A7D3828-FE25-43E5-8714-1AC17B52F454}" type="slidenum">
              <a:rPr lang="da-DK" smtClean="0"/>
              <a:pPr/>
              <a:t>5</a:t>
            </a:fld>
            <a:endParaRPr lang="da-DK"/>
          </a:p>
        </p:txBody>
      </p:sp>
    </p:spTree>
    <p:extLst>
      <p:ext uri="{BB962C8B-B14F-4D97-AF65-F5344CB8AC3E}">
        <p14:creationId xmlns:p14="http://schemas.microsoft.com/office/powerpoint/2010/main" val="290494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Kompetenceudvikling skaber mest værdi, når der er et godt match mellem medarbejderens motivation og ønsker og organisationens behov.</a:t>
            </a:r>
          </a:p>
          <a:p>
            <a:endParaRPr lang="da-DK" dirty="0"/>
          </a:p>
          <a:p>
            <a:pPr marL="0" indent="0">
              <a:buNone/>
            </a:pPr>
            <a:r>
              <a:rPr lang="da-DK" dirty="0"/>
              <a:t>De organisationer, der er bedst til kompetenceudvikling, er dem, der:</a:t>
            </a:r>
          </a:p>
          <a:p>
            <a:endParaRPr lang="da-DK" dirty="0"/>
          </a:p>
          <a:p>
            <a:pPr marL="285750" indent="-285750">
              <a:buFont typeface="Arial" panose="020B0604020202020204" pitchFamily="34" charset="0"/>
              <a:buChar char="•"/>
            </a:pPr>
            <a:r>
              <a:rPr lang="da-DK" dirty="0"/>
              <a:t>Har en systematisk tilgang, der gentages med jævne mellemrum</a:t>
            </a:r>
          </a:p>
          <a:p>
            <a:pPr marL="285750" indent="-285750">
              <a:buFont typeface="Arial" panose="020B0604020202020204" pitchFamily="34" charset="0"/>
              <a:buChar char="•"/>
            </a:pPr>
            <a:r>
              <a:rPr lang="da-DK" dirty="0"/>
              <a:t>Beskriver organisatoriske mål og krav til kompetencer </a:t>
            </a:r>
          </a:p>
          <a:p>
            <a:pPr marL="285750" indent="-285750">
              <a:buFont typeface="Arial" panose="020B0604020202020204" pitchFamily="34" charset="0"/>
              <a:buChar char="•"/>
            </a:pPr>
            <a:r>
              <a:rPr lang="da-DK" dirty="0"/>
              <a:t>Sørger for at der er tid til at gennemføre kompetenceudvikling</a:t>
            </a:r>
          </a:p>
          <a:p>
            <a:pPr marL="285750" indent="-285750">
              <a:buFont typeface="Arial" panose="020B0604020202020204" pitchFamily="34" charset="0"/>
              <a:buChar char="•"/>
            </a:pPr>
            <a:r>
              <a:rPr lang="da-DK" dirty="0"/>
              <a:t>Anerkender og belønner kompetenceudvikling.</a:t>
            </a:r>
          </a:p>
          <a:p>
            <a:endParaRPr lang="da-DK" dirty="0"/>
          </a:p>
          <a:p>
            <a:pPr marL="0" indent="0">
              <a:buNone/>
            </a:pPr>
            <a:r>
              <a:rPr lang="da-DK" dirty="0"/>
              <a:t>Det er ikke alle organisationer, der kan det. Så vi må hjælpe ledelsen på vej.</a:t>
            </a:r>
          </a:p>
          <a:p>
            <a:endParaRPr lang="da-DK" dirty="0"/>
          </a:p>
          <a:p>
            <a:pPr marL="0" indent="0">
              <a:buNone/>
            </a:pPr>
            <a:r>
              <a:rPr lang="da-DK" dirty="0"/>
              <a:t>Det ser vi på, hvordan vi kan gøre i det følgende. Vi starter med organisationens perspektiv. Bagefter ser vi på det fra medarbejdernes perspektiv.</a:t>
            </a:r>
          </a:p>
          <a:p>
            <a:endParaRPr lang="da-DK" dirty="0"/>
          </a:p>
        </p:txBody>
      </p:sp>
      <p:sp>
        <p:nvSpPr>
          <p:cNvPr id="4" name="Pladsholder til diasnummer 3"/>
          <p:cNvSpPr>
            <a:spLocks noGrp="1"/>
          </p:cNvSpPr>
          <p:nvPr>
            <p:ph type="sldNum" sz="quarter" idx="10"/>
          </p:nvPr>
        </p:nvSpPr>
        <p:spPr/>
        <p:txBody>
          <a:bodyPr/>
          <a:lstStyle/>
          <a:p>
            <a:fld id="{545BBA5F-F004-4B33-963A-0FC8B945B344}" type="slidenum">
              <a:rPr lang="da-DK" smtClean="0"/>
              <a:t>6</a:t>
            </a:fld>
            <a:endParaRPr lang="da-DK"/>
          </a:p>
        </p:txBody>
      </p:sp>
    </p:spTree>
    <p:extLst>
      <p:ext uri="{BB962C8B-B14F-4D97-AF65-F5344CB8AC3E}">
        <p14:creationId xmlns:p14="http://schemas.microsoft.com/office/powerpoint/2010/main" val="89451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5800" y="4400550"/>
            <a:ext cx="5433060" cy="4118610"/>
          </a:xfrm>
        </p:spPr>
        <p:txBody>
          <a:bodyPr/>
          <a:lstStyle/>
          <a:p>
            <a:pPr marL="0" indent="0">
              <a:buNone/>
            </a:pPr>
            <a:r>
              <a:rPr lang="da-DK" i="1" dirty="0"/>
              <a:t>NB: Formålet med denne slide er at give inspiration til et eller flere områder, hvor man opfordrer ledelsen til at satse på kompetenceudvikling.</a:t>
            </a:r>
          </a:p>
          <a:p>
            <a:endParaRPr lang="da-DK" dirty="0"/>
          </a:p>
          <a:p>
            <a:pPr marL="0" indent="0">
              <a:buNone/>
            </a:pPr>
            <a:r>
              <a:rPr lang="da-DK" dirty="0"/>
              <a:t>Man kan afdække en organisations behov for at udvikle nye kompetencer</a:t>
            </a:r>
            <a:r>
              <a:rPr lang="da-DK" baseline="0" dirty="0"/>
              <a:t> </a:t>
            </a:r>
            <a:r>
              <a:rPr lang="da-DK" dirty="0"/>
              <a:t>ved at lave en analyse af:</a:t>
            </a:r>
          </a:p>
          <a:p>
            <a:endParaRPr lang="da-DK" dirty="0"/>
          </a:p>
          <a:p>
            <a:pPr marL="342900" indent="-342900">
              <a:buAutoNum type="arabicPeriod"/>
            </a:pPr>
            <a:r>
              <a:rPr lang="da-DK" dirty="0"/>
              <a:t>Hvilke mål skal vi nå?</a:t>
            </a:r>
          </a:p>
          <a:p>
            <a:pPr marL="342900" indent="-342900">
              <a:buAutoNum type="arabicPeriod"/>
            </a:pPr>
            <a:r>
              <a:rPr lang="da-DK" dirty="0"/>
              <a:t>Hvilke opgaver skal vi løse?</a:t>
            </a:r>
          </a:p>
          <a:p>
            <a:pPr marL="342900" indent="-342900">
              <a:buAutoNum type="arabicPeriod"/>
            </a:pPr>
            <a:r>
              <a:rPr lang="da-DK" dirty="0"/>
              <a:t>Hvilke kompetencer kræver det?</a:t>
            </a:r>
          </a:p>
          <a:p>
            <a:pPr marL="342900" indent="-342900">
              <a:buAutoNum type="arabicPeriod"/>
            </a:pPr>
            <a:r>
              <a:rPr lang="da-DK" dirty="0"/>
              <a:t>Hvad skal vi udvikle – hvordan og hvem?</a:t>
            </a:r>
            <a:endParaRPr lang="da-DK" b="1" dirty="0"/>
          </a:p>
          <a:p>
            <a:endParaRPr lang="da-DK" b="1" dirty="0"/>
          </a:p>
          <a:p>
            <a:pPr marL="0" indent="0">
              <a:buNone/>
            </a:pPr>
            <a:r>
              <a:rPr lang="da-DK" dirty="0"/>
              <a:t>Det er en ledelsesopgave. Men det kan være til vores fordel, at vi i fællesskab beskriver det og i fællesskab udpeger nogle områder, hvor vi kan se at det giver mening at satse på kompetenceudvikling.</a:t>
            </a:r>
          </a:p>
          <a:p>
            <a:endParaRPr lang="da-DK" b="1" dirty="0"/>
          </a:p>
          <a:p>
            <a:pPr marL="0" indent="0">
              <a:buNone/>
            </a:pPr>
            <a:r>
              <a:rPr lang="da-DK" b="1" dirty="0"/>
              <a:t>Øvelse (i plenum eller grupper)</a:t>
            </a:r>
          </a:p>
          <a:p>
            <a:pPr marL="285750" indent="-285750">
              <a:buFont typeface="Arial" panose="020B0604020202020204" pitchFamily="34" charset="0"/>
              <a:buChar char="•"/>
            </a:pPr>
            <a:r>
              <a:rPr lang="da-DK" dirty="0"/>
              <a:t>På hvert niveau udpeges max 3 ting. Skriv på post-</a:t>
            </a:r>
            <a:r>
              <a:rPr lang="da-DK" dirty="0" err="1"/>
              <a:t>its</a:t>
            </a:r>
            <a:r>
              <a:rPr lang="da-DK" dirty="0"/>
              <a:t> eller pap-kort.</a:t>
            </a:r>
          </a:p>
          <a:p>
            <a:pPr marL="285750" indent="-285750">
              <a:buFont typeface="Arial" panose="020B0604020202020204" pitchFamily="34" charset="0"/>
              <a:buChar char="•"/>
            </a:pPr>
            <a:r>
              <a:rPr lang="da-DK" dirty="0"/>
              <a:t>Hvis vision, strategi eller mål ikke er kendt, skal deltagerne have mulighed for at orientere sig i relevant materiale</a:t>
            </a:r>
          </a:p>
          <a:p>
            <a:pPr marL="285750" indent="-285750">
              <a:buFont typeface="Arial" panose="020B0604020202020204" pitchFamily="34" charset="0"/>
              <a:buChar char="•"/>
            </a:pPr>
            <a:r>
              <a:rPr lang="da-DK" dirty="0"/>
              <a:t>Øvelsen afsluttes med, at kort/post-</a:t>
            </a:r>
            <a:r>
              <a:rPr lang="da-DK" dirty="0" err="1"/>
              <a:t>its</a:t>
            </a:r>
            <a:r>
              <a:rPr lang="da-DK" dirty="0"/>
              <a:t> for udviklingsaktiviteter samles, grupperes og evt. prioriteres.</a:t>
            </a:r>
          </a:p>
          <a:p>
            <a:endParaRPr lang="da-DK" dirty="0"/>
          </a:p>
          <a:p>
            <a:endParaRPr lang="da-DK" dirty="0"/>
          </a:p>
        </p:txBody>
      </p:sp>
      <p:sp>
        <p:nvSpPr>
          <p:cNvPr id="4" name="Pladsholder til diasnummer 3"/>
          <p:cNvSpPr>
            <a:spLocks noGrp="1"/>
          </p:cNvSpPr>
          <p:nvPr>
            <p:ph type="sldNum" sz="quarter" idx="10"/>
          </p:nvPr>
        </p:nvSpPr>
        <p:spPr/>
        <p:txBody>
          <a:bodyPr/>
          <a:lstStyle/>
          <a:p>
            <a:fld id="{545BBA5F-F004-4B33-963A-0FC8B945B344}" type="slidenum">
              <a:rPr lang="da-DK" smtClean="0"/>
              <a:t>7</a:t>
            </a:fld>
            <a:endParaRPr lang="da-DK"/>
          </a:p>
        </p:txBody>
      </p:sp>
    </p:spTree>
    <p:extLst>
      <p:ext uri="{BB962C8B-B14F-4D97-AF65-F5344CB8AC3E}">
        <p14:creationId xmlns:p14="http://schemas.microsoft.com/office/powerpoint/2010/main" val="240424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5800" y="4400550"/>
            <a:ext cx="5486400" cy="4377690"/>
          </a:xfrm>
        </p:spPr>
        <p:txBody>
          <a:bodyPr/>
          <a:lstStyle/>
          <a:p>
            <a:pPr marL="0" indent="0">
              <a:buNone/>
            </a:pPr>
            <a:r>
              <a:rPr lang="da-DK" i="1" dirty="0"/>
              <a:t>NB: Præsentationen er animeret. Klik KAN, VIL og BRUG for samt OVERLAP.</a:t>
            </a:r>
          </a:p>
          <a:p>
            <a:pPr marL="0" indent="0">
              <a:buNone/>
            </a:pPr>
            <a:endParaRPr lang="da-DK" i="1" dirty="0"/>
          </a:p>
          <a:p>
            <a:pPr marL="0" indent="0">
              <a:buNone/>
            </a:pPr>
            <a:r>
              <a:rPr lang="da-DK" i="1" dirty="0"/>
              <a:t>Formålet med </a:t>
            </a:r>
            <a:r>
              <a:rPr lang="da-DK" i="1" baseline="0" dirty="0"/>
              <a:t>sliden </a:t>
            </a:r>
            <a:r>
              <a:rPr lang="da-DK" i="1" dirty="0"/>
              <a:t>er at give inspiration til, hvordan den enkelte medarbejder kan udpege de områder, hvor han/hun ønsker at udvikle sig. Modellen tager udgangspunkt i egne styrker og ønsker – og kobler det med den organisatoriske analyse, der blev lavet på forrige slide. </a:t>
            </a:r>
          </a:p>
          <a:p>
            <a:endParaRPr lang="da-DK" i="1" dirty="0"/>
          </a:p>
          <a:p>
            <a:pPr marL="0" indent="0">
              <a:buNone/>
            </a:pPr>
            <a:r>
              <a:rPr lang="da-DK" i="1" dirty="0"/>
              <a:t>Lav øvelsen, hvis der er tid. Ellers kan den være inspiration til at medarbejderne selv kan lave den efterfølgende, når de forbereder sig til MUS. </a:t>
            </a:r>
          </a:p>
          <a:p>
            <a:endParaRPr lang="da-DK" b="1" dirty="0"/>
          </a:p>
          <a:p>
            <a:pPr marL="0" indent="0">
              <a:buNone/>
            </a:pPr>
            <a:r>
              <a:rPr lang="da-DK" dirty="0"/>
              <a:t>Denne model kan du bruge til at blive mere klar på, hvad du gerne vil udvikle i fremtiden. Pointen er, at man trives bedst i sit arbejdsliv, når der er størst mulig </a:t>
            </a:r>
            <a:r>
              <a:rPr lang="da-DK" b="1" dirty="0"/>
              <a:t>overlap mellem de tre cirkler. </a:t>
            </a:r>
            <a:r>
              <a:rPr lang="da-DK" dirty="0"/>
              <a:t>Altså, når man har et job, hvor man bruger sine styrker, synes det er inspirerende og motiverende. Og oplever at  bidrage med det,</a:t>
            </a:r>
            <a:r>
              <a:rPr lang="da-DK" baseline="0" dirty="0"/>
              <a:t> som </a:t>
            </a:r>
            <a:r>
              <a:rPr lang="da-DK" dirty="0"/>
              <a:t>efterspørges af arbejdsgiveren.</a:t>
            </a:r>
          </a:p>
          <a:p>
            <a:endParaRPr lang="da-DK" b="1" dirty="0"/>
          </a:p>
          <a:p>
            <a:pPr marL="0" indent="0">
              <a:buNone/>
            </a:pPr>
            <a:r>
              <a:rPr lang="da-DK" b="1" dirty="0"/>
              <a:t>Individuel øvelse (15 minutter)</a:t>
            </a:r>
          </a:p>
          <a:p>
            <a:r>
              <a:rPr lang="da-DK" dirty="0"/>
              <a:t>Tag et A4 ark. Beskriv dine vigtigste styrker – fagligt og personligt. Beskriv dét, der motiverer dig i dit arbejdsliv. Og brug din viden om, hvad der kræves i dit job/organisationen nu og de næste tre år. Så er du godt forberedt til den næste MUS!</a:t>
            </a:r>
          </a:p>
          <a:p>
            <a:endParaRPr lang="da-DK" sz="1400" dirty="0"/>
          </a:p>
        </p:txBody>
      </p:sp>
      <p:sp>
        <p:nvSpPr>
          <p:cNvPr id="4" name="Pladsholder til diasnummer 3"/>
          <p:cNvSpPr>
            <a:spLocks noGrp="1"/>
          </p:cNvSpPr>
          <p:nvPr>
            <p:ph type="sldNum" sz="quarter" idx="10"/>
          </p:nvPr>
        </p:nvSpPr>
        <p:spPr/>
        <p:txBody>
          <a:bodyPr/>
          <a:lstStyle/>
          <a:p>
            <a:fld id="{545BBA5F-F004-4B33-963A-0FC8B945B344}" type="slidenum">
              <a:rPr lang="da-DK" smtClean="0"/>
              <a:t>8</a:t>
            </a:fld>
            <a:endParaRPr lang="da-DK"/>
          </a:p>
        </p:txBody>
      </p:sp>
    </p:spTree>
    <p:extLst>
      <p:ext uri="{BB962C8B-B14F-4D97-AF65-F5344CB8AC3E}">
        <p14:creationId xmlns:p14="http://schemas.microsoft.com/office/powerpoint/2010/main" val="175694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i="1" dirty="0"/>
              <a:t>NOTE: Denne opsummerende slide er ‘animeret’, så hver boks dukker frem ved tryk på skift-tasten. </a:t>
            </a:r>
          </a:p>
          <a:p>
            <a:endParaRPr lang="da-DK" dirty="0"/>
          </a:p>
          <a:p>
            <a:pPr marL="228600" indent="-228600">
              <a:buFont typeface="+mj-lt"/>
              <a:buAutoNum type="arabicPeriod"/>
            </a:pPr>
            <a:r>
              <a:rPr lang="da-DK" dirty="0"/>
              <a:t>HUSK: Kompetenceudvikling forgår ikke kun på kurser</a:t>
            </a:r>
          </a:p>
          <a:p>
            <a:pPr marL="228600" indent="-228600">
              <a:buFont typeface="+mj-lt"/>
              <a:buAutoNum type="arabicPeriod"/>
            </a:pPr>
            <a:r>
              <a:rPr lang="da-DK" dirty="0"/>
              <a:t>TIPS: Hvornår er der gode anledninger til at lave aftaler?</a:t>
            </a:r>
          </a:p>
          <a:p>
            <a:pPr marL="228600" indent="-228600">
              <a:buFont typeface="+mj-lt"/>
              <a:buAutoNum type="arabicPeriod"/>
            </a:pPr>
            <a:r>
              <a:rPr lang="da-DK" dirty="0"/>
              <a:t>FÆLLES: Klubbens rolle til at sikre udvikling for alle</a:t>
            </a:r>
          </a:p>
          <a:p>
            <a:endParaRPr lang="da-DK" dirty="0"/>
          </a:p>
        </p:txBody>
      </p:sp>
      <p:sp>
        <p:nvSpPr>
          <p:cNvPr id="4" name="Pladsholder til diasnummer 3"/>
          <p:cNvSpPr>
            <a:spLocks noGrp="1"/>
          </p:cNvSpPr>
          <p:nvPr>
            <p:ph type="sldNum" sz="quarter" idx="10"/>
          </p:nvPr>
        </p:nvSpPr>
        <p:spPr/>
        <p:txBody>
          <a:bodyPr/>
          <a:lstStyle/>
          <a:p>
            <a:fld id="{545BBA5F-F004-4B33-963A-0FC8B945B344}" type="slidenum">
              <a:rPr lang="da-DK" smtClean="0"/>
              <a:t>9</a:t>
            </a:fld>
            <a:endParaRPr lang="da-DK"/>
          </a:p>
        </p:txBody>
      </p:sp>
    </p:spTree>
    <p:extLst>
      <p:ext uri="{BB962C8B-B14F-4D97-AF65-F5344CB8AC3E}">
        <p14:creationId xmlns:p14="http://schemas.microsoft.com/office/powerpoint/2010/main" val="447347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C45FC5F6-52ED-7B43-88C4-C757405B10B9}" type="datetime2">
              <a:rPr lang="da-DK" smtClean="0"/>
              <a:t>17. november 2020</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r>
              <a:rPr lang="da-DK">
                <a:noFill/>
              </a:rPr>
              <a:t>Kompetenceudvikling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C0A51EAF-DD6A-CD49-B2EC-F4044045E954}"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A56E8B5-12AB-2D42-9889-89AA7433366A}"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DF19727-627F-4A4F-8F90-FE6C1134DF34}"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F8DD074-0C2D-1947-A3C7-1BA7334B2D77}"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83F167A-2D78-1948-A553-1EF8F26F3184}"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5B184801-C82C-8349-9ED6-6A898CF8C4CF}"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r>
              <a:rPr lang="da-DK">
                <a:solidFill>
                  <a:schemeClr val="accent1"/>
                </a:solidFill>
              </a:rPr>
              <a:t>Kompetenceudvikling</a:t>
            </a:r>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98CF6B21-C131-8449-900E-B7EF09ACCA90}"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dirty="0"/>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dirty="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0D9FBBFC-9DDE-5A45-B57B-B1971DE939B6}"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r>
              <a:rPr lang="da-DK">
                <a:solidFill>
                  <a:schemeClr val="tx1"/>
                </a:solidFill>
              </a:rPr>
              <a:t>Kompetenceudvikling</a:t>
            </a:r>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dirty="0"/>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2DACA5F4-E75F-0644-BF4D-9A97AEFAA246}"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r>
              <a:rPr lang="da-DK">
                <a:solidFill>
                  <a:schemeClr val="accent5"/>
                </a:solidFill>
              </a:rPr>
              <a:t>Kompetenceudvikling</a:t>
            </a:r>
            <a:endParaRPr lang="da-DK" dirty="0">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578CF431-B9ED-4745-9191-170517D0DA3F}"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r>
              <a:rPr lang="da-DK">
                <a:solidFill>
                  <a:schemeClr val="accent1"/>
                </a:solidFill>
              </a:rPr>
              <a:t>Kompetenceudvikling</a:t>
            </a:r>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C09ECE48-896B-5447-9CF3-49D228705B2B}" type="datetime2">
              <a:rPr lang="da-DK" smtClean="0"/>
              <a:t>17.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r>
              <a:rPr lang="da-DK">
                <a:noFill/>
              </a:rPr>
              <a:t>Kompetenceudvikling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0D6DC8A3-AA25-3A42-ABE8-79441EAFEAF1}" type="datetime2">
              <a:rPr lang="da-DK" smtClean="0"/>
              <a:t>17. november 2020</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r>
              <a:rPr lang="da-DK"/>
              <a:t>Kompetenceudvikling</a:t>
            </a:r>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C0B8F20-3546-8445-8920-1551F8BCFD2C}" type="datetime2">
              <a:rPr lang="da-DK" smtClean="0"/>
              <a:t>17. november 2020</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r>
              <a:rPr lang="da-DK"/>
              <a:t>Kompetenceudvikling</a:t>
            </a:r>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CA6CC968-2A0A-8741-967B-6781C0DD009E}" type="datetime2">
              <a:rPr lang="da-DK" smtClean="0"/>
              <a:t>17. november 2020</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a:t>Kompetenceudvikling</a:t>
            </a:r>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
        <p:nvSpPr>
          <p:cNvPr id="2" name="Tåre 1"/>
          <p:cNvSpPr/>
          <p:nvPr userDrawn="1"/>
        </p:nvSpPr>
        <p:spPr>
          <a:xfrm rot="16200000" flipH="1">
            <a:off x="766181" y="50393"/>
            <a:ext cx="6041426" cy="7573789"/>
          </a:xfrm>
          <a:prstGeom prst="teardrop">
            <a:avLst/>
          </a:prstGeom>
          <a:solidFill>
            <a:srgbClr val="E81B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633">
              <a:latin typeface="+mj-lt"/>
            </a:endParaRPr>
          </a:p>
        </p:txBody>
      </p:sp>
      <p:sp>
        <p:nvSpPr>
          <p:cNvPr id="4" name="Pladsholder til tekst 3"/>
          <p:cNvSpPr>
            <a:spLocks noGrp="1"/>
          </p:cNvSpPr>
          <p:nvPr>
            <p:ph type="body" sz="quarter" idx="10"/>
          </p:nvPr>
        </p:nvSpPr>
        <p:spPr>
          <a:xfrm>
            <a:off x="1005838" y="2306572"/>
            <a:ext cx="5993255" cy="3134910"/>
          </a:xfrm>
        </p:spPr>
        <p:txBody>
          <a:bodyPr anchor="ctr" anchorCtr="0">
            <a:noAutofit/>
          </a:bodyPr>
          <a:lstStyle>
            <a:lvl1pPr marL="0" indent="0">
              <a:buFontTx/>
              <a:buNone/>
              <a:defRPr sz="6168" spc="0" baseline="0">
                <a:solidFill>
                  <a:schemeClr val="bg1"/>
                </a:solidFill>
                <a:latin typeface="+mj-lt"/>
              </a:defRPr>
            </a:lvl1pPr>
          </a:lstStyle>
          <a:p>
            <a:pPr lvl="0"/>
            <a:r>
              <a:rPr lang="da-DK"/>
              <a:t>Klik for at redigere i master</a:t>
            </a:r>
          </a:p>
        </p:txBody>
      </p:sp>
      <p:pic>
        <p:nvPicPr>
          <p:cNvPr id="7" name="Billede 6"/>
          <p:cNvPicPr>
            <a:picLocks noChangeAspect="1"/>
          </p:cNvPicPr>
          <p:nvPr userDrawn="1"/>
        </p:nvPicPr>
        <p:blipFill>
          <a:blip r:embed="rId2"/>
          <a:stretch>
            <a:fillRect/>
          </a:stretch>
        </p:blipFill>
        <p:spPr>
          <a:xfrm>
            <a:off x="8576357" y="631009"/>
            <a:ext cx="2810492" cy="653106"/>
          </a:xfrm>
          <a:prstGeom prst="rect">
            <a:avLst/>
          </a:prstGeom>
        </p:spPr>
      </p:pic>
    </p:spTree>
    <p:extLst>
      <p:ext uri="{BB962C8B-B14F-4D97-AF65-F5344CB8AC3E}">
        <p14:creationId xmlns:p14="http://schemas.microsoft.com/office/powerpoint/2010/main" val="1406988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1388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05183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eldias">
    <p:spTree>
      <p:nvGrpSpPr>
        <p:cNvPr id="1" name=""/>
        <p:cNvGrpSpPr/>
        <p:nvPr/>
      </p:nvGrpSpPr>
      <p:grpSpPr>
        <a:xfrm>
          <a:off x="0" y="0"/>
          <a:ext cx="0" cy="0"/>
          <a:chOff x="0" y="0"/>
          <a:chExt cx="0" cy="0"/>
        </a:xfrm>
      </p:grpSpPr>
      <p:sp>
        <p:nvSpPr>
          <p:cNvPr id="5" name="Pladsholder til indhold 2"/>
          <p:cNvSpPr>
            <a:spLocks noGrp="1"/>
          </p:cNvSpPr>
          <p:nvPr>
            <p:ph idx="10" hasCustomPrompt="1"/>
          </p:nvPr>
        </p:nvSpPr>
        <p:spPr>
          <a:xfrm>
            <a:off x="513242" y="1339059"/>
            <a:ext cx="11165516" cy="4506434"/>
          </a:xfrm>
          <a:prstGeom prst="rect">
            <a:avLst/>
          </a:prstGeom>
        </p:spPr>
        <p:txBody>
          <a:bodyPr numCol="1" spcCol="144000">
            <a:normAutofit/>
          </a:bodyPr>
          <a:lstStyle>
            <a:lvl1pPr marL="244890" indent="-277542">
              <a:lnSpc>
                <a:spcPct val="120000"/>
              </a:lnSpc>
              <a:spcBef>
                <a:spcPts val="363"/>
              </a:spcBef>
              <a:buClr>
                <a:srgbClr val="E00035"/>
              </a:buClr>
              <a:buSzPct val="100000"/>
              <a:buFont typeface="Arial"/>
              <a:buChar char="•"/>
              <a:defRPr sz="1814" b="0" i="0" baseline="0">
                <a:solidFill>
                  <a:srgbClr val="424E5B"/>
                </a:solidFill>
                <a:latin typeface="+mj-lt"/>
                <a:cs typeface="Lintel Medium"/>
              </a:defRPr>
            </a:lvl1pPr>
            <a:lvl2pPr>
              <a:lnSpc>
                <a:spcPct val="120000"/>
              </a:lnSpc>
              <a:defRPr sz="1633" b="0" i="0" baseline="0">
                <a:solidFill>
                  <a:srgbClr val="424E5B"/>
                </a:solidFill>
                <a:latin typeface="+mj-lt"/>
                <a:cs typeface="Lintel Medium"/>
              </a:defRPr>
            </a:lvl2pPr>
            <a:lvl3pPr>
              <a:lnSpc>
                <a:spcPct val="120000"/>
              </a:lnSpc>
              <a:defRPr sz="1633"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895685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6523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68943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8B517AA2-6439-244A-90AC-9EC97609239D}" type="datetime2">
              <a:rPr lang="da-DK" smtClean="0"/>
              <a:t>17.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r>
              <a:rPr lang="da-DK">
                <a:noFill/>
              </a:rPr>
              <a:t>Kompetenceudvikling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eldias">
    <p:spTree>
      <p:nvGrpSpPr>
        <p:cNvPr id="1" name=""/>
        <p:cNvGrpSpPr/>
        <p:nvPr/>
      </p:nvGrpSpPr>
      <p:grpSpPr>
        <a:xfrm>
          <a:off x="0" y="0"/>
          <a:ext cx="0" cy="0"/>
          <a:chOff x="0" y="0"/>
          <a:chExt cx="0" cy="0"/>
        </a:xfrm>
      </p:grpSpPr>
      <p:sp>
        <p:nvSpPr>
          <p:cNvPr id="5" name="Pladsholder til indhold 2"/>
          <p:cNvSpPr>
            <a:spLocks noGrp="1"/>
          </p:cNvSpPr>
          <p:nvPr>
            <p:ph idx="10" hasCustomPrompt="1"/>
          </p:nvPr>
        </p:nvSpPr>
        <p:spPr>
          <a:xfrm>
            <a:off x="513242" y="1339059"/>
            <a:ext cx="11165516" cy="4506434"/>
          </a:xfrm>
          <a:prstGeom prst="rect">
            <a:avLst/>
          </a:prstGeom>
        </p:spPr>
        <p:txBody>
          <a:bodyPr numCol="1" spcCol="144000">
            <a:normAutofit/>
          </a:bodyPr>
          <a:lstStyle>
            <a:lvl1pPr marL="244890" indent="-277542">
              <a:lnSpc>
                <a:spcPct val="120000"/>
              </a:lnSpc>
              <a:spcBef>
                <a:spcPts val="363"/>
              </a:spcBef>
              <a:buClr>
                <a:srgbClr val="E00035"/>
              </a:buClr>
              <a:buSzPct val="100000"/>
              <a:buFont typeface="Arial"/>
              <a:buChar char="•"/>
              <a:defRPr sz="1814" b="0" i="0" baseline="0">
                <a:solidFill>
                  <a:srgbClr val="424E5B"/>
                </a:solidFill>
                <a:latin typeface="+mj-lt"/>
                <a:cs typeface="Lintel Medium"/>
              </a:defRPr>
            </a:lvl1pPr>
            <a:lvl2pPr>
              <a:lnSpc>
                <a:spcPct val="120000"/>
              </a:lnSpc>
              <a:defRPr sz="1633" b="0" i="0" baseline="0">
                <a:solidFill>
                  <a:srgbClr val="424E5B"/>
                </a:solidFill>
                <a:latin typeface="+mj-lt"/>
                <a:cs typeface="Lintel Medium"/>
              </a:defRPr>
            </a:lvl2pPr>
            <a:lvl3pPr>
              <a:lnSpc>
                <a:spcPct val="120000"/>
              </a:lnSpc>
              <a:defRPr sz="1633"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72697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120377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05019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EC93A00D-92EB-4A40-8EE1-0565632FDD9B}" type="datetime2">
              <a:rPr lang="da-DK" smtClean="0"/>
              <a:t>17.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r>
              <a:rPr lang="da-DK">
                <a:noFill/>
              </a:rPr>
              <a:t>Kompetenceudvikling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E181B2DF-13AD-3C48-A25F-2892F4EDAEDC}" type="datetime2">
              <a:rPr lang="da-DK" smtClean="0"/>
              <a:t>17.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ADD5ED85-BC34-0049-9772-1AF251B08B81}" type="datetime2">
              <a:rPr lang="da-DK" smtClean="0"/>
              <a:t>17.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B56510CC-917F-0B4E-A926-404A6A48D78D}" type="datetime2">
              <a:rPr lang="da-DK" smtClean="0"/>
              <a:t>17.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r>
              <a:rPr lang="da-DK"/>
              <a:t>Kompetenceudvikling</a:t>
            </a:r>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96332EB0-88B5-0244-AD7A-F2B389179D8D}" type="datetime2">
              <a:rPr lang="da-DK" smtClean="0"/>
              <a:t>17.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r>
              <a:rPr lang="da-DK"/>
              <a:t>Kompetenceudvikling</a:t>
            </a:r>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ED294F4F-E7B5-004B-8EC0-2D473040B147}" type="datetime2">
              <a:rPr lang="da-DK" smtClean="0"/>
              <a:t>17.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Kompetenceudvikling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6.xml"/><Relationship Id="rId21" Type="http://schemas.openxmlformats.org/officeDocument/2006/relationships/slideLayout" Target="../slideLayouts/slideLayout21.xml"/><Relationship Id="rId34" Type="http://schemas.openxmlformats.org/officeDocument/2006/relationships/tags" Target="../tags/tag1.xml"/><Relationship Id="rId42" Type="http://schemas.openxmlformats.org/officeDocument/2006/relationships/tags" Target="../tags/tag9.xml"/><Relationship Id="rId47" Type="http://schemas.openxmlformats.org/officeDocument/2006/relationships/tags" Target="../tags/tag14.xml"/><Relationship Id="rId50" Type="http://schemas.openxmlformats.org/officeDocument/2006/relationships/tags" Target="../tags/tag17.xml"/><Relationship Id="rId55"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40" Type="http://schemas.openxmlformats.org/officeDocument/2006/relationships/tags" Target="../tags/tag7.xml"/><Relationship Id="rId45" Type="http://schemas.openxmlformats.org/officeDocument/2006/relationships/tags" Target="../tags/tag12.xml"/><Relationship Id="rId53" Type="http://schemas.openxmlformats.org/officeDocument/2006/relationships/tags" Target="../tags/tag20.xml"/><Relationship Id="rId58" Type="http://schemas.openxmlformats.org/officeDocument/2006/relationships/image" Target="../media/image2.sv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43" Type="http://schemas.openxmlformats.org/officeDocument/2006/relationships/tags" Target="../tags/tag10.xml"/><Relationship Id="rId48" Type="http://schemas.openxmlformats.org/officeDocument/2006/relationships/tags" Target="../tags/tag15.xml"/><Relationship Id="rId56"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1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5.xml"/><Relationship Id="rId46" Type="http://schemas.openxmlformats.org/officeDocument/2006/relationships/tags" Target="../tags/tag13.xml"/><Relationship Id="rId20" Type="http://schemas.openxmlformats.org/officeDocument/2006/relationships/slideLayout" Target="../slideLayouts/slideLayout20.xml"/><Relationship Id="rId41" Type="http://schemas.openxmlformats.org/officeDocument/2006/relationships/tags" Target="../tags/tag8.xml"/><Relationship Id="rId54"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49" Type="http://schemas.openxmlformats.org/officeDocument/2006/relationships/tags" Target="../tags/tag16.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11.xml"/><Relationship Id="rId5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3608846C-D7D0-3D4F-B1EE-A30005ECFF8E}" type="datetime2">
              <a:rPr lang="da-DK" smtClean="0"/>
              <a:t>17. november 2020</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r>
              <a:rPr lang="da-DK"/>
              <a:t>Kompetenceudvikling</a:t>
            </a:r>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34"/>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35"/>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6"/>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7"/>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8"/>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9"/>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40"/>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41"/>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42"/>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43"/>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44"/>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45"/>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6"/>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7"/>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8"/>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9"/>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50"/>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51"/>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52"/>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53"/>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54"/>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55"/>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6"/>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kompetenceweb.d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94E75A-BE7A-E349-AE94-BFA84F4F2D53}"/>
              </a:ext>
            </a:extLst>
          </p:cNvPr>
          <p:cNvSpPr>
            <a:spLocks noGrp="1"/>
          </p:cNvSpPr>
          <p:nvPr>
            <p:ph type="ctrTitle"/>
          </p:nvPr>
        </p:nvSpPr>
        <p:spPr/>
        <p:txBody>
          <a:bodyPr/>
          <a:lstStyle/>
          <a:p>
            <a:r>
              <a:rPr lang="da-DK" dirty="0"/>
              <a:t>Kompetenceudvikling</a:t>
            </a:r>
          </a:p>
        </p:txBody>
      </p:sp>
      <p:sp>
        <p:nvSpPr>
          <p:cNvPr id="2" name="Pladsholder til dato 1">
            <a:extLst>
              <a:ext uri="{FF2B5EF4-FFF2-40B4-BE49-F238E27FC236}">
                <a16:creationId xmlns:a16="http://schemas.microsoft.com/office/drawing/2014/main" id="{31256C68-FB41-4F4D-8A70-6184A5043BC7}"/>
              </a:ext>
            </a:extLst>
          </p:cNvPr>
          <p:cNvSpPr>
            <a:spLocks noGrp="1"/>
          </p:cNvSpPr>
          <p:nvPr>
            <p:ph type="dt" sz="half" idx="10"/>
          </p:nvPr>
        </p:nvSpPr>
        <p:spPr/>
        <p:txBody>
          <a:bodyPr/>
          <a:lstStyle/>
          <a:p>
            <a:fld id="{BE7B882A-6A8F-2B40-B053-114D6F233EA9}" type="datetime2">
              <a:rPr lang="da-DK" smtClean="0"/>
              <a:t>17. november 2020</a:t>
            </a:fld>
            <a:endParaRPr lang="da-DK" dirty="0"/>
          </a:p>
        </p:txBody>
      </p:sp>
      <p:sp>
        <p:nvSpPr>
          <p:cNvPr id="4" name="Pladsholder til sidefod 3">
            <a:extLst>
              <a:ext uri="{FF2B5EF4-FFF2-40B4-BE49-F238E27FC236}">
                <a16:creationId xmlns:a16="http://schemas.microsoft.com/office/drawing/2014/main" id="{D970D40F-F094-2E49-9F4A-85A476630DE8}"/>
              </a:ext>
            </a:extLst>
          </p:cNvPr>
          <p:cNvSpPr>
            <a:spLocks noGrp="1"/>
          </p:cNvSpPr>
          <p:nvPr>
            <p:ph type="ftr" sz="quarter" idx="11"/>
          </p:nvPr>
        </p:nvSpPr>
        <p:spPr/>
        <p:txBody>
          <a:bodyPr/>
          <a:lstStyle/>
          <a:p>
            <a:r>
              <a:rPr lang="da-DK">
                <a:noFill/>
              </a:rPr>
              <a:t>Kompetenceudvikling</a:t>
            </a:r>
            <a:endParaRPr lang="da-DK" dirty="0">
              <a:noFill/>
            </a:endParaRPr>
          </a:p>
        </p:txBody>
      </p:sp>
      <p:sp>
        <p:nvSpPr>
          <p:cNvPr id="5" name="Pladsholder til slidenummer 4">
            <a:extLst>
              <a:ext uri="{FF2B5EF4-FFF2-40B4-BE49-F238E27FC236}">
                <a16:creationId xmlns:a16="http://schemas.microsoft.com/office/drawing/2014/main" id="{9629C323-0C13-CA47-8144-746FD95B4460}"/>
              </a:ext>
            </a:extLst>
          </p:cNvPr>
          <p:cNvSpPr>
            <a:spLocks noGrp="1"/>
          </p:cNvSpPr>
          <p:nvPr>
            <p:ph type="sldNum" sz="quarter" idx="12"/>
          </p:nvPr>
        </p:nvSpPr>
        <p:spPr/>
        <p:txBody>
          <a:bodyPr/>
          <a:lstStyle/>
          <a:p>
            <a:fld id="{23AA811B-2EBD-4900-905E-5BE206449611}" type="slidenum">
              <a:rPr lang="da-DK" smtClean="0"/>
              <a:pPr/>
              <a:t>1</a:t>
            </a:fld>
            <a:endParaRPr lang="da-DK" dirty="0"/>
          </a:p>
        </p:txBody>
      </p:sp>
    </p:spTree>
    <p:extLst>
      <p:ext uri="{BB962C8B-B14F-4D97-AF65-F5344CB8AC3E}">
        <p14:creationId xmlns:p14="http://schemas.microsoft.com/office/powerpoint/2010/main" val="299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CE74B-045B-594A-9478-7D118539D9D0}"/>
              </a:ext>
            </a:extLst>
          </p:cNvPr>
          <p:cNvSpPr>
            <a:spLocks noGrp="1"/>
          </p:cNvSpPr>
          <p:nvPr>
            <p:ph type="ctrTitle"/>
          </p:nvPr>
        </p:nvSpPr>
        <p:spPr/>
        <p:txBody>
          <a:bodyPr/>
          <a:lstStyle/>
          <a:p>
            <a:r>
              <a:rPr lang="da-DK" dirty="0"/>
              <a:t>Få mere information</a:t>
            </a:r>
            <a:br>
              <a:rPr lang="da-DK" dirty="0"/>
            </a:br>
            <a:r>
              <a:rPr lang="da-DK" dirty="0"/>
              <a:t>på </a:t>
            </a:r>
            <a:r>
              <a:rPr lang="da-DK" dirty="0" err="1"/>
              <a:t>dm.dk</a:t>
            </a:r>
            <a:endParaRPr lang="da-DK" dirty="0"/>
          </a:p>
        </p:txBody>
      </p:sp>
      <p:sp>
        <p:nvSpPr>
          <p:cNvPr id="4" name="Pladsholder til dato 3">
            <a:extLst>
              <a:ext uri="{FF2B5EF4-FFF2-40B4-BE49-F238E27FC236}">
                <a16:creationId xmlns:a16="http://schemas.microsoft.com/office/drawing/2014/main" id="{E22D668D-D330-F349-91D0-AB24A4851FDC}"/>
              </a:ext>
            </a:extLst>
          </p:cNvPr>
          <p:cNvSpPr>
            <a:spLocks noGrp="1"/>
          </p:cNvSpPr>
          <p:nvPr>
            <p:ph type="dt" sz="half" idx="10"/>
          </p:nvPr>
        </p:nvSpPr>
        <p:spPr/>
        <p:txBody>
          <a:bodyPr/>
          <a:lstStyle/>
          <a:p>
            <a:fld id="{2C280404-A218-674D-9E0F-7C3A2C8B7FA1}" type="datetime2">
              <a:rPr lang="da-DK" smtClean="0"/>
              <a:t>17. november 2020</a:t>
            </a:fld>
            <a:endParaRPr lang="da-DK" dirty="0"/>
          </a:p>
        </p:txBody>
      </p:sp>
      <p:sp>
        <p:nvSpPr>
          <p:cNvPr id="5" name="Pladsholder til sidefod 4">
            <a:extLst>
              <a:ext uri="{FF2B5EF4-FFF2-40B4-BE49-F238E27FC236}">
                <a16:creationId xmlns:a16="http://schemas.microsoft.com/office/drawing/2014/main" id="{32EAFDC5-79C7-D040-AA52-67FE4AF8AD53}"/>
              </a:ext>
            </a:extLst>
          </p:cNvPr>
          <p:cNvSpPr>
            <a:spLocks noGrp="1"/>
          </p:cNvSpPr>
          <p:nvPr>
            <p:ph type="ftr" sz="quarter" idx="11"/>
          </p:nvPr>
        </p:nvSpPr>
        <p:spPr/>
        <p:txBody>
          <a:bodyPr/>
          <a:lstStyle/>
          <a:p>
            <a:r>
              <a:rPr lang="da-DK"/>
              <a:t>Kompetenceudvikling</a:t>
            </a:r>
            <a:endParaRPr lang="da-DK" dirty="0"/>
          </a:p>
        </p:txBody>
      </p:sp>
      <p:sp>
        <p:nvSpPr>
          <p:cNvPr id="6" name="Pladsholder til slidenummer 5">
            <a:extLst>
              <a:ext uri="{FF2B5EF4-FFF2-40B4-BE49-F238E27FC236}">
                <a16:creationId xmlns:a16="http://schemas.microsoft.com/office/drawing/2014/main" id="{BD84FE11-9583-B548-90A7-0C4C8BBDEEE4}"/>
              </a:ext>
            </a:extLst>
          </p:cNvPr>
          <p:cNvSpPr>
            <a:spLocks noGrp="1"/>
          </p:cNvSpPr>
          <p:nvPr>
            <p:ph type="sldNum" sz="quarter" idx="12"/>
          </p:nvPr>
        </p:nvSpPr>
        <p:spPr/>
        <p:txBody>
          <a:bodyPr/>
          <a:lstStyle/>
          <a:p>
            <a:fld id="{23AA811B-2EBD-4900-905E-5BE206449611}" type="slidenum">
              <a:rPr lang="da-DK" smtClean="0"/>
              <a:t>10</a:t>
            </a:fld>
            <a:endParaRPr lang="da-DK" dirty="0"/>
          </a:p>
        </p:txBody>
      </p:sp>
    </p:spTree>
    <p:extLst>
      <p:ext uri="{BB962C8B-B14F-4D97-AF65-F5344CB8AC3E}">
        <p14:creationId xmlns:p14="http://schemas.microsoft.com/office/powerpoint/2010/main" val="160442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F6CEA-2D82-C043-87A6-5E0D73C4680E}"/>
              </a:ext>
            </a:extLst>
          </p:cNvPr>
          <p:cNvSpPr>
            <a:spLocks noGrp="1"/>
          </p:cNvSpPr>
          <p:nvPr>
            <p:ph type="title"/>
          </p:nvPr>
        </p:nvSpPr>
        <p:spPr/>
        <p:txBody>
          <a:bodyPr/>
          <a:lstStyle/>
          <a:p>
            <a:r>
              <a:rPr lang="da-DK" dirty="0"/>
              <a:t>Tak</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p:txBody>
          <a:bodyPr/>
          <a:lstStyle/>
          <a:p>
            <a:fld id="{128142C0-7F1A-EA48-BCFA-B992313A479D}" type="datetime2">
              <a:rPr lang="da-DK" smtClean="0"/>
              <a:t>17. november 2020</a:t>
            </a:fld>
            <a:endParaRPr lang="da-DK" dirty="0"/>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p:txBody>
          <a:bodyPr/>
          <a:lstStyle/>
          <a:p>
            <a:r>
              <a:rPr lang="da-DK"/>
              <a:t>Kompetenceudvikling</a:t>
            </a:r>
            <a:endParaRPr lang="da-DK" dirty="0"/>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6503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Kompetenceudvikling </a:t>
            </a:r>
            <a:br>
              <a:rPr lang="da-DK" dirty="0"/>
            </a:br>
            <a:r>
              <a:rPr lang="da-DK" dirty="0"/>
              <a:t>– hvorfor giver det mening at forholde sig til det?</a:t>
            </a:r>
          </a:p>
        </p:txBody>
      </p:sp>
      <p:sp>
        <p:nvSpPr>
          <p:cNvPr id="2" name="Pladsholder til indhold 1">
            <a:extLst>
              <a:ext uri="{FF2B5EF4-FFF2-40B4-BE49-F238E27FC236}">
                <a16:creationId xmlns:a16="http://schemas.microsoft.com/office/drawing/2014/main" id="{55BABC44-3DEF-5A4F-B475-FD5E67FDA554}"/>
              </a:ext>
            </a:extLst>
          </p:cNvPr>
          <p:cNvSpPr>
            <a:spLocks noGrp="1"/>
          </p:cNvSpPr>
          <p:nvPr>
            <p:ph idx="1"/>
          </p:nvPr>
        </p:nvSpPr>
        <p:spPr/>
        <p:txBody>
          <a:bodyPr/>
          <a:lstStyle/>
          <a:p>
            <a:pPr marL="0" indent="0">
              <a:buNone/>
            </a:pPr>
            <a:r>
              <a:rPr lang="da-DK" dirty="0">
                <a:latin typeface="+mj-lt"/>
              </a:rPr>
              <a:t>Individuelt</a:t>
            </a:r>
            <a:r>
              <a:rPr lang="da-DK" b="1" dirty="0">
                <a:latin typeface="+mj-lt"/>
              </a:rPr>
              <a:t> </a:t>
            </a:r>
            <a:br>
              <a:rPr lang="da-DK" b="1" dirty="0">
                <a:latin typeface="+mj-lt"/>
              </a:rPr>
            </a:br>
            <a:endParaRPr lang="da-DK" b="1" dirty="0">
              <a:latin typeface="+mj-lt"/>
            </a:endParaRPr>
          </a:p>
          <a:p>
            <a:pPr marL="0" indent="0">
              <a:buNone/>
            </a:pPr>
            <a:r>
              <a:rPr lang="da-DK" dirty="0"/>
              <a:t>Så jeg kan …</a:t>
            </a:r>
          </a:p>
          <a:p>
            <a:r>
              <a:rPr lang="da-DK" dirty="0"/>
              <a:t>Løse nye og spændende opgaver i min nuværende stilling</a:t>
            </a:r>
          </a:p>
          <a:p>
            <a:r>
              <a:rPr lang="da-DK" dirty="0"/>
              <a:t>Opnå mere indflydelse og ansvar i kommende stilling </a:t>
            </a:r>
          </a:p>
          <a:p>
            <a:r>
              <a:rPr lang="da-DK" dirty="0"/>
              <a:t>Få mere i løn</a:t>
            </a:r>
          </a:p>
          <a:p>
            <a:r>
              <a:rPr lang="da-DK" dirty="0"/>
              <a:t>Øge arbejdsglæde og trivsel</a:t>
            </a:r>
          </a:p>
          <a:p>
            <a:r>
              <a:rPr lang="da-DK" dirty="0"/>
              <a:t>Være klædt på til fremtidens opgaver og krav (</a:t>
            </a:r>
            <a:r>
              <a:rPr lang="da-DK" dirty="0" err="1"/>
              <a:t>employability</a:t>
            </a:r>
            <a:r>
              <a:rPr lang="da-DK" dirty="0"/>
              <a:t>)</a:t>
            </a:r>
          </a:p>
          <a:p>
            <a:r>
              <a:rPr lang="da-DK" dirty="0"/>
              <a:t>Andet ???</a:t>
            </a:r>
          </a:p>
          <a:p>
            <a:endParaRPr lang="da-DK" dirty="0"/>
          </a:p>
        </p:txBody>
      </p:sp>
      <p:pic>
        <p:nvPicPr>
          <p:cNvPr id="11" name="Pladsholder til indhold 10" descr="Et billede, der indeholder person, kvinde, vindue, indendørs&#10;&#10;Automatisk genereret beskrivelse">
            <a:extLst>
              <a:ext uri="{FF2B5EF4-FFF2-40B4-BE49-F238E27FC236}">
                <a16:creationId xmlns:a16="http://schemas.microsoft.com/office/drawing/2014/main" id="{9A58847D-9D71-0746-96D0-E0BB02EA782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75388" y="2257161"/>
            <a:ext cx="5556250" cy="3704166"/>
          </a:xfrm>
        </p:spPr>
      </p:pic>
      <p:sp>
        <p:nvSpPr>
          <p:cNvPr id="8" name="Pladsholder til tekst 7">
            <a:extLst>
              <a:ext uri="{FF2B5EF4-FFF2-40B4-BE49-F238E27FC236}">
                <a16:creationId xmlns:a16="http://schemas.microsoft.com/office/drawing/2014/main" id="{EE5A3FD2-B2C5-484B-BE5C-5136C1463BDB}"/>
              </a:ext>
            </a:extLst>
          </p:cNvPr>
          <p:cNvSpPr>
            <a:spLocks noGrp="1"/>
          </p:cNvSpPr>
          <p:nvPr>
            <p:ph type="body" sz="quarter" idx="13"/>
          </p:nvPr>
        </p:nvSpPr>
        <p:spPr/>
        <p:txBody>
          <a:bodyPr/>
          <a:lstStyle/>
          <a:p>
            <a:endParaRPr lang="da-DK"/>
          </a:p>
        </p:txBody>
      </p:sp>
      <p:sp>
        <p:nvSpPr>
          <p:cNvPr id="4" name="Pladsholder til dato 3">
            <a:extLst>
              <a:ext uri="{FF2B5EF4-FFF2-40B4-BE49-F238E27FC236}">
                <a16:creationId xmlns:a16="http://schemas.microsoft.com/office/drawing/2014/main" id="{FB0948D2-CE15-9644-851D-D65DCDA31978}"/>
              </a:ext>
            </a:extLst>
          </p:cNvPr>
          <p:cNvSpPr>
            <a:spLocks noGrp="1"/>
          </p:cNvSpPr>
          <p:nvPr>
            <p:ph type="dt" sz="half" idx="10"/>
          </p:nvPr>
        </p:nvSpPr>
        <p:spPr/>
        <p:txBody>
          <a:bodyPr/>
          <a:lstStyle/>
          <a:p>
            <a:fld id="{9D82210C-C550-714D-9AD9-0DD0C86F545B}" type="datetime2">
              <a:rPr lang="da-DK" smtClean="0"/>
              <a:t>17. november 2020</a:t>
            </a:fld>
            <a:endParaRPr lang="da-DK" dirty="0"/>
          </a:p>
        </p:txBody>
      </p:sp>
      <p:sp>
        <p:nvSpPr>
          <p:cNvPr id="5" name="Pladsholder til sidefod 4">
            <a:extLst>
              <a:ext uri="{FF2B5EF4-FFF2-40B4-BE49-F238E27FC236}">
                <a16:creationId xmlns:a16="http://schemas.microsoft.com/office/drawing/2014/main" id="{4457D781-3896-494D-99CB-55FFCB4EA91D}"/>
              </a:ext>
            </a:extLst>
          </p:cNvPr>
          <p:cNvSpPr>
            <a:spLocks noGrp="1"/>
          </p:cNvSpPr>
          <p:nvPr>
            <p:ph type="ftr" sz="quarter" idx="11"/>
          </p:nvPr>
        </p:nvSpPr>
        <p:spPr/>
        <p:txBody>
          <a:bodyPr/>
          <a:lstStyle/>
          <a:p>
            <a:r>
              <a:rPr lang="da-DK"/>
              <a:t>Kompetenceudvikling</a:t>
            </a:r>
            <a:endParaRPr lang="da-DK" dirty="0"/>
          </a:p>
        </p:txBody>
      </p:sp>
      <p:sp>
        <p:nvSpPr>
          <p:cNvPr id="6" name="Pladsholder til slidenummer 5">
            <a:extLst>
              <a:ext uri="{FF2B5EF4-FFF2-40B4-BE49-F238E27FC236}">
                <a16:creationId xmlns:a16="http://schemas.microsoft.com/office/drawing/2014/main" id="{25D70432-EBDC-AA4B-AEFD-952FD688780B}"/>
              </a:ext>
            </a:extLst>
          </p:cNvPr>
          <p:cNvSpPr>
            <a:spLocks noGrp="1"/>
          </p:cNvSpPr>
          <p:nvPr>
            <p:ph type="sldNum" sz="quarter" idx="12"/>
          </p:nvPr>
        </p:nvSpPr>
        <p:spPr/>
        <p:txBody>
          <a:bodyPr/>
          <a:lstStyle/>
          <a:p>
            <a:fld id="{23AA811B-2EBD-4900-905E-5BE206449611}" type="slidenum">
              <a:rPr lang="da-DK" smtClean="0"/>
              <a:t>2</a:t>
            </a:fld>
            <a:endParaRPr lang="da-DK" dirty="0"/>
          </a:p>
        </p:txBody>
      </p:sp>
    </p:spTree>
    <p:extLst>
      <p:ext uri="{BB962C8B-B14F-4D97-AF65-F5344CB8AC3E}">
        <p14:creationId xmlns:p14="http://schemas.microsoft.com/office/powerpoint/2010/main" val="77101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Kompetenceudvikling </a:t>
            </a:r>
            <a:br>
              <a:rPr lang="da-DK" dirty="0"/>
            </a:br>
            <a:r>
              <a:rPr lang="da-DK" dirty="0"/>
              <a:t>– hvorfor giver det mening at forholde sig til det?</a:t>
            </a:r>
          </a:p>
        </p:txBody>
      </p:sp>
      <p:sp>
        <p:nvSpPr>
          <p:cNvPr id="2" name="Pladsholder til indhold 1">
            <a:extLst>
              <a:ext uri="{FF2B5EF4-FFF2-40B4-BE49-F238E27FC236}">
                <a16:creationId xmlns:a16="http://schemas.microsoft.com/office/drawing/2014/main" id="{4CF08D02-C597-B24F-8F77-2C3C3CC7B017}"/>
              </a:ext>
            </a:extLst>
          </p:cNvPr>
          <p:cNvSpPr>
            <a:spLocks noGrp="1"/>
          </p:cNvSpPr>
          <p:nvPr>
            <p:ph idx="1"/>
          </p:nvPr>
        </p:nvSpPr>
        <p:spPr/>
        <p:txBody>
          <a:bodyPr/>
          <a:lstStyle/>
          <a:p>
            <a:pPr marL="11113" indent="-11113">
              <a:buNone/>
            </a:pPr>
            <a:r>
              <a:rPr lang="da-DK" dirty="0">
                <a:latin typeface="+mj-lt"/>
              </a:rPr>
              <a:t>Som klub</a:t>
            </a:r>
            <a:br>
              <a:rPr lang="da-DK" dirty="0">
                <a:latin typeface="+mj-lt"/>
              </a:rPr>
            </a:br>
            <a:br>
              <a:rPr lang="da-DK" dirty="0">
                <a:latin typeface="+mj-lt"/>
              </a:rPr>
            </a:br>
            <a:r>
              <a:rPr lang="da-DK" dirty="0"/>
              <a:t>Så vi kan …</a:t>
            </a:r>
          </a:p>
          <a:p>
            <a:r>
              <a:rPr lang="da-DK" dirty="0"/>
              <a:t>Sikre fortsat udvikling for vores faggruppe</a:t>
            </a:r>
          </a:p>
          <a:p>
            <a:r>
              <a:rPr lang="da-DK" dirty="0"/>
              <a:t>Udpege fælles udviklingsbehov på tværs</a:t>
            </a:r>
          </a:p>
          <a:p>
            <a:r>
              <a:rPr lang="da-DK" dirty="0"/>
              <a:t>Skabe gennemsigtighed om tildeling af kompetencemidler</a:t>
            </a:r>
          </a:p>
          <a:p>
            <a:r>
              <a:rPr lang="da-DK" dirty="0"/>
              <a:t>Udveksle idéer og erfaringer om kompetenceudvikling, der virker!</a:t>
            </a:r>
          </a:p>
          <a:p>
            <a:r>
              <a:rPr lang="da-DK" dirty="0"/>
              <a:t>Andet ???</a:t>
            </a:r>
          </a:p>
          <a:p>
            <a:endParaRPr lang="da-DK" dirty="0"/>
          </a:p>
        </p:txBody>
      </p:sp>
      <p:pic>
        <p:nvPicPr>
          <p:cNvPr id="11" name="Pladsholder til indhold 10" descr="Et billede, der indeholder person, indendørs, sidder, mand&#10;&#10;Automatisk genereret beskrivelse">
            <a:extLst>
              <a:ext uri="{FF2B5EF4-FFF2-40B4-BE49-F238E27FC236}">
                <a16:creationId xmlns:a16="http://schemas.microsoft.com/office/drawing/2014/main" id="{20D5EA26-8B18-EE48-BC1F-CA791267AE3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75388" y="2257161"/>
            <a:ext cx="5556250" cy="3704166"/>
          </a:xfrm>
        </p:spPr>
      </p:pic>
      <p:sp>
        <p:nvSpPr>
          <p:cNvPr id="8" name="Pladsholder til tekst 7">
            <a:extLst>
              <a:ext uri="{FF2B5EF4-FFF2-40B4-BE49-F238E27FC236}">
                <a16:creationId xmlns:a16="http://schemas.microsoft.com/office/drawing/2014/main" id="{B88CCFAD-4E11-0245-B842-D5B5453E8CFD}"/>
              </a:ext>
            </a:extLst>
          </p:cNvPr>
          <p:cNvSpPr>
            <a:spLocks noGrp="1"/>
          </p:cNvSpPr>
          <p:nvPr>
            <p:ph type="body" sz="quarter" idx="13"/>
          </p:nvPr>
        </p:nvSpPr>
        <p:spPr/>
        <p:txBody>
          <a:bodyPr/>
          <a:lstStyle/>
          <a:p>
            <a:endParaRPr lang="da-DK"/>
          </a:p>
        </p:txBody>
      </p:sp>
      <p:sp>
        <p:nvSpPr>
          <p:cNvPr id="4" name="Pladsholder til dato 3">
            <a:extLst>
              <a:ext uri="{FF2B5EF4-FFF2-40B4-BE49-F238E27FC236}">
                <a16:creationId xmlns:a16="http://schemas.microsoft.com/office/drawing/2014/main" id="{4A3D2CD6-0392-BB47-B6D9-60930E1137E1}"/>
              </a:ext>
            </a:extLst>
          </p:cNvPr>
          <p:cNvSpPr>
            <a:spLocks noGrp="1"/>
          </p:cNvSpPr>
          <p:nvPr>
            <p:ph type="dt" sz="half" idx="10"/>
          </p:nvPr>
        </p:nvSpPr>
        <p:spPr/>
        <p:txBody>
          <a:bodyPr/>
          <a:lstStyle/>
          <a:p>
            <a:fld id="{34561791-EF98-7B4F-8F65-03FF9147B681}" type="datetime2">
              <a:rPr lang="da-DK" smtClean="0"/>
              <a:t>17. november 2020</a:t>
            </a:fld>
            <a:endParaRPr lang="da-DK" dirty="0"/>
          </a:p>
        </p:txBody>
      </p:sp>
      <p:sp>
        <p:nvSpPr>
          <p:cNvPr id="5" name="Pladsholder til sidefod 4">
            <a:extLst>
              <a:ext uri="{FF2B5EF4-FFF2-40B4-BE49-F238E27FC236}">
                <a16:creationId xmlns:a16="http://schemas.microsoft.com/office/drawing/2014/main" id="{295242E9-4040-7640-85AF-B9BFBD3FF301}"/>
              </a:ext>
            </a:extLst>
          </p:cNvPr>
          <p:cNvSpPr>
            <a:spLocks noGrp="1"/>
          </p:cNvSpPr>
          <p:nvPr>
            <p:ph type="ftr" sz="quarter" idx="11"/>
          </p:nvPr>
        </p:nvSpPr>
        <p:spPr/>
        <p:txBody>
          <a:bodyPr/>
          <a:lstStyle/>
          <a:p>
            <a:r>
              <a:rPr lang="da-DK"/>
              <a:t>Kompetenceudvikling</a:t>
            </a:r>
            <a:endParaRPr lang="da-DK" dirty="0"/>
          </a:p>
        </p:txBody>
      </p:sp>
      <p:sp>
        <p:nvSpPr>
          <p:cNvPr id="6" name="Pladsholder til slidenummer 5">
            <a:extLst>
              <a:ext uri="{FF2B5EF4-FFF2-40B4-BE49-F238E27FC236}">
                <a16:creationId xmlns:a16="http://schemas.microsoft.com/office/drawing/2014/main" id="{4A7E42D5-1FC4-414E-8F24-BF5D704E89D8}"/>
              </a:ext>
            </a:extLst>
          </p:cNvPr>
          <p:cNvSpPr>
            <a:spLocks noGrp="1"/>
          </p:cNvSpPr>
          <p:nvPr>
            <p:ph type="sldNum" sz="quarter" idx="12"/>
          </p:nvPr>
        </p:nvSpPr>
        <p:spPr/>
        <p:txBody>
          <a:bodyPr/>
          <a:lstStyle/>
          <a:p>
            <a:fld id="{23AA811B-2EBD-4900-905E-5BE206449611}" type="slidenum">
              <a:rPr lang="da-DK" smtClean="0"/>
              <a:t>3</a:t>
            </a:fld>
            <a:endParaRPr lang="da-DK" dirty="0"/>
          </a:p>
        </p:txBody>
      </p:sp>
    </p:spTree>
    <p:extLst>
      <p:ext uri="{BB962C8B-B14F-4D97-AF65-F5344CB8AC3E}">
        <p14:creationId xmlns:p14="http://schemas.microsoft.com/office/powerpoint/2010/main" val="322719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9DD6876-474E-804E-B682-6B27C0D89E3E}"/>
              </a:ext>
            </a:extLst>
          </p:cNvPr>
          <p:cNvSpPr>
            <a:spLocks noGrp="1"/>
          </p:cNvSpPr>
          <p:nvPr>
            <p:ph type="title"/>
          </p:nvPr>
        </p:nvSpPr>
        <p:spPr/>
        <p:txBody>
          <a:bodyPr/>
          <a:lstStyle/>
          <a:p>
            <a:r>
              <a:rPr lang="da-DK" dirty="0"/>
              <a:t>Hvad kendetegner måden, der arbejdes med kompetenceudvikling hos os?</a:t>
            </a:r>
          </a:p>
        </p:txBody>
      </p:sp>
      <p:sp>
        <p:nvSpPr>
          <p:cNvPr id="54" name="Pladsholder til tekst 53">
            <a:extLst>
              <a:ext uri="{FF2B5EF4-FFF2-40B4-BE49-F238E27FC236}">
                <a16:creationId xmlns:a16="http://schemas.microsoft.com/office/drawing/2014/main" id="{78AAEBBC-202A-1B4F-81DF-EB6B93CF453E}"/>
              </a:ext>
            </a:extLst>
          </p:cNvPr>
          <p:cNvSpPr>
            <a:spLocks noGrp="1"/>
          </p:cNvSpPr>
          <p:nvPr>
            <p:ph type="body" sz="quarter" idx="13"/>
          </p:nvPr>
        </p:nvSpPr>
        <p:spPr/>
        <p:txBody>
          <a:bodyPr/>
          <a:lstStyle/>
          <a:p>
            <a:endParaRPr lang="da-DK"/>
          </a:p>
        </p:txBody>
      </p:sp>
      <p:cxnSp>
        <p:nvCxnSpPr>
          <p:cNvPr id="4" name="Lige pilforbindelse 3"/>
          <p:cNvCxnSpPr>
            <a:cxnSpLocks/>
          </p:cNvCxnSpPr>
          <p:nvPr/>
        </p:nvCxnSpPr>
        <p:spPr>
          <a:xfrm>
            <a:off x="3560618" y="2651864"/>
            <a:ext cx="468000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 name="Tekstboks 6"/>
          <p:cNvSpPr txBox="1"/>
          <p:nvPr/>
        </p:nvSpPr>
        <p:spPr>
          <a:xfrm>
            <a:off x="3031982" y="2480054"/>
            <a:ext cx="306494" cy="343620"/>
          </a:xfrm>
          <a:prstGeom prst="rect">
            <a:avLst/>
          </a:prstGeom>
          <a:noFill/>
        </p:spPr>
        <p:txBody>
          <a:bodyPr wrap="none" rtlCol="0">
            <a:spAutoFit/>
          </a:bodyPr>
          <a:lstStyle/>
          <a:p>
            <a:r>
              <a:rPr lang="da-DK" sz="1633" dirty="0"/>
              <a:t>1</a:t>
            </a:r>
          </a:p>
        </p:txBody>
      </p:sp>
      <p:sp>
        <p:nvSpPr>
          <p:cNvPr id="8" name="Tekstboks 7"/>
          <p:cNvSpPr txBox="1"/>
          <p:nvPr/>
        </p:nvSpPr>
        <p:spPr>
          <a:xfrm>
            <a:off x="3031982" y="3907274"/>
            <a:ext cx="306494" cy="343620"/>
          </a:xfrm>
          <a:prstGeom prst="rect">
            <a:avLst/>
          </a:prstGeom>
          <a:noFill/>
        </p:spPr>
        <p:txBody>
          <a:bodyPr wrap="none" rtlCol="0">
            <a:spAutoFit/>
          </a:bodyPr>
          <a:lstStyle/>
          <a:p>
            <a:r>
              <a:rPr lang="da-DK" sz="1633" dirty="0"/>
              <a:t>1</a:t>
            </a:r>
          </a:p>
        </p:txBody>
      </p:sp>
      <p:sp>
        <p:nvSpPr>
          <p:cNvPr id="9" name="Tekstboks 8"/>
          <p:cNvSpPr txBox="1"/>
          <p:nvPr/>
        </p:nvSpPr>
        <p:spPr>
          <a:xfrm>
            <a:off x="3031982" y="5334495"/>
            <a:ext cx="306494" cy="343620"/>
          </a:xfrm>
          <a:prstGeom prst="rect">
            <a:avLst/>
          </a:prstGeom>
          <a:noFill/>
        </p:spPr>
        <p:txBody>
          <a:bodyPr wrap="none" rtlCol="0">
            <a:spAutoFit/>
          </a:bodyPr>
          <a:lstStyle/>
          <a:p>
            <a:r>
              <a:rPr lang="da-DK" sz="1633" dirty="0"/>
              <a:t>1</a:t>
            </a:r>
          </a:p>
        </p:txBody>
      </p:sp>
      <p:sp>
        <p:nvSpPr>
          <p:cNvPr id="10" name="Tekstboks 9"/>
          <p:cNvSpPr txBox="1"/>
          <p:nvPr/>
        </p:nvSpPr>
        <p:spPr>
          <a:xfrm>
            <a:off x="8380789" y="5334495"/>
            <a:ext cx="428322" cy="343620"/>
          </a:xfrm>
          <a:prstGeom prst="rect">
            <a:avLst/>
          </a:prstGeom>
          <a:noFill/>
        </p:spPr>
        <p:txBody>
          <a:bodyPr wrap="none" rtlCol="0">
            <a:spAutoFit/>
          </a:bodyPr>
          <a:lstStyle/>
          <a:p>
            <a:r>
              <a:rPr lang="da-DK" sz="1633" dirty="0"/>
              <a:t>10</a:t>
            </a:r>
          </a:p>
        </p:txBody>
      </p:sp>
      <p:sp>
        <p:nvSpPr>
          <p:cNvPr id="11" name="Tekstboks 10"/>
          <p:cNvSpPr txBox="1"/>
          <p:nvPr/>
        </p:nvSpPr>
        <p:spPr>
          <a:xfrm>
            <a:off x="8380789" y="3907274"/>
            <a:ext cx="428322" cy="343620"/>
          </a:xfrm>
          <a:prstGeom prst="rect">
            <a:avLst/>
          </a:prstGeom>
          <a:noFill/>
        </p:spPr>
        <p:txBody>
          <a:bodyPr wrap="none" rtlCol="0">
            <a:spAutoFit/>
          </a:bodyPr>
          <a:lstStyle/>
          <a:p>
            <a:r>
              <a:rPr lang="da-DK" sz="1633" dirty="0"/>
              <a:t>10</a:t>
            </a:r>
          </a:p>
        </p:txBody>
      </p:sp>
      <p:sp>
        <p:nvSpPr>
          <p:cNvPr id="12" name="Tekstboks 11"/>
          <p:cNvSpPr txBox="1"/>
          <p:nvPr/>
        </p:nvSpPr>
        <p:spPr>
          <a:xfrm>
            <a:off x="8380789" y="2480054"/>
            <a:ext cx="428322" cy="343620"/>
          </a:xfrm>
          <a:prstGeom prst="rect">
            <a:avLst/>
          </a:prstGeom>
          <a:noFill/>
        </p:spPr>
        <p:txBody>
          <a:bodyPr wrap="none" rtlCol="0">
            <a:spAutoFit/>
          </a:bodyPr>
          <a:lstStyle/>
          <a:p>
            <a:r>
              <a:rPr lang="da-DK" sz="1633" dirty="0"/>
              <a:t>10</a:t>
            </a:r>
          </a:p>
        </p:txBody>
      </p:sp>
      <p:cxnSp>
        <p:nvCxnSpPr>
          <p:cNvPr id="32" name="Lige pilforbindelse 31">
            <a:extLst>
              <a:ext uri="{FF2B5EF4-FFF2-40B4-BE49-F238E27FC236}">
                <a16:creationId xmlns:a16="http://schemas.microsoft.com/office/drawing/2014/main" id="{5C810432-6EA5-CD4C-8496-C566207DA685}"/>
              </a:ext>
            </a:extLst>
          </p:cNvPr>
          <p:cNvCxnSpPr>
            <a:cxnSpLocks/>
          </p:cNvCxnSpPr>
          <p:nvPr/>
        </p:nvCxnSpPr>
        <p:spPr>
          <a:xfrm>
            <a:off x="3568627" y="4079084"/>
            <a:ext cx="468000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Lige pilforbindelse 32">
            <a:extLst>
              <a:ext uri="{FF2B5EF4-FFF2-40B4-BE49-F238E27FC236}">
                <a16:creationId xmlns:a16="http://schemas.microsoft.com/office/drawing/2014/main" id="{9E068705-4F8F-A545-91FC-B828A3845E99}"/>
              </a:ext>
            </a:extLst>
          </p:cNvPr>
          <p:cNvCxnSpPr>
            <a:cxnSpLocks/>
          </p:cNvCxnSpPr>
          <p:nvPr/>
        </p:nvCxnSpPr>
        <p:spPr>
          <a:xfrm>
            <a:off x="3560617" y="5506305"/>
            <a:ext cx="468000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5" name="Rektangel 34">
            <a:extLst>
              <a:ext uri="{FF2B5EF4-FFF2-40B4-BE49-F238E27FC236}">
                <a16:creationId xmlns:a16="http://schemas.microsoft.com/office/drawing/2014/main" id="{521F9D60-88E8-D542-B839-AB4ABADF3DC6}"/>
              </a:ext>
            </a:extLst>
          </p:cNvPr>
          <p:cNvSpPr/>
          <p:nvPr/>
        </p:nvSpPr>
        <p:spPr>
          <a:xfrm>
            <a:off x="9627290" y="2245823"/>
            <a:ext cx="904453" cy="787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nvGrpSpPr>
          <p:cNvPr id="95" name="Gruppe 94">
            <a:extLst>
              <a:ext uri="{FF2B5EF4-FFF2-40B4-BE49-F238E27FC236}">
                <a16:creationId xmlns:a16="http://schemas.microsoft.com/office/drawing/2014/main" id="{486EB250-E721-5844-9228-87025D8E9CD1}"/>
              </a:ext>
            </a:extLst>
          </p:cNvPr>
          <p:cNvGrpSpPr/>
          <p:nvPr/>
        </p:nvGrpSpPr>
        <p:grpSpPr>
          <a:xfrm>
            <a:off x="8926741" y="2243049"/>
            <a:ext cx="2300609" cy="798233"/>
            <a:chOff x="8936573" y="2243049"/>
            <a:chExt cx="2300609" cy="798233"/>
          </a:xfrm>
        </p:grpSpPr>
        <p:sp>
          <p:nvSpPr>
            <p:cNvPr id="36" name="Forsinkelse 35">
              <a:extLst>
                <a:ext uri="{FF2B5EF4-FFF2-40B4-BE49-F238E27FC236}">
                  <a16:creationId xmlns:a16="http://schemas.microsoft.com/office/drawing/2014/main" id="{BF567AEF-0792-CD4D-B7ED-51A7C02D1936}"/>
                </a:ext>
              </a:extLst>
            </p:cNvPr>
            <p:cNvSpPr/>
            <p:nvPr/>
          </p:nvSpPr>
          <p:spPr>
            <a:xfrm>
              <a:off x="10332109" y="2243049"/>
              <a:ext cx="905073" cy="79200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37" name="Forsinkelse 36">
              <a:extLst>
                <a:ext uri="{FF2B5EF4-FFF2-40B4-BE49-F238E27FC236}">
                  <a16:creationId xmlns:a16="http://schemas.microsoft.com/office/drawing/2014/main" id="{CE61F1AB-4D5A-1449-928A-01220013BFAD}"/>
                </a:ext>
              </a:extLst>
            </p:cNvPr>
            <p:cNvSpPr/>
            <p:nvPr/>
          </p:nvSpPr>
          <p:spPr>
            <a:xfrm rot="10800000">
              <a:off x="8936573" y="2245824"/>
              <a:ext cx="905073" cy="7877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38" name="Tekstfelt 37">
              <a:extLst>
                <a:ext uri="{FF2B5EF4-FFF2-40B4-BE49-F238E27FC236}">
                  <a16:creationId xmlns:a16="http://schemas.microsoft.com/office/drawing/2014/main" id="{E93DE224-3C70-544F-9A11-C4B4590511D3}"/>
                </a:ext>
              </a:extLst>
            </p:cNvPr>
            <p:cNvSpPr txBox="1"/>
            <p:nvPr/>
          </p:nvSpPr>
          <p:spPr>
            <a:xfrm>
              <a:off x="9259577" y="2243076"/>
              <a:ext cx="1707955" cy="798206"/>
            </a:xfrm>
            <a:prstGeom prst="rect">
              <a:avLst/>
            </a:prstGeom>
            <a:noFill/>
          </p:spPr>
          <p:txBody>
            <a:bodyPr vert="horz" wrap="square" lIns="0" tIns="0" rIns="0" bIns="0" rtlCol="0" anchor="ctr" anchorCtr="0">
              <a:noAutofit/>
            </a:bodyPr>
            <a:lstStyle/>
            <a:p>
              <a:pPr algn="ctr"/>
              <a:r>
                <a:rPr lang="da-DK" sz="1600" dirty="0">
                  <a:solidFill>
                    <a:schemeClr val="accent6"/>
                  </a:solidFill>
                  <a:latin typeface="+mj-lt"/>
                </a:rPr>
                <a:t>Systematisk</a:t>
              </a:r>
            </a:p>
          </p:txBody>
        </p:sp>
      </p:grpSp>
      <p:grpSp>
        <p:nvGrpSpPr>
          <p:cNvPr id="56" name="Gruppe 55">
            <a:extLst>
              <a:ext uri="{FF2B5EF4-FFF2-40B4-BE49-F238E27FC236}">
                <a16:creationId xmlns:a16="http://schemas.microsoft.com/office/drawing/2014/main" id="{710B6FDE-6084-DE49-B83B-646062496924}"/>
              </a:ext>
            </a:extLst>
          </p:cNvPr>
          <p:cNvGrpSpPr/>
          <p:nvPr/>
        </p:nvGrpSpPr>
        <p:grpSpPr>
          <a:xfrm>
            <a:off x="8934103" y="3665344"/>
            <a:ext cx="2300609" cy="808111"/>
            <a:chOff x="9531390" y="3705344"/>
            <a:chExt cx="2300609" cy="808111"/>
          </a:xfrm>
        </p:grpSpPr>
        <p:sp>
          <p:nvSpPr>
            <p:cNvPr id="42" name="Forsinkelse 41">
              <a:extLst>
                <a:ext uri="{FF2B5EF4-FFF2-40B4-BE49-F238E27FC236}">
                  <a16:creationId xmlns:a16="http://schemas.microsoft.com/office/drawing/2014/main" id="{8B73D05E-59B3-2347-A319-CC6F1D9C74E5}"/>
                </a:ext>
              </a:extLst>
            </p:cNvPr>
            <p:cNvSpPr/>
            <p:nvPr/>
          </p:nvSpPr>
          <p:spPr>
            <a:xfrm>
              <a:off x="10926926" y="3721455"/>
              <a:ext cx="905073" cy="79200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3" name="Forsinkelse 42">
              <a:extLst>
                <a:ext uri="{FF2B5EF4-FFF2-40B4-BE49-F238E27FC236}">
                  <a16:creationId xmlns:a16="http://schemas.microsoft.com/office/drawing/2014/main" id="{EDFE9F88-EE12-3B4F-A6F4-93E730B809B8}"/>
                </a:ext>
              </a:extLst>
            </p:cNvPr>
            <p:cNvSpPr/>
            <p:nvPr/>
          </p:nvSpPr>
          <p:spPr>
            <a:xfrm rot="10800000">
              <a:off x="9531390" y="3722076"/>
              <a:ext cx="905073" cy="7877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4" name="Rektangel 43">
              <a:extLst>
                <a:ext uri="{FF2B5EF4-FFF2-40B4-BE49-F238E27FC236}">
                  <a16:creationId xmlns:a16="http://schemas.microsoft.com/office/drawing/2014/main" id="{F79BE809-F1B6-B049-814A-20A327E9C99F}"/>
                </a:ext>
              </a:extLst>
            </p:cNvPr>
            <p:cNvSpPr/>
            <p:nvPr/>
          </p:nvSpPr>
          <p:spPr>
            <a:xfrm>
              <a:off x="10222107" y="3722075"/>
              <a:ext cx="904453" cy="787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1" name="Tekstfelt 40">
              <a:extLst>
                <a:ext uri="{FF2B5EF4-FFF2-40B4-BE49-F238E27FC236}">
                  <a16:creationId xmlns:a16="http://schemas.microsoft.com/office/drawing/2014/main" id="{A94A43F6-BBB7-ED4D-AA7C-3420AAB8CB20}"/>
                </a:ext>
              </a:extLst>
            </p:cNvPr>
            <p:cNvSpPr txBox="1"/>
            <p:nvPr/>
          </p:nvSpPr>
          <p:spPr>
            <a:xfrm>
              <a:off x="9756142" y="3705344"/>
              <a:ext cx="1917562" cy="798206"/>
            </a:xfrm>
            <a:prstGeom prst="rect">
              <a:avLst/>
            </a:prstGeom>
            <a:noFill/>
          </p:spPr>
          <p:txBody>
            <a:bodyPr vert="horz" wrap="square" lIns="0" tIns="0" rIns="0" bIns="0" rtlCol="0" anchor="ctr" anchorCtr="0">
              <a:noAutofit/>
            </a:bodyPr>
            <a:lstStyle/>
            <a:p>
              <a:pPr algn="ctr"/>
              <a:r>
                <a:rPr lang="da-DK" sz="1600" dirty="0">
                  <a:solidFill>
                    <a:schemeClr val="bg1"/>
                  </a:solidFill>
                  <a:latin typeface="+mj-lt"/>
                </a:rPr>
                <a:t>Åben proces</a:t>
              </a:r>
            </a:p>
          </p:txBody>
        </p:sp>
      </p:grpSp>
      <p:grpSp>
        <p:nvGrpSpPr>
          <p:cNvPr id="101" name="Gruppe 100">
            <a:extLst>
              <a:ext uri="{FF2B5EF4-FFF2-40B4-BE49-F238E27FC236}">
                <a16:creationId xmlns:a16="http://schemas.microsoft.com/office/drawing/2014/main" id="{2FBF704F-FD4F-184C-B4D9-C4A0E5845D49}"/>
              </a:ext>
            </a:extLst>
          </p:cNvPr>
          <p:cNvGrpSpPr/>
          <p:nvPr/>
        </p:nvGrpSpPr>
        <p:grpSpPr>
          <a:xfrm>
            <a:off x="8926739" y="5093845"/>
            <a:ext cx="2336351" cy="793399"/>
            <a:chOff x="8936571" y="5093845"/>
            <a:chExt cx="2336351" cy="793399"/>
          </a:xfrm>
        </p:grpSpPr>
        <p:sp>
          <p:nvSpPr>
            <p:cNvPr id="48" name="Forsinkelse 47">
              <a:extLst>
                <a:ext uri="{FF2B5EF4-FFF2-40B4-BE49-F238E27FC236}">
                  <a16:creationId xmlns:a16="http://schemas.microsoft.com/office/drawing/2014/main" id="{4C6F4142-4AAE-1D4B-8E2F-534C3F286CE9}"/>
                </a:ext>
              </a:extLst>
            </p:cNvPr>
            <p:cNvSpPr/>
            <p:nvPr/>
          </p:nvSpPr>
          <p:spPr>
            <a:xfrm>
              <a:off x="10367849" y="5093845"/>
              <a:ext cx="905073" cy="792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9" name="Forsinkelse 48">
              <a:extLst>
                <a:ext uri="{FF2B5EF4-FFF2-40B4-BE49-F238E27FC236}">
                  <a16:creationId xmlns:a16="http://schemas.microsoft.com/office/drawing/2014/main" id="{EF40C3E0-F52D-AD40-90DD-7CD5605195DC}"/>
                </a:ext>
              </a:extLst>
            </p:cNvPr>
            <p:cNvSpPr/>
            <p:nvPr/>
          </p:nvSpPr>
          <p:spPr>
            <a:xfrm rot="10800000">
              <a:off x="8936571" y="5095244"/>
              <a:ext cx="905073" cy="792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50" name="Rektangel 49">
              <a:extLst>
                <a:ext uri="{FF2B5EF4-FFF2-40B4-BE49-F238E27FC236}">
                  <a16:creationId xmlns:a16="http://schemas.microsoft.com/office/drawing/2014/main" id="{73B1EB51-94F5-E846-A327-1208A82A0348}"/>
                </a:ext>
              </a:extLst>
            </p:cNvPr>
            <p:cNvSpPr/>
            <p:nvPr/>
          </p:nvSpPr>
          <p:spPr>
            <a:xfrm>
              <a:off x="9661330" y="5093845"/>
              <a:ext cx="904453"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sp>
        <p:nvSpPr>
          <p:cNvPr id="47" name="Tekstfelt 46">
            <a:extLst>
              <a:ext uri="{FF2B5EF4-FFF2-40B4-BE49-F238E27FC236}">
                <a16:creationId xmlns:a16="http://schemas.microsoft.com/office/drawing/2014/main" id="{71E25CC9-0C78-DB4A-8B11-2D401818D321}"/>
              </a:ext>
            </a:extLst>
          </p:cNvPr>
          <p:cNvSpPr txBox="1"/>
          <p:nvPr/>
        </p:nvSpPr>
        <p:spPr>
          <a:xfrm>
            <a:off x="9355883" y="5087612"/>
            <a:ext cx="1543169" cy="798206"/>
          </a:xfrm>
          <a:prstGeom prst="rect">
            <a:avLst/>
          </a:prstGeom>
          <a:noFill/>
        </p:spPr>
        <p:txBody>
          <a:bodyPr vert="horz" wrap="square" lIns="0" tIns="0" rIns="0" bIns="0" rtlCol="0" anchor="ctr" anchorCtr="0">
            <a:noAutofit/>
          </a:bodyPr>
          <a:lstStyle/>
          <a:p>
            <a:pPr algn="ctr"/>
            <a:r>
              <a:rPr lang="da-DK" sz="1600" dirty="0">
                <a:solidFill>
                  <a:schemeClr val="bg1"/>
                </a:solidFill>
                <a:latin typeface="+mj-lt"/>
              </a:rPr>
              <a:t>Organisatorisk fokus</a:t>
            </a:r>
          </a:p>
        </p:txBody>
      </p:sp>
      <p:grpSp>
        <p:nvGrpSpPr>
          <p:cNvPr id="96" name="Gruppe 95">
            <a:extLst>
              <a:ext uri="{FF2B5EF4-FFF2-40B4-BE49-F238E27FC236}">
                <a16:creationId xmlns:a16="http://schemas.microsoft.com/office/drawing/2014/main" id="{96BCF4E6-7E11-BE44-B04A-B40773E291A1}"/>
              </a:ext>
            </a:extLst>
          </p:cNvPr>
          <p:cNvGrpSpPr/>
          <p:nvPr/>
        </p:nvGrpSpPr>
        <p:grpSpPr>
          <a:xfrm>
            <a:off x="649623" y="2241525"/>
            <a:ext cx="2300609" cy="793551"/>
            <a:chOff x="669287" y="2241525"/>
            <a:chExt cx="2300609" cy="793551"/>
          </a:xfrm>
        </p:grpSpPr>
        <p:sp>
          <p:nvSpPr>
            <p:cNvPr id="78" name="Rektangel 77">
              <a:extLst>
                <a:ext uri="{FF2B5EF4-FFF2-40B4-BE49-F238E27FC236}">
                  <a16:creationId xmlns:a16="http://schemas.microsoft.com/office/drawing/2014/main" id="{2B30B321-C311-D444-9159-F2D6F0A220E9}"/>
                </a:ext>
              </a:extLst>
            </p:cNvPr>
            <p:cNvSpPr/>
            <p:nvPr/>
          </p:nvSpPr>
          <p:spPr>
            <a:xfrm>
              <a:off x="1360004" y="2245823"/>
              <a:ext cx="904453" cy="787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79" name="Forsinkelse 78">
              <a:extLst>
                <a:ext uri="{FF2B5EF4-FFF2-40B4-BE49-F238E27FC236}">
                  <a16:creationId xmlns:a16="http://schemas.microsoft.com/office/drawing/2014/main" id="{4FF8B575-0BFC-3A44-8B95-53143D13786D}"/>
                </a:ext>
              </a:extLst>
            </p:cNvPr>
            <p:cNvSpPr/>
            <p:nvPr/>
          </p:nvSpPr>
          <p:spPr>
            <a:xfrm>
              <a:off x="2064823" y="2243049"/>
              <a:ext cx="905073" cy="79200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80" name="Forsinkelse 79">
              <a:extLst>
                <a:ext uri="{FF2B5EF4-FFF2-40B4-BE49-F238E27FC236}">
                  <a16:creationId xmlns:a16="http://schemas.microsoft.com/office/drawing/2014/main" id="{EF74B36A-BF2E-9C4B-86F9-A6DBC643BF9B}"/>
                </a:ext>
              </a:extLst>
            </p:cNvPr>
            <p:cNvSpPr/>
            <p:nvPr/>
          </p:nvSpPr>
          <p:spPr>
            <a:xfrm rot="10800000">
              <a:off x="669287" y="2241525"/>
              <a:ext cx="905073" cy="79200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81" name="Tekstfelt 80">
              <a:extLst>
                <a:ext uri="{FF2B5EF4-FFF2-40B4-BE49-F238E27FC236}">
                  <a16:creationId xmlns:a16="http://schemas.microsoft.com/office/drawing/2014/main" id="{39B8F797-7C32-BA49-A7B6-EDBAE2C05B4F}"/>
                </a:ext>
              </a:extLst>
            </p:cNvPr>
            <p:cNvSpPr txBox="1"/>
            <p:nvPr/>
          </p:nvSpPr>
          <p:spPr>
            <a:xfrm>
              <a:off x="992291" y="2243076"/>
              <a:ext cx="1707955" cy="792000"/>
            </a:xfrm>
            <a:prstGeom prst="rect">
              <a:avLst/>
            </a:prstGeom>
            <a:noFill/>
          </p:spPr>
          <p:txBody>
            <a:bodyPr vert="horz" wrap="square" lIns="0" tIns="0" rIns="0" bIns="0" rtlCol="0" anchor="ctr" anchorCtr="0">
              <a:noAutofit/>
            </a:bodyPr>
            <a:lstStyle/>
            <a:p>
              <a:pPr algn="ctr"/>
              <a:r>
                <a:rPr lang="da-DK" sz="1600" dirty="0">
                  <a:solidFill>
                    <a:schemeClr val="accent6"/>
                  </a:solidFill>
                  <a:latin typeface="+mj-lt"/>
                </a:rPr>
                <a:t>Tilfældigt</a:t>
              </a:r>
            </a:p>
          </p:txBody>
        </p:sp>
      </p:grpSp>
      <p:grpSp>
        <p:nvGrpSpPr>
          <p:cNvPr id="100" name="Gruppe 99">
            <a:extLst>
              <a:ext uri="{FF2B5EF4-FFF2-40B4-BE49-F238E27FC236}">
                <a16:creationId xmlns:a16="http://schemas.microsoft.com/office/drawing/2014/main" id="{0A994F8A-A0C9-4C45-A6C3-7952F8F15063}"/>
              </a:ext>
            </a:extLst>
          </p:cNvPr>
          <p:cNvGrpSpPr/>
          <p:nvPr/>
        </p:nvGrpSpPr>
        <p:grpSpPr>
          <a:xfrm>
            <a:off x="649623" y="3678471"/>
            <a:ext cx="2300609" cy="808111"/>
            <a:chOff x="669287" y="3678471"/>
            <a:chExt cx="2300609" cy="808111"/>
          </a:xfrm>
        </p:grpSpPr>
        <p:sp>
          <p:nvSpPr>
            <p:cNvPr id="83" name="Forsinkelse 82">
              <a:extLst>
                <a:ext uri="{FF2B5EF4-FFF2-40B4-BE49-F238E27FC236}">
                  <a16:creationId xmlns:a16="http://schemas.microsoft.com/office/drawing/2014/main" id="{D40D375E-B63C-3F41-B8C5-D78BE286EC18}"/>
                </a:ext>
              </a:extLst>
            </p:cNvPr>
            <p:cNvSpPr/>
            <p:nvPr/>
          </p:nvSpPr>
          <p:spPr>
            <a:xfrm>
              <a:off x="2064823" y="3694582"/>
              <a:ext cx="905073" cy="792000"/>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84" name="Forsinkelse 83">
              <a:extLst>
                <a:ext uri="{FF2B5EF4-FFF2-40B4-BE49-F238E27FC236}">
                  <a16:creationId xmlns:a16="http://schemas.microsoft.com/office/drawing/2014/main" id="{8509A48A-3E87-FB4C-B521-BF913133B542}"/>
                </a:ext>
              </a:extLst>
            </p:cNvPr>
            <p:cNvSpPr/>
            <p:nvPr/>
          </p:nvSpPr>
          <p:spPr>
            <a:xfrm rot="10800000">
              <a:off x="669287" y="3695203"/>
              <a:ext cx="905073" cy="787701"/>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85" name="Rektangel 84">
              <a:extLst>
                <a:ext uri="{FF2B5EF4-FFF2-40B4-BE49-F238E27FC236}">
                  <a16:creationId xmlns:a16="http://schemas.microsoft.com/office/drawing/2014/main" id="{DB14C3D0-3671-4242-BC33-18409B7AA4ED}"/>
                </a:ext>
              </a:extLst>
            </p:cNvPr>
            <p:cNvSpPr/>
            <p:nvPr/>
          </p:nvSpPr>
          <p:spPr>
            <a:xfrm>
              <a:off x="1360004" y="3695202"/>
              <a:ext cx="904453" cy="787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86" name="Tekstfelt 85">
              <a:extLst>
                <a:ext uri="{FF2B5EF4-FFF2-40B4-BE49-F238E27FC236}">
                  <a16:creationId xmlns:a16="http://schemas.microsoft.com/office/drawing/2014/main" id="{CB631B5E-F69C-C443-83CE-4797162BF001}"/>
                </a:ext>
              </a:extLst>
            </p:cNvPr>
            <p:cNvSpPr txBox="1"/>
            <p:nvPr/>
          </p:nvSpPr>
          <p:spPr>
            <a:xfrm>
              <a:off x="894039" y="3678471"/>
              <a:ext cx="1917562" cy="798206"/>
            </a:xfrm>
            <a:prstGeom prst="rect">
              <a:avLst/>
            </a:prstGeom>
            <a:noFill/>
          </p:spPr>
          <p:txBody>
            <a:bodyPr vert="horz" wrap="square" lIns="0" tIns="0" rIns="0" bIns="0" rtlCol="0" anchor="ctr" anchorCtr="0">
              <a:noAutofit/>
            </a:bodyPr>
            <a:lstStyle/>
            <a:p>
              <a:pPr algn="ctr"/>
              <a:r>
                <a:rPr lang="da-DK" sz="1600" dirty="0">
                  <a:solidFill>
                    <a:schemeClr val="bg1"/>
                  </a:solidFill>
                  <a:latin typeface="+mj-lt"/>
                </a:rPr>
                <a:t>Lukket proces</a:t>
              </a:r>
            </a:p>
          </p:txBody>
        </p:sp>
      </p:grpSp>
      <p:grpSp>
        <p:nvGrpSpPr>
          <p:cNvPr id="99" name="Gruppe 98">
            <a:extLst>
              <a:ext uri="{FF2B5EF4-FFF2-40B4-BE49-F238E27FC236}">
                <a16:creationId xmlns:a16="http://schemas.microsoft.com/office/drawing/2014/main" id="{3303E82F-1DFA-C44C-A20D-9B5D49CAED94}"/>
              </a:ext>
            </a:extLst>
          </p:cNvPr>
          <p:cNvGrpSpPr/>
          <p:nvPr/>
        </p:nvGrpSpPr>
        <p:grpSpPr>
          <a:xfrm>
            <a:off x="676299" y="5113390"/>
            <a:ext cx="2300610" cy="812594"/>
            <a:chOff x="695963" y="5113390"/>
            <a:chExt cx="2300610" cy="812594"/>
          </a:xfrm>
        </p:grpSpPr>
        <p:grpSp>
          <p:nvGrpSpPr>
            <p:cNvPr id="97" name="Gruppe 96">
              <a:extLst>
                <a:ext uri="{FF2B5EF4-FFF2-40B4-BE49-F238E27FC236}">
                  <a16:creationId xmlns:a16="http://schemas.microsoft.com/office/drawing/2014/main" id="{0006CE42-8A24-C948-AC46-607376D1CCDB}"/>
                </a:ext>
              </a:extLst>
            </p:cNvPr>
            <p:cNvGrpSpPr/>
            <p:nvPr/>
          </p:nvGrpSpPr>
          <p:grpSpPr>
            <a:xfrm>
              <a:off x="695963" y="5113390"/>
              <a:ext cx="2300610" cy="792000"/>
              <a:chOff x="695963" y="5113390"/>
              <a:chExt cx="2300610" cy="792000"/>
            </a:xfrm>
          </p:grpSpPr>
          <p:sp>
            <p:nvSpPr>
              <p:cNvPr id="90" name="Forsinkelse 89">
                <a:extLst>
                  <a:ext uri="{FF2B5EF4-FFF2-40B4-BE49-F238E27FC236}">
                    <a16:creationId xmlns:a16="http://schemas.microsoft.com/office/drawing/2014/main" id="{69FCBE60-1110-864B-9905-8E1F5E0FD9B6}"/>
                  </a:ext>
                </a:extLst>
              </p:cNvPr>
              <p:cNvSpPr/>
              <p:nvPr/>
            </p:nvSpPr>
            <p:spPr>
              <a:xfrm>
                <a:off x="2091500" y="5113390"/>
                <a:ext cx="905073" cy="792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91" name="Forsinkelse 90">
                <a:extLst>
                  <a:ext uri="{FF2B5EF4-FFF2-40B4-BE49-F238E27FC236}">
                    <a16:creationId xmlns:a16="http://schemas.microsoft.com/office/drawing/2014/main" id="{14A102F9-69EC-624A-951C-DAD312D54E2A}"/>
                  </a:ext>
                </a:extLst>
              </p:cNvPr>
              <p:cNvSpPr/>
              <p:nvPr/>
            </p:nvSpPr>
            <p:spPr>
              <a:xfrm rot="10800000">
                <a:off x="695963" y="5113390"/>
                <a:ext cx="905073" cy="792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92" name="Rektangel 91">
                <a:extLst>
                  <a:ext uri="{FF2B5EF4-FFF2-40B4-BE49-F238E27FC236}">
                    <a16:creationId xmlns:a16="http://schemas.microsoft.com/office/drawing/2014/main" id="{3B8DDBAA-1A2F-994C-8F89-B0250AB00AC3}"/>
                  </a:ext>
                </a:extLst>
              </p:cNvPr>
              <p:cNvSpPr/>
              <p:nvPr/>
            </p:nvSpPr>
            <p:spPr>
              <a:xfrm>
                <a:off x="1386682" y="5113390"/>
                <a:ext cx="904453"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sp>
          <p:nvSpPr>
            <p:cNvPr id="98" name="Tekstfelt 97">
              <a:extLst>
                <a:ext uri="{FF2B5EF4-FFF2-40B4-BE49-F238E27FC236}">
                  <a16:creationId xmlns:a16="http://schemas.microsoft.com/office/drawing/2014/main" id="{345F10D3-1D25-DB46-A2DA-F003D8EC27BE}"/>
                </a:ext>
              </a:extLst>
            </p:cNvPr>
            <p:cNvSpPr txBox="1"/>
            <p:nvPr/>
          </p:nvSpPr>
          <p:spPr>
            <a:xfrm>
              <a:off x="887487" y="5127778"/>
              <a:ext cx="1917562" cy="798206"/>
            </a:xfrm>
            <a:prstGeom prst="rect">
              <a:avLst/>
            </a:prstGeom>
            <a:noFill/>
          </p:spPr>
          <p:txBody>
            <a:bodyPr vert="horz" wrap="square" lIns="0" tIns="0" rIns="0" bIns="0" rtlCol="0" anchor="ctr" anchorCtr="0">
              <a:noAutofit/>
            </a:bodyPr>
            <a:lstStyle/>
            <a:p>
              <a:pPr algn="ctr"/>
              <a:r>
                <a:rPr lang="da-DK" sz="1600" dirty="0">
                  <a:solidFill>
                    <a:schemeClr val="bg1"/>
                  </a:solidFill>
                  <a:latin typeface="+mj-lt"/>
                </a:rPr>
                <a:t>Individuelt </a:t>
              </a:r>
            </a:p>
            <a:p>
              <a:pPr algn="ctr"/>
              <a:r>
                <a:rPr lang="da-DK" sz="1600" dirty="0">
                  <a:solidFill>
                    <a:schemeClr val="bg1"/>
                  </a:solidFill>
                  <a:latin typeface="+mj-lt"/>
                </a:rPr>
                <a:t>fokus</a:t>
              </a:r>
            </a:p>
          </p:txBody>
        </p:sp>
      </p:grpSp>
      <p:sp>
        <p:nvSpPr>
          <p:cNvPr id="2" name="Pladsholder til dato 1">
            <a:extLst>
              <a:ext uri="{FF2B5EF4-FFF2-40B4-BE49-F238E27FC236}">
                <a16:creationId xmlns:a16="http://schemas.microsoft.com/office/drawing/2014/main" id="{A27E0560-9D20-6B46-94B2-F5EFD5DFE382}"/>
              </a:ext>
            </a:extLst>
          </p:cNvPr>
          <p:cNvSpPr>
            <a:spLocks noGrp="1"/>
          </p:cNvSpPr>
          <p:nvPr>
            <p:ph type="dt" sz="half" idx="10"/>
          </p:nvPr>
        </p:nvSpPr>
        <p:spPr/>
        <p:txBody>
          <a:bodyPr/>
          <a:lstStyle/>
          <a:p>
            <a:fld id="{9B5871AE-DD8C-D944-B261-4D1C23386C4E}" type="datetime2">
              <a:rPr lang="da-DK" smtClean="0"/>
              <a:t>17. november 2020</a:t>
            </a:fld>
            <a:endParaRPr lang="da-DK" dirty="0"/>
          </a:p>
        </p:txBody>
      </p:sp>
      <p:sp>
        <p:nvSpPr>
          <p:cNvPr id="5" name="Pladsholder til sidefod 4">
            <a:extLst>
              <a:ext uri="{FF2B5EF4-FFF2-40B4-BE49-F238E27FC236}">
                <a16:creationId xmlns:a16="http://schemas.microsoft.com/office/drawing/2014/main" id="{20A30C35-384D-0A44-943D-C46215D5C306}"/>
              </a:ext>
            </a:extLst>
          </p:cNvPr>
          <p:cNvSpPr>
            <a:spLocks noGrp="1"/>
          </p:cNvSpPr>
          <p:nvPr>
            <p:ph type="ftr" sz="quarter" idx="11"/>
          </p:nvPr>
        </p:nvSpPr>
        <p:spPr/>
        <p:txBody>
          <a:bodyPr/>
          <a:lstStyle/>
          <a:p>
            <a:r>
              <a:rPr lang="da-DK"/>
              <a:t>Kompetenceudvikling</a:t>
            </a:r>
            <a:endParaRPr lang="da-DK" dirty="0"/>
          </a:p>
        </p:txBody>
      </p:sp>
      <p:sp>
        <p:nvSpPr>
          <p:cNvPr id="6" name="Pladsholder til slidenummer 5">
            <a:extLst>
              <a:ext uri="{FF2B5EF4-FFF2-40B4-BE49-F238E27FC236}">
                <a16:creationId xmlns:a16="http://schemas.microsoft.com/office/drawing/2014/main" id="{69FB3F04-7EBB-6340-BF97-C51798C92D83}"/>
              </a:ext>
            </a:extLst>
          </p:cNvPr>
          <p:cNvSpPr>
            <a:spLocks noGrp="1"/>
          </p:cNvSpPr>
          <p:nvPr>
            <p:ph type="sldNum" sz="quarter" idx="12"/>
          </p:nvPr>
        </p:nvSpPr>
        <p:spPr/>
        <p:txBody>
          <a:bodyPr/>
          <a:lstStyle/>
          <a:p>
            <a:fld id="{23AA811B-2EBD-4900-905E-5BE206449611}" type="slidenum">
              <a:rPr lang="da-DK" smtClean="0"/>
              <a:t>4</a:t>
            </a:fld>
            <a:endParaRPr lang="da-DK" dirty="0"/>
          </a:p>
        </p:txBody>
      </p:sp>
    </p:spTree>
    <p:extLst>
      <p:ext uri="{BB962C8B-B14F-4D97-AF65-F5344CB8AC3E}">
        <p14:creationId xmlns:p14="http://schemas.microsoft.com/office/powerpoint/2010/main" val="201436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cs typeface="Arial" panose="020B0604020202020204" pitchFamily="34" charset="0"/>
              </a:rPr>
              <a:t>Kompetence – hvad taler vi om?</a:t>
            </a:r>
            <a:endParaRPr lang="da-DK" dirty="0"/>
          </a:p>
        </p:txBody>
      </p:sp>
      <p:sp>
        <p:nvSpPr>
          <p:cNvPr id="2" name="Pladsholder til indhold 1">
            <a:extLst>
              <a:ext uri="{FF2B5EF4-FFF2-40B4-BE49-F238E27FC236}">
                <a16:creationId xmlns:a16="http://schemas.microsoft.com/office/drawing/2014/main" id="{D39B9E45-9755-A84A-AA88-CDFDE9387EDF}"/>
              </a:ext>
            </a:extLst>
          </p:cNvPr>
          <p:cNvSpPr>
            <a:spLocks noGrp="1"/>
          </p:cNvSpPr>
          <p:nvPr>
            <p:ph idx="1"/>
          </p:nvPr>
        </p:nvSpPr>
        <p:spPr/>
        <p:txBody>
          <a:bodyPr/>
          <a:lstStyle/>
          <a:p>
            <a:pPr marL="0" indent="0">
              <a:buNone/>
            </a:pPr>
            <a:r>
              <a:rPr lang="da-DK" dirty="0">
                <a:cs typeface="Arial" panose="020B0604020202020204" pitchFamily="34" charset="0"/>
              </a:rPr>
              <a:t>Kompetence = Evnen til at udføre en </a:t>
            </a:r>
            <a:r>
              <a:rPr lang="da-DK" b="1" dirty="0">
                <a:cs typeface="Arial" panose="020B0604020202020204" pitchFamily="34" charset="0"/>
              </a:rPr>
              <a:t>bestemt handling </a:t>
            </a:r>
            <a:r>
              <a:rPr lang="da-DK" dirty="0">
                <a:cs typeface="Arial" panose="020B0604020202020204" pitchFamily="34" charset="0"/>
              </a:rPr>
              <a:t>eller </a:t>
            </a:r>
            <a:r>
              <a:rPr lang="da-DK" b="1" dirty="0">
                <a:cs typeface="Arial" panose="020B0604020202020204" pitchFamily="34" charset="0"/>
              </a:rPr>
              <a:t>løse en bestemt arbejdsopgave</a:t>
            </a:r>
            <a:endParaRPr lang="da-DK" dirty="0">
              <a:cs typeface="Arial" panose="020B0604020202020204" pitchFamily="34" charset="0"/>
            </a:endParaRPr>
          </a:p>
          <a:p>
            <a:r>
              <a:rPr lang="da-DK" b="1" dirty="0">
                <a:cs typeface="Arial" panose="020B0604020202020204" pitchFamily="34" charset="0"/>
              </a:rPr>
              <a:t>Faglige kompetencer </a:t>
            </a:r>
            <a:r>
              <a:rPr lang="da-DK" dirty="0">
                <a:cs typeface="Arial" panose="020B0604020202020204" pitchFamily="34" charset="0"/>
              </a:rPr>
              <a:t>er kundskaber og færdigheder, som man bruger i sit job. Måden man bruger de kvalifikationer, man har fået gennem uddannelse og arbejde.</a:t>
            </a:r>
          </a:p>
          <a:p>
            <a:r>
              <a:rPr lang="da-DK" b="1" dirty="0">
                <a:cs typeface="Arial" panose="020B0604020202020204" pitchFamily="34" charset="0"/>
              </a:rPr>
              <a:t>Personlige kompetencer </a:t>
            </a:r>
            <a:r>
              <a:rPr lang="da-DK" dirty="0">
                <a:cs typeface="Arial" panose="020B0604020202020204" pitchFamily="34" charset="0"/>
              </a:rPr>
              <a:t>er de egenskaber, som har indflydelse på, hvordan man tackler og udfører sit arbejde. Herunder </a:t>
            </a:r>
            <a:r>
              <a:rPr lang="da-DK" b="1" dirty="0">
                <a:cs typeface="Arial" panose="020B0604020202020204" pitchFamily="34" charset="0"/>
              </a:rPr>
              <a:t>samarbejds- og kommunikationsevner.</a:t>
            </a:r>
          </a:p>
          <a:p>
            <a:endParaRPr lang="da-DK" dirty="0">
              <a:cs typeface="Arial" panose="020B0604020202020204" pitchFamily="34" charset="0"/>
            </a:endParaRPr>
          </a:p>
          <a:p>
            <a:endParaRPr lang="da-DK" dirty="0"/>
          </a:p>
        </p:txBody>
      </p:sp>
      <p:pic>
        <p:nvPicPr>
          <p:cNvPr id="10" name="Pladsholder til indhold 9" descr="Et billede, der indeholder person, indendørs, sidder, mand&#10;&#10;Automatisk genereret beskrivelse">
            <a:extLst>
              <a:ext uri="{FF2B5EF4-FFF2-40B4-BE49-F238E27FC236}">
                <a16:creationId xmlns:a16="http://schemas.microsoft.com/office/drawing/2014/main" id="{FDC2C49A-7FF3-7443-8DBC-4DB4C7EF7B89}"/>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75750" y="2080800"/>
            <a:ext cx="5556250" cy="3704166"/>
          </a:xfrm>
        </p:spPr>
      </p:pic>
      <p:sp>
        <p:nvSpPr>
          <p:cNvPr id="6" name="Pladsholder til tekst 5">
            <a:extLst>
              <a:ext uri="{FF2B5EF4-FFF2-40B4-BE49-F238E27FC236}">
                <a16:creationId xmlns:a16="http://schemas.microsoft.com/office/drawing/2014/main" id="{E36EE73C-8C4B-1841-B505-E78144325C00}"/>
              </a:ext>
            </a:extLst>
          </p:cNvPr>
          <p:cNvSpPr>
            <a:spLocks noGrp="1"/>
          </p:cNvSpPr>
          <p:nvPr>
            <p:ph type="body" sz="quarter" idx="13"/>
          </p:nvPr>
        </p:nvSpPr>
        <p:spPr/>
        <p:txBody>
          <a:bodyPr/>
          <a:lstStyle/>
          <a:p>
            <a:r>
              <a:rPr lang="da-DK" dirty="0">
                <a:solidFill>
                  <a:schemeClr val="accent3"/>
                </a:solidFill>
                <a:cs typeface="Arial" panose="020B0604020202020204" pitchFamily="34" charset="0"/>
                <a:hlinkClick r:id="rId4">
                  <a:extLst>
                    <a:ext uri="{A12FA001-AC4F-418D-AE19-62706E023703}">
                      <ahyp:hlinkClr xmlns:ahyp="http://schemas.microsoft.com/office/drawing/2018/hyperlinkcolor" val="tx"/>
                    </a:ext>
                  </a:extLst>
                </a:hlinkClick>
              </a:rPr>
              <a:t>www.kompetenceweb.dk</a:t>
            </a:r>
            <a:r>
              <a:rPr lang="da-DK" dirty="0">
                <a:cs typeface="Arial" panose="020B0604020202020204" pitchFamily="34" charset="0"/>
              </a:rPr>
              <a:t>, KL og KTO</a:t>
            </a:r>
          </a:p>
        </p:txBody>
      </p:sp>
      <p:sp>
        <p:nvSpPr>
          <p:cNvPr id="3" name="Titel 1"/>
          <p:cNvSpPr txBox="1">
            <a:spLocks/>
          </p:cNvSpPr>
          <p:nvPr/>
        </p:nvSpPr>
        <p:spPr>
          <a:xfrm>
            <a:off x="1720188" y="555333"/>
            <a:ext cx="8728364" cy="5224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a-DK" sz="4354" i="1" dirty="0">
              <a:solidFill>
                <a:schemeClr val="bg1">
                  <a:lumMod val="50000"/>
                </a:schemeClr>
              </a:solidFill>
              <a:latin typeface="+mn-lt"/>
              <a:cs typeface="Arial" panose="020B0604020202020204" pitchFamily="34" charset="0"/>
            </a:endParaRPr>
          </a:p>
        </p:txBody>
      </p:sp>
      <p:sp>
        <p:nvSpPr>
          <p:cNvPr id="4" name="Pladsholder til dato 3">
            <a:extLst>
              <a:ext uri="{FF2B5EF4-FFF2-40B4-BE49-F238E27FC236}">
                <a16:creationId xmlns:a16="http://schemas.microsoft.com/office/drawing/2014/main" id="{AC6AC3D4-0632-CB46-B5CA-AD056900A476}"/>
              </a:ext>
            </a:extLst>
          </p:cNvPr>
          <p:cNvSpPr>
            <a:spLocks noGrp="1"/>
          </p:cNvSpPr>
          <p:nvPr>
            <p:ph type="dt" sz="half" idx="10"/>
          </p:nvPr>
        </p:nvSpPr>
        <p:spPr/>
        <p:txBody>
          <a:bodyPr/>
          <a:lstStyle/>
          <a:p>
            <a:fld id="{22497AE5-FF53-EB49-9A07-785BFD9858D0}" type="datetime2">
              <a:rPr lang="da-DK" smtClean="0"/>
              <a:t>17. november 2020</a:t>
            </a:fld>
            <a:endParaRPr lang="da-DK" dirty="0"/>
          </a:p>
        </p:txBody>
      </p:sp>
      <p:sp>
        <p:nvSpPr>
          <p:cNvPr id="5" name="Pladsholder til sidefod 4">
            <a:extLst>
              <a:ext uri="{FF2B5EF4-FFF2-40B4-BE49-F238E27FC236}">
                <a16:creationId xmlns:a16="http://schemas.microsoft.com/office/drawing/2014/main" id="{B8AA8F99-DF4D-204F-AB4A-C1115E3D6BCB}"/>
              </a:ext>
            </a:extLst>
          </p:cNvPr>
          <p:cNvSpPr>
            <a:spLocks noGrp="1"/>
          </p:cNvSpPr>
          <p:nvPr>
            <p:ph type="ftr" sz="quarter" idx="11"/>
          </p:nvPr>
        </p:nvSpPr>
        <p:spPr/>
        <p:txBody>
          <a:bodyPr/>
          <a:lstStyle/>
          <a:p>
            <a:r>
              <a:rPr lang="da-DK"/>
              <a:t>Kompetenceudvikling</a:t>
            </a:r>
            <a:endParaRPr lang="da-DK" dirty="0"/>
          </a:p>
        </p:txBody>
      </p:sp>
      <p:sp>
        <p:nvSpPr>
          <p:cNvPr id="7" name="Pladsholder til slidenummer 6">
            <a:extLst>
              <a:ext uri="{FF2B5EF4-FFF2-40B4-BE49-F238E27FC236}">
                <a16:creationId xmlns:a16="http://schemas.microsoft.com/office/drawing/2014/main" id="{AA746450-ED5A-F34A-8FCC-BC10452C86FA}"/>
              </a:ext>
            </a:extLst>
          </p:cNvPr>
          <p:cNvSpPr>
            <a:spLocks noGrp="1"/>
          </p:cNvSpPr>
          <p:nvPr>
            <p:ph type="sldNum" sz="quarter" idx="12"/>
          </p:nvPr>
        </p:nvSpPr>
        <p:spPr/>
        <p:txBody>
          <a:bodyPr/>
          <a:lstStyle/>
          <a:p>
            <a:fld id="{23AA811B-2EBD-4900-905E-5BE206449611}" type="slidenum">
              <a:rPr lang="da-DK" smtClean="0"/>
              <a:t>5</a:t>
            </a:fld>
            <a:endParaRPr lang="da-DK" dirty="0"/>
          </a:p>
        </p:txBody>
      </p:sp>
    </p:spTree>
    <p:extLst>
      <p:ext uri="{BB962C8B-B14F-4D97-AF65-F5344CB8AC3E}">
        <p14:creationId xmlns:p14="http://schemas.microsoft.com/office/powerpoint/2010/main" val="233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E881C7-FBAD-A34D-BA82-FDA52D509794}"/>
              </a:ext>
            </a:extLst>
          </p:cNvPr>
          <p:cNvSpPr>
            <a:spLocks noGrp="1"/>
          </p:cNvSpPr>
          <p:nvPr>
            <p:ph type="title"/>
          </p:nvPr>
        </p:nvSpPr>
        <p:spPr/>
        <p:txBody>
          <a:bodyPr/>
          <a:lstStyle/>
          <a:p>
            <a:endParaRPr lang="da-DK"/>
          </a:p>
        </p:txBody>
      </p:sp>
      <p:sp>
        <p:nvSpPr>
          <p:cNvPr id="6" name="Pladsholder til tekst 5">
            <a:extLst>
              <a:ext uri="{FF2B5EF4-FFF2-40B4-BE49-F238E27FC236}">
                <a16:creationId xmlns:a16="http://schemas.microsoft.com/office/drawing/2014/main" id="{420C0330-0606-1443-9AA4-E58BF2E9DAB5}"/>
              </a:ext>
            </a:extLst>
          </p:cNvPr>
          <p:cNvSpPr>
            <a:spLocks noGrp="1"/>
          </p:cNvSpPr>
          <p:nvPr>
            <p:ph type="body" sz="quarter" idx="13"/>
          </p:nvPr>
        </p:nvSpPr>
        <p:spPr/>
        <p:txBody>
          <a:bodyPr/>
          <a:lstStyle/>
          <a:p>
            <a:r>
              <a:rPr lang="da-DK" sz="4000" dirty="0"/>
              <a:t>Kompetenceudvikling skaber mest værdi, når der er et godt match mellem medarbejderens motivation &amp; ønsker og organisationens behov.</a:t>
            </a:r>
          </a:p>
        </p:txBody>
      </p:sp>
      <p:sp>
        <p:nvSpPr>
          <p:cNvPr id="7" name="Pladsholder til tekst 6">
            <a:extLst>
              <a:ext uri="{FF2B5EF4-FFF2-40B4-BE49-F238E27FC236}">
                <a16:creationId xmlns:a16="http://schemas.microsoft.com/office/drawing/2014/main" id="{12D8868D-3EEA-C644-9325-E8C4C2C53586}"/>
              </a:ext>
            </a:extLst>
          </p:cNvPr>
          <p:cNvSpPr>
            <a:spLocks noGrp="1"/>
          </p:cNvSpPr>
          <p:nvPr>
            <p:ph type="body" sz="quarter" idx="14"/>
          </p:nvPr>
        </p:nvSpPr>
        <p:spPr/>
        <p:txBody>
          <a:bodyPr/>
          <a:lstStyle/>
          <a:p>
            <a:endParaRPr lang="da-DK"/>
          </a:p>
        </p:txBody>
      </p:sp>
      <p:sp>
        <p:nvSpPr>
          <p:cNvPr id="2" name="Pladsholder til dato 1">
            <a:extLst>
              <a:ext uri="{FF2B5EF4-FFF2-40B4-BE49-F238E27FC236}">
                <a16:creationId xmlns:a16="http://schemas.microsoft.com/office/drawing/2014/main" id="{617AD25E-0CF3-7942-A8FD-B72E5F0BE539}"/>
              </a:ext>
            </a:extLst>
          </p:cNvPr>
          <p:cNvSpPr>
            <a:spLocks noGrp="1"/>
          </p:cNvSpPr>
          <p:nvPr>
            <p:ph type="dt" sz="half" idx="10"/>
          </p:nvPr>
        </p:nvSpPr>
        <p:spPr/>
        <p:txBody>
          <a:bodyPr/>
          <a:lstStyle/>
          <a:p>
            <a:fld id="{215B87E2-07D2-CE42-977E-408A24313689}" type="datetime2">
              <a:rPr lang="da-DK" smtClean="0"/>
              <a:t>17. november 2020</a:t>
            </a:fld>
            <a:endParaRPr lang="da-DK" dirty="0"/>
          </a:p>
        </p:txBody>
      </p:sp>
      <p:sp>
        <p:nvSpPr>
          <p:cNvPr id="3" name="Pladsholder til sidefod 2">
            <a:extLst>
              <a:ext uri="{FF2B5EF4-FFF2-40B4-BE49-F238E27FC236}">
                <a16:creationId xmlns:a16="http://schemas.microsoft.com/office/drawing/2014/main" id="{E6D459FF-BD2B-FC4E-8F6B-1F5A3E92F907}"/>
              </a:ext>
            </a:extLst>
          </p:cNvPr>
          <p:cNvSpPr>
            <a:spLocks noGrp="1"/>
          </p:cNvSpPr>
          <p:nvPr>
            <p:ph type="ftr" sz="quarter" idx="11"/>
          </p:nvPr>
        </p:nvSpPr>
        <p:spPr/>
        <p:txBody>
          <a:bodyPr/>
          <a:lstStyle/>
          <a:p>
            <a:r>
              <a:rPr lang="da-DK">
                <a:solidFill>
                  <a:schemeClr val="tx1"/>
                </a:solidFill>
              </a:rPr>
              <a:t>Kompetenceudvikling</a:t>
            </a:r>
            <a:endParaRPr lang="da-DK" dirty="0">
              <a:solidFill>
                <a:schemeClr val="tx1"/>
              </a:solidFill>
            </a:endParaRPr>
          </a:p>
        </p:txBody>
      </p:sp>
      <p:sp>
        <p:nvSpPr>
          <p:cNvPr id="4" name="Pladsholder til slidenummer 3">
            <a:extLst>
              <a:ext uri="{FF2B5EF4-FFF2-40B4-BE49-F238E27FC236}">
                <a16:creationId xmlns:a16="http://schemas.microsoft.com/office/drawing/2014/main" id="{DB84A843-78BC-2D41-900B-B67972520487}"/>
              </a:ext>
            </a:extLst>
          </p:cNvPr>
          <p:cNvSpPr>
            <a:spLocks noGrp="1"/>
          </p:cNvSpPr>
          <p:nvPr>
            <p:ph type="sldNum" sz="quarter" idx="12"/>
          </p:nvPr>
        </p:nvSpPr>
        <p:spPr/>
        <p:txBody>
          <a:bodyPr/>
          <a:lstStyle/>
          <a:p>
            <a:fld id="{23AA811B-2EBD-4900-905E-5BE206449611}" type="slidenum">
              <a:rPr lang="da-DK" smtClean="0"/>
              <a:pPr/>
              <a:t>6</a:t>
            </a:fld>
            <a:endParaRPr lang="da-DK" dirty="0"/>
          </a:p>
        </p:txBody>
      </p:sp>
    </p:spTree>
    <p:extLst>
      <p:ext uri="{BB962C8B-B14F-4D97-AF65-F5344CB8AC3E}">
        <p14:creationId xmlns:p14="http://schemas.microsoft.com/office/powerpoint/2010/main" val="6363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F0777-9E7D-E441-B0A2-E552CC86FC77}"/>
              </a:ext>
            </a:extLst>
          </p:cNvPr>
          <p:cNvSpPr>
            <a:spLocks noGrp="1"/>
          </p:cNvSpPr>
          <p:nvPr>
            <p:ph type="title"/>
          </p:nvPr>
        </p:nvSpPr>
        <p:spPr/>
        <p:txBody>
          <a:bodyPr/>
          <a:lstStyle/>
          <a:p>
            <a:r>
              <a:rPr lang="da-DK" dirty="0"/>
              <a:t>Hvad skal organisationen udvikle for at nå sine mål?</a:t>
            </a:r>
          </a:p>
        </p:txBody>
      </p:sp>
      <p:sp>
        <p:nvSpPr>
          <p:cNvPr id="119" name="Pladsholder til indhold 118">
            <a:extLst>
              <a:ext uri="{FF2B5EF4-FFF2-40B4-BE49-F238E27FC236}">
                <a16:creationId xmlns:a16="http://schemas.microsoft.com/office/drawing/2014/main" id="{FFE08EFB-D4BC-A945-8858-408B0117B862}"/>
              </a:ext>
            </a:extLst>
          </p:cNvPr>
          <p:cNvSpPr>
            <a:spLocks noGrp="1"/>
          </p:cNvSpPr>
          <p:nvPr>
            <p:ph idx="1"/>
          </p:nvPr>
        </p:nvSpPr>
        <p:spPr/>
        <p:txBody>
          <a:bodyPr/>
          <a:lstStyle/>
          <a:p>
            <a:endParaRPr lang="da-DK" dirty="0"/>
          </a:p>
        </p:txBody>
      </p:sp>
      <p:sp>
        <p:nvSpPr>
          <p:cNvPr id="120" name="Pladsholder til tekst 119">
            <a:extLst>
              <a:ext uri="{FF2B5EF4-FFF2-40B4-BE49-F238E27FC236}">
                <a16:creationId xmlns:a16="http://schemas.microsoft.com/office/drawing/2014/main" id="{AD1144AB-07DF-C64C-86D6-66831C9BF3D5}"/>
              </a:ext>
            </a:extLst>
          </p:cNvPr>
          <p:cNvSpPr>
            <a:spLocks noGrp="1"/>
          </p:cNvSpPr>
          <p:nvPr>
            <p:ph type="body" sz="quarter" idx="13"/>
          </p:nvPr>
        </p:nvSpPr>
        <p:spPr/>
        <p:txBody>
          <a:bodyPr/>
          <a:lstStyle/>
          <a:p>
            <a:endParaRPr lang="da-DK"/>
          </a:p>
        </p:txBody>
      </p:sp>
      <p:grpSp>
        <p:nvGrpSpPr>
          <p:cNvPr id="32" name="Gruppe 31">
            <a:extLst>
              <a:ext uri="{FF2B5EF4-FFF2-40B4-BE49-F238E27FC236}">
                <a16:creationId xmlns:a16="http://schemas.microsoft.com/office/drawing/2014/main" id="{2CCB95C5-B1D2-E243-885A-72E0C9946CAF}"/>
              </a:ext>
            </a:extLst>
          </p:cNvPr>
          <p:cNvGrpSpPr/>
          <p:nvPr/>
        </p:nvGrpSpPr>
        <p:grpSpPr>
          <a:xfrm>
            <a:off x="842798" y="3166193"/>
            <a:ext cx="6113490" cy="788400"/>
            <a:chOff x="2032179" y="2302285"/>
            <a:chExt cx="6113490" cy="788400"/>
          </a:xfrm>
        </p:grpSpPr>
        <p:grpSp>
          <p:nvGrpSpPr>
            <p:cNvPr id="33" name="Gruppe 32">
              <a:extLst>
                <a:ext uri="{FF2B5EF4-FFF2-40B4-BE49-F238E27FC236}">
                  <a16:creationId xmlns:a16="http://schemas.microsoft.com/office/drawing/2014/main" id="{4D641111-C680-5D4C-938C-D1B0E2F6C19E}"/>
                </a:ext>
              </a:extLst>
            </p:cNvPr>
            <p:cNvGrpSpPr/>
            <p:nvPr/>
          </p:nvGrpSpPr>
          <p:grpSpPr>
            <a:xfrm>
              <a:off x="2032179" y="2302285"/>
              <a:ext cx="6113490" cy="788400"/>
              <a:chOff x="2032179" y="2302285"/>
              <a:chExt cx="6113490" cy="788400"/>
            </a:xfrm>
          </p:grpSpPr>
          <p:sp>
            <p:nvSpPr>
              <p:cNvPr id="35" name="Forsinkelse 34">
                <a:extLst>
                  <a:ext uri="{FF2B5EF4-FFF2-40B4-BE49-F238E27FC236}">
                    <a16:creationId xmlns:a16="http://schemas.microsoft.com/office/drawing/2014/main" id="{8E0D77DC-C140-804C-BAD5-903F771E975E}"/>
                  </a:ext>
                </a:extLst>
              </p:cNvPr>
              <p:cNvSpPr/>
              <p:nvPr/>
            </p:nvSpPr>
            <p:spPr>
              <a:xfrm>
                <a:off x="7240596" y="2302285"/>
                <a:ext cx="905073" cy="7877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36" name="Forsinkelse 35">
                <a:extLst>
                  <a:ext uri="{FF2B5EF4-FFF2-40B4-BE49-F238E27FC236}">
                    <a16:creationId xmlns:a16="http://schemas.microsoft.com/office/drawing/2014/main" id="{7FBB6241-7663-1F43-A7DA-01A7E5C5FBF6}"/>
                  </a:ext>
                </a:extLst>
              </p:cNvPr>
              <p:cNvSpPr/>
              <p:nvPr/>
            </p:nvSpPr>
            <p:spPr>
              <a:xfrm rot="10800000">
                <a:off x="2032179" y="2302285"/>
                <a:ext cx="905073" cy="78770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37" name="Rektangel 36">
                <a:extLst>
                  <a:ext uri="{FF2B5EF4-FFF2-40B4-BE49-F238E27FC236}">
                    <a16:creationId xmlns:a16="http://schemas.microsoft.com/office/drawing/2014/main" id="{BE6F05A5-7185-7242-AFC5-78CB734A70CC}"/>
                  </a:ext>
                </a:extLst>
              </p:cNvPr>
              <p:cNvSpPr/>
              <p:nvPr/>
            </p:nvSpPr>
            <p:spPr>
              <a:xfrm>
                <a:off x="2818151" y="2302904"/>
                <a:ext cx="4622079" cy="7877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sp>
          <p:nvSpPr>
            <p:cNvPr id="34" name="Tekstfelt 33">
              <a:extLst>
                <a:ext uri="{FF2B5EF4-FFF2-40B4-BE49-F238E27FC236}">
                  <a16:creationId xmlns:a16="http://schemas.microsoft.com/office/drawing/2014/main" id="{B4366804-9C70-0D4B-8E52-C61EE21419A4}"/>
                </a:ext>
              </a:extLst>
            </p:cNvPr>
            <p:cNvSpPr txBox="1"/>
            <p:nvPr/>
          </p:nvSpPr>
          <p:spPr>
            <a:xfrm>
              <a:off x="2473377" y="2328991"/>
              <a:ext cx="5166662" cy="712907"/>
            </a:xfrm>
            <a:prstGeom prst="rect">
              <a:avLst/>
            </a:prstGeom>
            <a:noFill/>
          </p:spPr>
          <p:txBody>
            <a:bodyPr vert="horz" wrap="square" lIns="0" tIns="0" rIns="0" bIns="0" rtlCol="0" anchor="ctr" anchorCtr="0">
              <a:noAutofit/>
            </a:bodyPr>
            <a:lstStyle/>
            <a:p>
              <a:pPr algn="ctr"/>
              <a:r>
                <a:rPr lang="da-DK" sz="1600" dirty="0">
                  <a:solidFill>
                    <a:schemeClr val="accent6"/>
                  </a:solidFill>
                  <a:latin typeface="+mj-lt"/>
                </a:rPr>
                <a:t>2. Hvilke kerneopgaver og nye udfordringer har vi?</a:t>
              </a:r>
            </a:p>
          </p:txBody>
        </p:sp>
      </p:grpSp>
      <p:grpSp>
        <p:nvGrpSpPr>
          <p:cNvPr id="38" name="Gruppe 37">
            <a:extLst>
              <a:ext uri="{FF2B5EF4-FFF2-40B4-BE49-F238E27FC236}">
                <a16:creationId xmlns:a16="http://schemas.microsoft.com/office/drawing/2014/main" id="{B5C6A746-83F5-5F40-BC40-52C7C72A1F95}"/>
              </a:ext>
            </a:extLst>
          </p:cNvPr>
          <p:cNvGrpSpPr/>
          <p:nvPr/>
        </p:nvGrpSpPr>
        <p:grpSpPr>
          <a:xfrm>
            <a:off x="842798" y="4256446"/>
            <a:ext cx="6113490" cy="788400"/>
            <a:chOff x="2032179" y="2302285"/>
            <a:chExt cx="6113490" cy="788400"/>
          </a:xfrm>
          <a:solidFill>
            <a:schemeClr val="accent4"/>
          </a:solidFill>
        </p:grpSpPr>
        <p:grpSp>
          <p:nvGrpSpPr>
            <p:cNvPr id="39" name="Gruppe 38">
              <a:extLst>
                <a:ext uri="{FF2B5EF4-FFF2-40B4-BE49-F238E27FC236}">
                  <a16:creationId xmlns:a16="http://schemas.microsoft.com/office/drawing/2014/main" id="{335042AA-1983-0749-8CC3-4961DEAD70EF}"/>
                </a:ext>
              </a:extLst>
            </p:cNvPr>
            <p:cNvGrpSpPr/>
            <p:nvPr/>
          </p:nvGrpSpPr>
          <p:grpSpPr>
            <a:xfrm>
              <a:off x="2032179" y="2302285"/>
              <a:ext cx="6113490" cy="788400"/>
              <a:chOff x="2032179" y="2302285"/>
              <a:chExt cx="6113490" cy="788400"/>
            </a:xfrm>
            <a:grpFill/>
          </p:grpSpPr>
          <p:sp>
            <p:nvSpPr>
              <p:cNvPr id="41" name="Forsinkelse 40">
                <a:extLst>
                  <a:ext uri="{FF2B5EF4-FFF2-40B4-BE49-F238E27FC236}">
                    <a16:creationId xmlns:a16="http://schemas.microsoft.com/office/drawing/2014/main" id="{19E95D14-8FFE-5641-B101-AF865372EB02}"/>
                  </a:ext>
                </a:extLst>
              </p:cNvPr>
              <p:cNvSpPr/>
              <p:nvPr/>
            </p:nvSpPr>
            <p:spPr>
              <a:xfrm>
                <a:off x="7240596" y="2302285"/>
                <a:ext cx="905073" cy="7877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2" name="Forsinkelse 41">
                <a:extLst>
                  <a:ext uri="{FF2B5EF4-FFF2-40B4-BE49-F238E27FC236}">
                    <a16:creationId xmlns:a16="http://schemas.microsoft.com/office/drawing/2014/main" id="{E34BFB17-8BA1-F449-A46A-7FAE6838B084}"/>
                  </a:ext>
                </a:extLst>
              </p:cNvPr>
              <p:cNvSpPr/>
              <p:nvPr/>
            </p:nvSpPr>
            <p:spPr>
              <a:xfrm rot="10800000">
                <a:off x="2032179" y="2302285"/>
                <a:ext cx="905073" cy="7877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43" name="Rektangel 42">
                <a:extLst>
                  <a:ext uri="{FF2B5EF4-FFF2-40B4-BE49-F238E27FC236}">
                    <a16:creationId xmlns:a16="http://schemas.microsoft.com/office/drawing/2014/main" id="{2972F3A9-AEDD-7744-A9E5-E0B7C480EC42}"/>
                  </a:ext>
                </a:extLst>
              </p:cNvPr>
              <p:cNvSpPr/>
              <p:nvPr/>
            </p:nvSpPr>
            <p:spPr>
              <a:xfrm>
                <a:off x="2818151" y="2302904"/>
                <a:ext cx="4622079" cy="78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sp>
          <p:nvSpPr>
            <p:cNvPr id="40" name="Tekstfelt 39">
              <a:extLst>
                <a:ext uri="{FF2B5EF4-FFF2-40B4-BE49-F238E27FC236}">
                  <a16:creationId xmlns:a16="http://schemas.microsoft.com/office/drawing/2014/main" id="{5F6085EF-65C7-5746-8FDA-24413F3ABB8A}"/>
                </a:ext>
              </a:extLst>
            </p:cNvPr>
            <p:cNvSpPr txBox="1"/>
            <p:nvPr/>
          </p:nvSpPr>
          <p:spPr>
            <a:xfrm>
              <a:off x="2473377" y="2328991"/>
              <a:ext cx="5166662" cy="712907"/>
            </a:xfrm>
            <a:prstGeom prst="rect">
              <a:avLst/>
            </a:prstGeom>
            <a:grpFill/>
          </p:spPr>
          <p:txBody>
            <a:bodyPr vert="horz" wrap="square" lIns="0" tIns="0" rIns="0" bIns="0" rtlCol="0" anchor="ctr" anchorCtr="0">
              <a:noAutofit/>
            </a:bodyPr>
            <a:lstStyle/>
            <a:p>
              <a:pPr algn="ctr"/>
              <a:r>
                <a:rPr lang="da-DK" sz="1600" dirty="0">
                  <a:solidFill>
                    <a:schemeClr val="accent6"/>
                  </a:solidFill>
                  <a:latin typeface="+mj-lt"/>
                </a:rPr>
                <a:t>3. Hvilke kompetencer kræves? </a:t>
              </a:r>
            </a:p>
          </p:txBody>
        </p:sp>
      </p:grpSp>
      <p:grpSp>
        <p:nvGrpSpPr>
          <p:cNvPr id="44" name="Gruppe 43">
            <a:extLst>
              <a:ext uri="{FF2B5EF4-FFF2-40B4-BE49-F238E27FC236}">
                <a16:creationId xmlns:a16="http://schemas.microsoft.com/office/drawing/2014/main" id="{F9CD3464-4304-2D47-A94B-403A62A695D1}"/>
              </a:ext>
            </a:extLst>
          </p:cNvPr>
          <p:cNvGrpSpPr/>
          <p:nvPr/>
        </p:nvGrpSpPr>
        <p:grpSpPr>
          <a:xfrm>
            <a:off x="842798" y="5346698"/>
            <a:ext cx="6113490" cy="787702"/>
            <a:chOff x="5111079" y="3321588"/>
            <a:chExt cx="6113490" cy="787702"/>
          </a:xfrm>
        </p:grpSpPr>
        <p:grpSp>
          <p:nvGrpSpPr>
            <p:cNvPr id="45" name="Gruppe 44">
              <a:extLst>
                <a:ext uri="{FF2B5EF4-FFF2-40B4-BE49-F238E27FC236}">
                  <a16:creationId xmlns:a16="http://schemas.microsoft.com/office/drawing/2014/main" id="{B8A831FB-3C9A-B645-8614-F7854F6614CE}"/>
                </a:ext>
              </a:extLst>
            </p:cNvPr>
            <p:cNvGrpSpPr/>
            <p:nvPr/>
          </p:nvGrpSpPr>
          <p:grpSpPr>
            <a:xfrm>
              <a:off x="5111079" y="3321588"/>
              <a:ext cx="6113490" cy="787702"/>
              <a:chOff x="5111079" y="3321588"/>
              <a:chExt cx="6113490" cy="787702"/>
            </a:xfrm>
          </p:grpSpPr>
          <p:sp>
            <p:nvSpPr>
              <p:cNvPr id="47" name="Forsinkelse 46">
                <a:extLst>
                  <a:ext uri="{FF2B5EF4-FFF2-40B4-BE49-F238E27FC236}">
                    <a16:creationId xmlns:a16="http://schemas.microsoft.com/office/drawing/2014/main" id="{5BAA8F4C-064A-994B-8EA8-EC939BF1415D}"/>
                  </a:ext>
                </a:extLst>
              </p:cNvPr>
              <p:cNvSpPr/>
              <p:nvPr/>
            </p:nvSpPr>
            <p:spPr>
              <a:xfrm>
                <a:off x="10319496" y="3321589"/>
                <a:ext cx="905073" cy="787701"/>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48" name="Forsinkelse 47">
                <a:extLst>
                  <a:ext uri="{FF2B5EF4-FFF2-40B4-BE49-F238E27FC236}">
                    <a16:creationId xmlns:a16="http://schemas.microsoft.com/office/drawing/2014/main" id="{54DB5287-AA4A-3348-A8D8-F9A3918FBD55}"/>
                  </a:ext>
                </a:extLst>
              </p:cNvPr>
              <p:cNvSpPr/>
              <p:nvPr/>
            </p:nvSpPr>
            <p:spPr>
              <a:xfrm rot="10800000">
                <a:off x="5111079" y="3321588"/>
                <a:ext cx="905073" cy="787701"/>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49" name="Rektangel 48">
                <a:extLst>
                  <a:ext uri="{FF2B5EF4-FFF2-40B4-BE49-F238E27FC236}">
                    <a16:creationId xmlns:a16="http://schemas.microsoft.com/office/drawing/2014/main" id="{2FE66823-6F74-C141-8C4E-254C0CD62174}"/>
                  </a:ext>
                </a:extLst>
              </p:cNvPr>
              <p:cNvSpPr/>
              <p:nvPr/>
            </p:nvSpPr>
            <p:spPr>
              <a:xfrm>
                <a:off x="5897051" y="3321589"/>
                <a:ext cx="4622079" cy="7877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grpSp>
        <p:sp>
          <p:nvSpPr>
            <p:cNvPr id="46" name="Tekstfelt 45">
              <a:extLst>
                <a:ext uri="{FF2B5EF4-FFF2-40B4-BE49-F238E27FC236}">
                  <a16:creationId xmlns:a16="http://schemas.microsoft.com/office/drawing/2014/main" id="{D27824B2-5C30-EE40-8A27-FEE1DF160162}"/>
                </a:ext>
              </a:extLst>
            </p:cNvPr>
            <p:cNvSpPr txBox="1"/>
            <p:nvPr/>
          </p:nvSpPr>
          <p:spPr>
            <a:xfrm>
              <a:off x="5489219" y="3358985"/>
              <a:ext cx="5166662" cy="712907"/>
            </a:xfrm>
            <a:prstGeom prst="rect">
              <a:avLst/>
            </a:prstGeom>
            <a:noFill/>
          </p:spPr>
          <p:txBody>
            <a:bodyPr vert="horz" wrap="square" lIns="0" tIns="0" rIns="0" bIns="0" rtlCol="0" anchor="ctr" anchorCtr="0">
              <a:noAutofit/>
            </a:bodyPr>
            <a:lstStyle/>
            <a:p>
              <a:pPr algn="ctr"/>
              <a:r>
                <a:rPr lang="da-DK" sz="1600" dirty="0">
                  <a:solidFill>
                    <a:schemeClr val="bg1"/>
                  </a:solidFill>
                  <a:latin typeface="+mj-lt"/>
                </a:rPr>
                <a:t>4. Det skal vi udvikle</a:t>
              </a:r>
            </a:p>
          </p:txBody>
        </p:sp>
      </p:grpSp>
      <p:grpSp>
        <p:nvGrpSpPr>
          <p:cNvPr id="50" name="Gruppe 49">
            <a:extLst>
              <a:ext uri="{FF2B5EF4-FFF2-40B4-BE49-F238E27FC236}">
                <a16:creationId xmlns:a16="http://schemas.microsoft.com/office/drawing/2014/main" id="{672693AD-DF2B-D548-B283-C24231FEDCC1}"/>
              </a:ext>
            </a:extLst>
          </p:cNvPr>
          <p:cNvGrpSpPr/>
          <p:nvPr/>
        </p:nvGrpSpPr>
        <p:grpSpPr>
          <a:xfrm>
            <a:off x="842798" y="2075940"/>
            <a:ext cx="6113490" cy="788400"/>
            <a:chOff x="2032179" y="2302285"/>
            <a:chExt cx="6113490" cy="788400"/>
          </a:xfrm>
          <a:solidFill>
            <a:schemeClr val="accent3"/>
          </a:solidFill>
        </p:grpSpPr>
        <p:grpSp>
          <p:nvGrpSpPr>
            <p:cNvPr id="51" name="Gruppe 50">
              <a:extLst>
                <a:ext uri="{FF2B5EF4-FFF2-40B4-BE49-F238E27FC236}">
                  <a16:creationId xmlns:a16="http://schemas.microsoft.com/office/drawing/2014/main" id="{7C592B82-8496-0042-B41C-F8F593BC920E}"/>
                </a:ext>
              </a:extLst>
            </p:cNvPr>
            <p:cNvGrpSpPr/>
            <p:nvPr/>
          </p:nvGrpSpPr>
          <p:grpSpPr>
            <a:xfrm>
              <a:off x="2032179" y="2302285"/>
              <a:ext cx="6113490" cy="788400"/>
              <a:chOff x="2032179" y="2302285"/>
              <a:chExt cx="6113490" cy="788400"/>
            </a:xfrm>
            <a:grpFill/>
          </p:grpSpPr>
          <p:sp>
            <p:nvSpPr>
              <p:cNvPr id="53" name="Forsinkelse 52">
                <a:extLst>
                  <a:ext uri="{FF2B5EF4-FFF2-40B4-BE49-F238E27FC236}">
                    <a16:creationId xmlns:a16="http://schemas.microsoft.com/office/drawing/2014/main" id="{1863D2DE-739C-2A40-A791-6F8B1D46E8B7}"/>
                  </a:ext>
                </a:extLst>
              </p:cNvPr>
              <p:cNvSpPr/>
              <p:nvPr/>
            </p:nvSpPr>
            <p:spPr>
              <a:xfrm>
                <a:off x="7240596" y="2302285"/>
                <a:ext cx="905073" cy="7877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54" name="Forsinkelse 53">
                <a:extLst>
                  <a:ext uri="{FF2B5EF4-FFF2-40B4-BE49-F238E27FC236}">
                    <a16:creationId xmlns:a16="http://schemas.microsoft.com/office/drawing/2014/main" id="{85FF0828-ACE0-2A41-A6C0-8F6815701E6A}"/>
                  </a:ext>
                </a:extLst>
              </p:cNvPr>
              <p:cNvSpPr/>
              <p:nvPr/>
            </p:nvSpPr>
            <p:spPr>
              <a:xfrm rot="10800000">
                <a:off x="2032179" y="2302285"/>
                <a:ext cx="905073" cy="78770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55" name="Rektangel 54">
                <a:extLst>
                  <a:ext uri="{FF2B5EF4-FFF2-40B4-BE49-F238E27FC236}">
                    <a16:creationId xmlns:a16="http://schemas.microsoft.com/office/drawing/2014/main" id="{63F19C39-C131-DB47-A637-E368BBCEAFCE}"/>
                  </a:ext>
                </a:extLst>
              </p:cNvPr>
              <p:cNvSpPr/>
              <p:nvPr/>
            </p:nvSpPr>
            <p:spPr>
              <a:xfrm>
                <a:off x="2818151" y="2302904"/>
                <a:ext cx="4622079" cy="78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grpSp>
        <p:sp>
          <p:nvSpPr>
            <p:cNvPr id="52" name="Tekstfelt 51">
              <a:extLst>
                <a:ext uri="{FF2B5EF4-FFF2-40B4-BE49-F238E27FC236}">
                  <a16:creationId xmlns:a16="http://schemas.microsoft.com/office/drawing/2014/main" id="{72955787-14F9-114D-889B-8C200C6BA986}"/>
                </a:ext>
              </a:extLst>
            </p:cNvPr>
            <p:cNvSpPr txBox="1"/>
            <p:nvPr/>
          </p:nvSpPr>
          <p:spPr>
            <a:xfrm>
              <a:off x="2473377" y="2328991"/>
              <a:ext cx="5166662" cy="712907"/>
            </a:xfrm>
            <a:prstGeom prst="rect">
              <a:avLst/>
            </a:prstGeom>
            <a:grpFill/>
          </p:spPr>
          <p:txBody>
            <a:bodyPr vert="horz" wrap="square" lIns="0" tIns="0" rIns="0" bIns="0" rtlCol="0" anchor="ctr" anchorCtr="0">
              <a:noAutofit/>
            </a:bodyPr>
            <a:lstStyle/>
            <a:p>
              <a:pPr algn="ctr"/>
              <a:r>
                <a:rPr lang="da-DK" sz="1600" dirty="0">
                  <a:solidFill>
                    <a:schemeClr val="bg1"/>
                  </a:solidFill>
                  <a:latin typeface="+mj-lt"/>
                </a:rPr>
                <a:t>1. Hvad er strategien og de vigtigste mål?</a:t>
              </a:r>
            </a:p>
          </p:txBody>
        </p:sp>
      </p:grpSp>
      <p:sp>
        <p:nvSpPr>
          <p:cNvPr id="3" name="Tekstfelt 2">
            <a:extLst>
              <a:ext uri="{FF2B5EF4-FFF2-40B4-BE49-F238E27FC236}">
                <a16:creationId xmlns:a16="http://schemas.microsoft.com/office/drawing/2014/main" id="{FADE8C39-3B09-3F48-8A90-65B717AC8709}"/>
              </a:ext>
            </a:extLst>
          </p:cNvPr>
          <p:cNvSpPr txBox="1"/>
          <p:nvPr/>
        </p:nvSpPr>
        <p:spPr>
          <a:xfrm>
            <a:off x="7691472" y="2335988"/>
            <a:ext cx="3420634" cy="246221"/>
          </a:xfrm>
          <a:prstGeom prst="rect">
            <a:avLst/>
          </a:prstGeom>
          <a:noFill/>
        </p:spPr>
        <p:txBody>
          <a:bodyPr wrap="square" lIns="0" tIns="0" rIns="0" bIns="0" rtlCol="0">
            <a:spAutoFit/>
          </a:bodyPr>
          <a:lstStyle/>
          <a:p>
            <a:r>
              <a:rPr lang="en-GB" sz="1600" dirty="0" err="1">
                <a:latin typeface="+mj-lt"/>
              </a:rPr>
              <a:t>Hvad</a:t>
            </a:r>
            <a:r>
              <a:rPr lang="en-GB" sz="1600" dirty="0">
                <a:latin typeface="+mj-lt"/>
              </a:rPr>
              <a:t> </a:t>
            </a:r>
            <a:r>
              <a:rPr lang="en-GB" sz="1600" dirty="0" err="1">
                <a:latin typeface="+mj-lt"/>
              </a:rPr>
              <a:t>skal</a:t>
            </a:r>
            <a:r>
              <a:rPr lang="en-GB" sz="1600" dirty="0">
                <a:latin typeface="+mj-lt"/>
              </a:rPr>
              <a:t> </a:t>
            </a:r>
            <a:r>
              <a:rPr lang="en-GB" sz="1600" dirty="0" err="1">
                <a:latin typeface="+mj-lt"/>
              </a:rPr>
              <a:t>være</a:t>
            </a:r>
            <a:r>
              <a:rPr lang="en-GB" sz="1600" dirty="0">
                <a:latin typeface="+mj-lt"/>
              </a:rPr>
              <a:t> </a:t>
            </a:r>
            <a:r>
              <a:rPr lang="en-GB" sz="1600" dirty="0" err="1">
                <a:latin typeface="+mj-lt"/>
              </a:rPr>
              <a:t>vores</a:t>
            </a:r>
            <a:r>
              <a:rPr lang="en-GB" sz="1600" dirty="0">
                <a:latin typeface="+mj-lt"/>
              </a:rPr>
              <a:t> </a:t>
            </a:r>
            <a:r>
              <a:rPr lang="en-GB" sz="1600" dirty="0" err="1">
                <a:latin typeface="+mj-lt"/>
              </a:rPr>
              <a:t>aktiviteter</a:t>
            </a:r>
            <a:r>
              <a:rPr lang="en-GB" sz="1600" dirty="0">
                <a:latin typeface="+mj-lt"/>
              </a:rPr>
              <a:t>?</a:t>
            </a:r>
          </a:p>
        </p:txBody>
      </p:sp>
      <p:sp>
        <p:nvSpPr>
          <p:cNvPr id="4" name="Tekstfelt 3">
            <a:extLst>
              <a:ext uri="{FF2B5EF4-FFF2-40B4-BE49-F238E27FC236}">
                <a16:creationId xmlns:a16="http://schemas.microsoft.com/office/drawing/2014/main" id="{4BD3220C-20C9-5F40-85FC-8ACF9ED1111E}"/>
              </a:ext>
            </a:extLst>
          </p:cNvPr>
          <p:cNvSpPr txBox="1"/>
          <p:nvPr/>
        </p:nvSpPr>
        <p:spPr>
          <a:xfrm>
            <a:off x="7691472" y="3436932"/>
            <a:ext cx="2766158" cy="246221"/>
          </a:xfrm>
          <a:prstGeom prst="rect">
            <a:avLst/>
          </a:prstGeom>
          <a:noFill/>
        </p:spPr>
        <p:txBody>
          <a:bodyPr wrap="square" lIns="0" tIns="0" rIns="0" bIns="0" rtlCol="0">
            <a:spAutoFit/>
          </a:bodyPr>
          <a:lstStyle/>
          <a:p>
            <a:r>
              <a:rPr lang="en-GB" sz="1600" dirty="0" err="1">
                <a:latin typeface="+mj-lt"/>
              </a:rPr>
              <a:t>Hvad</a:t>
            </a:r>
            <a:r>
              <a:rPr lang="en-GB" sz="1600" dirty="0">
                <a:latin typeface="+mj-lt"/>
              </a:rPr>
              <a:t> </a:t>
            </a:r>
            <a:r>
              <a:rPr lang="en-GB" sz="1600" dirty="0" err="1">
                <a:latin typeface="+mj-lt"/>
              </a:rPr>
              <a:t>skal</a:t>
            </a:r>
            <a:r>
              <a:rPr lang="en-GB" sz="1600" dirty="0">
                <a:latin typeface="+mj-lt"/>
              </a:rPr>
              <a:t> vi </a:t>
            </a:r>
            <a:r>
              <a:rPr lang="en-GB" sz="1600" dirty="0" err="1">
                <a:latin typeface="+mj-lt"/>
              </a:rPr>
              <a:t>lykkes</a:t>
            </a:r>
            <a:r>
              <a:rPr lang="en-GB" sz="1600" dirty="0">
                <a:latin typeface="+mj-lt"/>
              </a:rPr>
              <a:t> med?</a:t>
            </a:r>
          </a:p>
        </p:txBody>
      </p:sp>
      <p:sp>
        <p:nvSpPr>
          <p:cNvPr id="66" name="Tekstfelt 65">
            <a:extLst>
              <a:ext uri="{FF2B5EF4-FFF2-40B4-BE49-F238E27FC236}">
                <a16:creationId xmlns:a16="http://schemas.microsoft.com/office/drawing/2014/main" id="{5F61D198-3F0A-F949-B2CF-8DFA4B21DB62}"/>
              </a:ext>
            </a:extLst>
          </p:cNvPr>
          <p:cNvSpPr txBox="1"/>
          <p:nvPr/>
        </p:nvSpPr>
        <p:spPr>
          <a:xfrm>
            <a:off x="7691472" y="4393383"/>
            <a:ext cx="7588540" cy="492443"/>
          </a:xfrm>
          <a:prstGeom prst="rect">
            <a:avLst/>
          </a:prstGeom>
          <a:noFill/>
        </p:spPr>
        <p:txBody>
          <a:bodyPr wrap="square" lIns="0" tIns="0" rIns="0" bIns="0" rtlCol="0">
            <a:spAutoFit/>
          </a:bodyPr>
          <a:lstStyle/>
          <a:p>
            <a:r>
              <a:rPr lang="en-GB" sz="1600" dirty="0" err="1">
                <a:latin typeface="+mj-lt"/>
              </a:rPr>
              <a:t>Hvilke</a:t>
            </a:r>
            <a:r>
              <a:rPr lang="en-GB" sz="1600" dirty="0">
                <a:latin typeface="+mj-lt"/>
              </a:rPr>
              <a:t> </a:t>
            </a:r>
            <a:r>
              <a:rPr lang="en-GB" sz="1600" dirty="0" err="1">
                <a:latin typeface="+mj-lt"/>
              </a:rPr>
              <a:t>faglige</a:t>
            </a:r>
            <a:r>
              <a:rPr lang="en-GB" sz="1600" dirty="0">
                <a:latin typeface="+mj-lt"/>
              </a:rPr>
              <a:t> </a:t>
            </a:r>
            <a:r>
              <a:rPr lang="en-GB" sz="1600" dirty="0" err="1">
                <a:latin typeface="+mj-lt"/>
              </a:rPr>
              <a:t>og</a:t>
            </a:r>
            <a:r>
              <a:rPr lang="en-GB" sz="1600" dirty="0">
                <a:latin typeface="+mj-lt"/>
              </a:rPr>
              <a:t> </a:t>
            </a:r>
            <a:r>
              <a:rPr lang="en-GB" sz="1600" dirty="0" err="1">
                <a:latin typeface="+mj-lt"/>
              </a:rPr>
              <a:t>personlige</a:t>
            </a:r>
            <a:r>
              <a:rPr lang="en-GB" sz="1600" dirty="0">
                <a:latin typeface="+mj-lt"/>
              </a:rPr>
              <a:t> </a:t>
            </a:r>
            <a:r>
              <a:rPr lang="en-GB" sz="1600" dirty="0" err="1">
                <a:latin typeface="+mj-lt"/>
              </a:rPr>
              <a:t>kom</a:t>
            </a:r>
            <a:r>
              <a:rPr lang="en-GB" sz="1600" dirty="0">
                <a:latin typeface="+mj-lt"/>
              </a:rPr>
              <a:t>–</a:t>
            </a:r>
          </a:p>
          <a:p>
            <a:r>
              <a:rPr lang="en-GB" sz="1600" dirty="0" err="1">
                <a:latin typeface="+mj-lt"/>
              </a:rPr>
              <a:t>petencer</a:t>
            </a:r>
            <a:r>
              <a:rPr lang="en-GB" sz="1600" dirty="0">
                <a:latin typeface="+mj-lt"/>
              </a:rPr>
              <a:t> </a:t>
            </a:r>
            <a:r>
              <a:rPr lang="en-GB" sz="1600" dirty="0" err="1">
                <a:latin typeface="+mj-lt"/>
              </a:rPr>
              <a:t>skal</a:t>
            </a:r>
            <a:r>
              <a:rPr lang="en-GB" sz="1600" dirty="0">
                <a:latin typeface="+mj-lt"/>
              </a:rPr>
              <a:t> </a:t>
            </a:r>
            <a:r>
              <a:rPr lang="en-GB" sz="1600" dirty="0" err="1">
                <a:latin typeface="+mj-lt"/>
              </a:rPr>
              <a:t>i</a:t>
            </a:r>
            <a:r>
              <a:rPr lang="en-GB" sz="1600" dirty="0">
                <a:latin typeface="+mj-lt"/>
              </a:rPr>
              <a:t> </a:t>
            </a:r>
            <a:r>
              <a:rPr lang="en-GB" sz="1600" dirty="0" err="1">
                <a:latin typeface="+mj-lt"/>
              </a:rPr>
              <a:t>spil</a:t>
            </a:r>
            <a:r>
              <a:rPr lang="en-GB" sz="1600" dirty="0">
                <a:latin typeface="+mj-lt"/>
              </a:rPr>
              <a:t> for at </a:t>
            </a:r>
            <a:r>
              <a:rPr lang="en-GB" sz="1600" dirty="0" err="1">
                <a:latin typeface="+mj-lt"/>
              </a:rPr>
              <a:t>komme</a:t>
            </a:r>
            <a:r>
              <a:rPr lang="en-GB" sz="1600" dirty="0">
                <a:latin typeface="+mj-lt"/>
              </a:rPr>
              <a:t> </a:t>
            </a:r>
            <a:r>
              <a:rPr lang="en-GB" sz="1600" dirty="0" err="1">
                <a:latin typeface="+mj-lt"/>
              </a:rPr>
              <a:t>i</a:t>
            </a:r>
            <a:r>
              <a:rPr lang="en-GB" sz="1600" dirty="0">
                <a:latin typeface="+mj-lt"/>
              </a:rPr>
              <a:t> </a:t>
            </a:r>
            <a:r>
              <a:rPr lang="en-GB" sz="1600" dirty="0" err="1">
                <a:latin typeface="+mj-lt"/>
              </a:rPr>
              <a:t>mål</a:t>
            </a:r>
            <a:r>
              <a:rPr lang="en-GB" sz="1600" dirty="0">
                <a:latin typeface="+mj-lt"/>
              </a:rPr>
              <a:t>? </a:t>
            </a:r>
          </a:p>
        </p:txBody>
      </p:sp>
      <p:sp>
        <p:nvSpPr>
          <p:cNvPr id="5" name="Tekstfelt 4">
            <a:extLst>
              <a:ext uri="{FF2B5EF4-FFF2-40B4-BE49-F238E27FC236}">
                <a16:creationId xmlns:a16="http://schemas.microsoft.com/office/drawing/2014/main" id="{E32EEA27-DB30-1545-B158-3CF22B1929BC}"/>
              </a:ext>
            </a:extLst>
          </p:cNvPr>
          <p:cNvSpPr txBox="1"/>
          <p:nvPr/>
        </p:nvSpPr>
        <p:spPr>
          <a:xfrm>
            <a:off x="7691472" y="5518133"/>
            <a:ext cx="6063715" cy="492443"/>
          </a:xfrm>
          <a:prstGeom prst="rect">
            <a:avLst/>
          </a:prstGeom>
          <a:noFill/>
        </p:spPr>
        <p:txBody>
          <a:bodyPr wrap="square" lIns="0" tIns="0" rIns="0" bIns="0" rtlCol="0">
            <a:spAutoFit/>
          </a:bodyPr>
          <a:lstStyle/>
          <a:p>
            <a:r>
              <a:rPr lang="en-GB" sz="1600" dirty="0" err="1">
                <a:latin typeface="+mj-lt"/>
              </a:rPr>
              <a:t>Fælles</a:t>
            </a:r>
            <a:r>
              <a:rPr lang="en-GB" sz="1600" dirty="0">
                <a:latin typeface="+mj-lt"/>
              </a:rPr>
              <a:t> </a:t>
            </a:r>
            <a:r>
              <a:rPr lang="en-GB" sz="1600" dirty="0" err="1">
                <a:latin typeface="+mj-lt"/>
              </a:rPr>
              <a:t>kompetencestrategi</a:t>
            </a:r>
            <a:endParaRPr lang="en-GB" sz="1600" dirty="0">
              <a:latin typeface="+mj-lt"/>
            </a:endParaRPr>
          </a:p>
          <a:p>
            <a:r>
              <a:rPr lang="en-GB" sz="1600" dirty="0" err="1">
                <a:latin typeface="+mj-lt"/>
              </a:rPr>
              <a:t>Individuel</a:t>
            </a:r>
            <a:r>
              <a:rPr lang="en-GB" sz="1600" dirty="0">
                <a:latin typeface="+mj-lt"/>
              </a:rPr>
              <a:t> </a:t>
            </a:r>
            <a:r>
              <a:rPr lang="en-GB" sz="1600" dirty="0" err="1">
                <a:latin typeface="+mj-lt"/>
              </a:rPr>
              <a:t>handleplan</a:t>
            </a:r>
            <a:endParaRPr lang="en-GB" sz="1600" dirty="0">
              <a:latin typeface="+mj-lt"/>
            </a:endParaRPr>
          </a:p>
        </p:txBody>
      </p:sp>
      <p:cxnSp>
        <p:nvCxnSpPr>
          <p:cNvPr id="7" name="Lige pilforbindelse 6">
            <a:extLst>
              <a:ext uri="{FF2B5EF4-FFF2-40B4-BE49-F238E27FC236}">
                <a16:creationId xmlns:a16="http://schemas.microsoft.com/office/drawing/2014/main" id="{F5D8D710-6DA8-A345-8E7E-F00F26A4D32E}"/>
              </a:ext>
            </a:extLst>
          </p:cNvPr>
          <p:cNvCxnSpPr>
            <a:cxnSpLocks/>
          </p:cNvCxnSpPr>
          <p:nvPr/>
        </p:nvCxnSpPr>
        <p:spPr>
          <a:xfrm>
            <a:off x="3913893" y="2909151"/>
            <a:ext cx="0" cy="234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Lige pilforbindelse 66">
            <a:extLst>
              <a:ext uri="{FF2B5EF4-FFF2-40B4-BE49-F238E27FC236}">
                <a16:creationId xmlns:a16="http://schemas.microsoft.com/office/drawing/2014/main" id="{F93245F3-219B-FF4E-86CB-F05B33C11065}"/>
              </a:ext>
            </a:extLst>
          </p:cNvPr>
          <p:cNvCxnSpPr>
            <a:cxnSpLocks/>
          </p:cNvCxnSpPr>
          <p:nvPr/>
        </p:nvCxnSpPr>
        <p:spPr>
          <a:xfrm>
            <a:off x="3913893" y="3985116"/>
            <a:ext cx="0" cy="234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Lige pilforbindelse 67">
            <a:extLst>
              <a:ext uri="{FF2B5EF4-FFF2-40B4-BE49-F238E27FC236}">
                <a16:creationId xmlns:a16="http://schemas.microsoft.com/office/drawing/2014/main" id="{4496133A-58AC-754E-B456-DDCD56D6DFF0}"/>
              </a:ext>
            </a:extLst>
          </p:cNvPr>
          <p:cNvCxnSpPr>
            <a:cxnSpLocks/>
          </p:cNvCxnSpPr>
          <p:nvPr/>
        </p:nvCxnSpPr>
        <p:spPr>
          <a:xfrm>
            <a:off x="3913893" y="5061081"/>
            <a:ext cx="0" cy="234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Pladsholder til dato 5">
            <a:extLst>
              <a:ext uri="{FF2B5EF4-FFF2-40B4-BE49-F238E27FC236}">
                <a16:creationId xmlns:a16="http://schemas.microsoft.com/office/drawing/2014/main" id="{2A58B051-B0BE-F946-A56E-A30049CAFC11}"/>
              </a:ext>
            </a:extLst>
          </p:cNvPr>
          <p:cNvSpPr>
            <a:spLocks noGrp="1"/>
          </p:cNvSpPr>
          <p:nvPr>
            <p:ph type="dt" sz="half" idx="10"/>
          </p:nvPr>
        </p:nvSpPr>
        <p:spPr/>
        <p:txBody>
          <a:bodyPr/>
          <a:lstStyle/>
          <a:p>
            <a:fld id="{F37E1FAD-634D-FF4E-9F4B-3E41BA6E07B4}" type="datetime2">
              <a:rPr lang="da-DK" smtClean="0"/>
              <a:t>17. november 2020</a:t>
            </a:fld>
            <a:endParaRPr lang="da-DK" dirty="0"/>
          </a:p>
        </p:txBody>
      </p:sp>
      <p:sp>
        <p:nvSpPr>
          <p:cNvPr id="8" name="Pladsholder til sidefod 7">
            <a:extLst>
              <a:ext uri="{FF2B5EF4-FFF2-40B4-BE49-F238E27FC236}">
                <a16:creationId xmlns:a16="http://schemas.microsoft.com/office/drawing/2014/main" id="{CA542664-EFB6-804B-9DB7-EE4FDE4EA75E}"/>
              </a:ext>
            </a:extLst>
          </p:cNvPr>
          <p:cNvSpPr>
            <a:spLocks noGrp="1"/>
          </p:cNvSpPr>
          <p:nvPr>
            <p:ph type="ftr" sz="quarter" idx="11"/>
          </p:nvPr>
        </p:nvSpPr>
        <p:spPr/>
        <p:txBody>
          <a:bodyPr/>
          <a:lstStyle/>
          <a:p>
            <a:r>
              <a:rPr lang="da-DK"/>
              <a:t>Kompetenceudvikling</a:t>
            </a:r>
            <a:endParaRPr lang="da-DK" dirty="0"/>
          </a:p>
        </p:txBody>
      </p:sp>
      <p:sp>
        <p:nvSpPr>
          <p:cNvPr id="9" name="Pladsholder til slidenummer 8">
            <a:extLst>
              <a:ext uri="{FF2B5EF4-FFF2-40B4-BE49-F238E27FC236}">
                <a16:creationId xmlns:a16="http://schemas.microsoft.com/office/drawing/2014/main" id="{3F0511C2-525B-4E41-BAB7-34C66E8DAA46}"/>
              </a:ext>
            </a:extLst>
          </p:cNvPr>
          <p:cNvSpPr>
            <a:spLocks noGrp="1"/>
          </p:cNvSpPr>
          <p:nvPr>
            <p:ph type="sldNum" sz="quarter" idx="12"/>
          </p:nvPr>
        </p:nvSpPr>
        <p:spPr/>
        <p:txBody>
          <a:bodyPr/>
          <a:lstStyle/>
          <a:p>
            <a:fld id="{23AA811B-2EBD-4900-905E-5BE206449611}" type="slidenum">
              <a:rPr lang="da-DK" smtClean="0"/>
              <a:t>7</a:t>
            </a:fld>
            <a:endParaRPr lang="da-DK" dirty="0"/>
          </a:p>
        </p:txBody>
      </p:sp>
    </p:spTree>
    <p:extLst>
      <p:ext uri="{BB962C8B-B14F-4D97-AF65-F5344CB8AC3E}">
        <p14:creationId xmlns:p14="http://schemas.microsoft.com/office/powerpoint/2010/main" val="308955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a:spLocks noChangeArrowheads="1"/>
          </p:cNvSpPr>
          <p:nvPr/>
        </p:nvSpPr>
        <p:spPr bwMode="auto">
          <a:xfrm>
            <a:off x="4145968" y="2411207"/>
            <a:ext cx="2285040" cy="2267762"/>
          </a:xfrm>
          <a:prstGeom prst="ellipse">
            <a:avLst/>
          </a:prstGeom>
          <a:solidFill>
            <a:schemeClr val="accent3">
              <a:alpha val="89000"/>
            </a:schemeClr>
          </a:solidFill>
          <a:ln w="41275" algn="ctr">
            <a:noFill/>
            <a:round/>
            <a:headEnd/>
            <a:tailEnd/>
          </a:ln>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defTabSz="829361" eaLnBrk="1" hangingPunct="1"/>
            <a:r>
              <a:rPr lang="da-DK" altLang="da-DK" sz="1600" dirty="0">
                <a:solidFill>
                  <a:schemeClr val="bg1"/>
                </a:solidFill>
                <a:latin typeface="+mj-lt"/>
              </a:rPr>
              <a:t>Det jeg </a:t>
            </a:r>
            <a:br>
              <a:rPr lang="da-DK" altLang="da-DK" sz="1600" dirty="0">
                <a:solidFill>
                  <a:schemeClr val="bg1"/>
                </a:solidFill>
                <a:latin typeface="+mj-lt"/>
              </a:rPr>
            </a:br>
            <a:r>
              <a:rPr lang="da-DK" altLang="da-DK" sz="1600" dirty="0">
                <a:solidFill>
                  <a:schemeClr val="bg1"/>
                </a:solidFill>
                <a:latin typeface="+mj-lt"/>
              </a:rPr>
              <a:t>KAN</a:t>
            </a:r>
          </a:p>
        </p:txBody>
      </p:sp>
      <p:sp>
        <p:nvSpPr>
          <p:cNvPr id="26" name="Oval 7"/>
          <p:cNvSpPr>
            <a:spLocks noChangeArrowheads="1"/>
          </p:cNvSpPr>
          <p:nvPr/>
        </p:nvSpPr>
        <p:spPr bwMode="auto">
          <a:xfrm>
            <a:off x="5799400" y="2411208"/>
            <a:ext cx="2285040" cy="2267761"/>
          </a:xfrm>
          <a:prstGeom prst="ellipse">
            <a:avLst/>
          </a:prstGeom>
          <a:solidFill>
            <a:schemeClr val="accent4">
              <a:alpha val="89000"/>
            </a:schemeClr>
          </a:solidFill>
          <a:ln w="41275" algn="ctr">
            <a:noFill/>
            <a:round/>
            <a:headEnd/>
            <a:tailEnd/>
          </a:ln>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defTabSz="829361" eaLnBrk="1" hangingPunct="1"/>
            <a:r>
              <a:rPr lang="da-DK" altLang="da-DK" sz="1600" dirty="0">
                <a:latin typeface="+mj-lt"/>
              </a:rPr>
              <a:t>Det jeg </a:t>
            </a:r>
            <a:br>
              <a:rPr lang="da-DK" altLang="da-DK" sz="1600" dirty="0">
                <a:latin typeface="+mj-lt"/>
              </a:rPr>
            </a:br>
            <a:r>
              <a:rPr lang="da-DK" altLang="da-DK" sz="1600" dirty="0">
                <a:latin typeface="+mj-lt"/>
              </a:rPr>
              <a:t>VIL</a:t>
            </a:r>
          </a:p>
        </p:txBody>
      </p:sp>
      <p:sp>
        <p:nvSpPr>
          <p:cNvPr id="27" name="Oval 8"/>
          <p:cNvSpPr>
            <a:spLocks noChangeArrowheads="1"/>
          </p:cNvSpPr>
          <p:nvPr/>
        </p:nvSpPr>
        <p:spPr bwMode="auto">
          <a:xfrm>
            <a:off x="4917056" y="3698036"/>
            <a:ext cx="2285041" cy="2267761"/>
          </a:xfrm>
          <a:prstGeom prst="ellipse">
            <a:avLst/>
          </a:prstGeom>
          <a:solidFill>
            <a:schemeClr val="accent2">
              <a:alpha val="89000"/>
            </a:schemeClr>
          </a:solidFill>
          <a:ln w="41275" algn="ctr">
            <a:noFill/>
            <a:round/>
            <a:headEnd/>
            <a:tailEnd/>
          </a:ln>
        </p:spPr>
        <p:txBody>
          <a:bodyPr wrap="none"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defTabSz="829361" eaLnBrk="1" hangingPunct="1"/>
            <a:endParaRPr lang="da-DK" altLang="da-DK" sz="1600" dirty="0">
              <a:solidFill>
                <a:schemeClr val="bg1"/>
              </a:solidFill>
              <a:latin typeface="+mj-lt"/>
            </a:endParaRPr>
          </a:p>
          <a:p>
            <a:pPr algn="ctr" defTabSz="829361" eaLnBrk="1" hangingPunct="1"/>
            <a:r>
              <a:rPr lang="da-DK" altLang="da-DK" sz="1600" dirty="0">
                <a:latin typeface="+mj-lt"/>
              </a:rPr>
              <a:t>Det der er </a:t>
            </a:r>
            <a:br>
              <a:rPr lang="da-DK" altLang="da-DK" sz="1600" dirty="0">
                <a:latin typeface="+mj-lt"/>
              </a:rPr>
            </a:br>
            <a:r>
              <a:rPr lang="da-DK" altLang="da-DK" sz="1600" dirty="0">
                <a:latin typeface="+mj-lt"/>
              </a:rPr>
              <a:t>BRUG FOR</a:t>
            </a:r>
          </a:p>
        </p:txBody>
      </p:sp>
      <p:sp>
        <p:nvSpPr>
          <p:cNvPr id="31" name="Rectangle 11"/>
          <p:cNvSpPr txBox="1">
            <a:spLocks/>
          </p:cNvSpPr>
          <p:nvPr/>
        </p:nvSpPr>
        <p:spPr>
          <a:xfrm>
            <a:off x="1893082" y="443474"/>
            <a:ext cx="7058139" cy="71992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a-DK" altLang="da-DK" sz="2358" dirty="0">
              <a:latin typeface="Arial" charset="0"/>
            </a:endParaRPr>
          </a:p>
        </p:txBody>
      </p:sp>
      <p:sp>
        <p:nvSpPr>
          <p:cNvPr id="2" name="Titel 1">
            <a:extLst>
              <a:ext uri="{FF2B5EF4-FFF2-40B4-BE49-F238E27FC236}">
                <a16:creationId xmlns:a16="http://schemas.microsoft.com/office/drawing/2014/main" id="{8BD040BE-04E4-D540-9555-D2776C11F7A7}"/>
              </a:ext>
            </a:extLst>
          </p:cNvPr>
          <p:cNvSpPr>
            <a:spLocks noGrp="1"/>
          </p:cNvSpPr>
          <p:nvPr>
            <p:ph type="title"/>
          </p:nvPr>
        </p:nvSpPr>
        <p:spPr/>
        <p:txBody>
          <a:bodyPr/>
          <a:lstStyle/>
          <a:p>
            <a:r>
              <a:rPr lang="da-DK" dirty="0"/>
              <a:t>Hvordan sikrer jeg det gode match mellem min motivation, kompetencer - og organisationens behov?</a:t>
            </a:r>
          </a:p>
        </p:txBody>
      </p:sp>
      <p:sp>
        <p:nvSpPr>
          <p:cNvPr id="5" name="Pladsholder til tekst 4">
            <a:extLst>
              <a:ext uri="{FF2B5EF4-FFF2-40B4-BE49-F238E27FC236}">
                <a16:creationId xmlns:a16="http://schemas.microsoft.com/office/drawing/2014/main" id="{00ED1811-171D-D048-8A39-E0BE3D74EFDE}"/>
              </a:ext>
            </a:extLst>
          </p:cNvPr>
          <p:cNvSpPr>
            <a:spLocks noGrp="1"/>
          </p:cNvSpPr>
          <p:nvPr>
            <p:ph type="body" sz="quarter" idx="13"/>
          </p:nvPr>
        </p:nvSpPr>
        <p:spPr/>
        <p:txBody>
          <a:bodyPr/>
          <a:lstStyle/>
          <a:p>
            <a:endParaRPr lang="da-DK" dirty="0"/>
          </a:p>
        </p:txBody>
      </p:sp>
      <p:grpSp>
        <p:nvGrpSpPr>
          <p:cNvPr id="15" name="Gruppe 14">
            <a:extLst>
              <a:ext uri="{FF2B5EF4-FFF2-40B4-BE49-F238E27FC236}">
                <a16:creationId xmlns:a16="http://schemas.microsoft.com/office/drawing/2014/main" id="{F6E93695-F7C6-5844-8626-E2098A7FA9C9}"/>
              </a:ext>
            </a:extLst>
          </p:cNvPr>
          <p:cNvGrpSpPr/>
          <p:nvPr/>
        </p:nvGrpSpPr>
        <p:grpSpPr>
          <a:xfrm>
            <a:off x="8686272" y="2611357"/>
            <a:ext cx="2786400" cy="1086679"/>
            <a:chOff x="640649" y="4358157"/>
            <a:chExt cx="2316863" cy="1086679"/>
          </a:xfrm>
          <a:solidFill>
            <a:schemeClr val="bg2"/>
          </a:solidFill>
        </p:grpSpPr>
        <p:grpSp>
          <p:nvGrpSpPr>
            <p:cNvPr id="17" name="Gruppe 16">
              <a:extLst>
                <a:ext uri="{FF2B5EF4-FFF2-40B4-BE49-F238E27FC236}">
                  <a16:creationId xmlns:a16="http://schemas.microsoft.com/office/drawing/2014/main" id="{43C2674C-F55C-2441-917A-B03C296AC3C6}"/>
                </a:ext>
              </a:extLst>
            </p:cNvPr>
            <p:cNvGrpSpPr/>
            <p:nvPr/>
          </p:nvGrpSpPr>
          <p:grpSpPr>
            <a:xfrm>
              <a:off x="640649" y="4358157"/>
              <a:ext cx="2316863" cy="1086679"/>
              <a:chOff x="640649" y="4358157"/>
              <a:chExt cx="2607695" cy="1128242"/>
            </a:xfrm>
            <a:grpFill/>
          </p:grpSpPr>
          <p:sp>
            <p:nvSpPr>
              <p:cNvPr id="19" name="Forsinkelse 18">
                <a:extLst>
                  <a:ext uri="{FF2B5EF4-FFF2-40B4-BE49-F238E27FC236}">
                    <a16:creationId xmlns:a16="http://schemas.microsoft.com/office/drawing/2014/main" id="{30D1CD67-4DA1-024A-B72A-1C25A3D10CA6}"/>
                  </a:ext>
                </a:extLst>
              </p:cNvPr>
              <p:cNvSpPr/>
              <p:nvPr/>
            </p:nvSpPr>
            <p:spPr>
              <a:xfrm>
                <a:off x="1919046" y="4358157"/>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Forsinkelse 19">
                <a:extLst>
                  <a:ext uri="{FF2B5EF4-FFF2-40B4-BE49-F238E27FC236}">
                    <a16:creationId xmlns:a16="http://schemas.microsoft.com/office/drawing/2014/main" id="{A5FBE88B-EE09-234C-859F-29B3516A111D}"/>
                  </a:ext>
                </a:extLst>
              </p:cNvPr>
              <p:cNvSpPr/>
              <p:nvPr/>
            </p:nvSpPr>
            <p:spPr>
              <a:xfrm rot="10800000">
                <a:off x="640649" y="4361756"/>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8" name="Oval billedforklaring 17">
              <a:extLst>
                <a:ext uri="{FF2B5EF4-FFF2-40B4-BE49-F238E27FC236}">
                  <a16:creationId xmlns:a16="http://schemas.microsoft.com/office/drawing/2014/main" id="{5DC02E28-8757-324A-B37D-C9CFED8FB85B}"/>
                </a:ext>
              </a:extLst>
            </p:cNvPr>
            <p:cNvSpPr/>
            <p:nvPr/>
          </p:nvSpPr>
          <p:spPr>
            <a:xfrm>
              <a:off x="680068" y="4678306"/>
              <a:ext cx="1181044" cy="637309"/>
            </a:xfrm>
            <a:prstGeom prst="wedgeEllipseCallout">
              <a:avLst>
                <a:gd name="adj1" fmla="val -93998"/>
                <a:gd name="adj2" fmla="val 678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6" name="TextBox 26">
            <a:extLst>
              <a:ext uri="{FF2B5EF4-FFF2-40B4-BE49-F238E27FC236}">
                <a16:creationId xmlns:a16="http://schemas.microsoft.com/office/drawing/2014/main" id="{14507A5E-4DA0-C04E-AA6C-5597A4392EAA}"/>
              </a:ext>
            </a:extLst>
          </p:cNvPr>
          <p:cNvSpPr txBox="1"/>
          <p:nvPr/>
        </p:nvSpPr>
        <p:spPr>
          <a:xfrm>
            <a:off x="9082415" y="2830095"/>
            <a:ext cx="1939723" cy="646331"/>
          </a:xfrm>
          <a:prstGeom prst="rect">
            <a:avLst/>
          </a:prstGeom>
          <a:noFill/>
        </p:spPr>
        <p:txBody>
          <a:bodyPr wrap="square" lIns="0" tIns="0" rIns="0" bIns="0" rtlCol="0">
            <a:spAutoFit/>
          </a:bodyPr>
          <a:lstStyle/>
          <a:p>
            <a:pPr algn="ctr"/>
            <a:r>
              <a:rPr lang="en-GB" sz="1400" dirty="0" err="1">
                <a:latin typeface="+mj-lt"/>
              </a:rPr>
              <a:t>Hvad</a:t>
            </a:r>
            <a:r>
              <a:rPr lang="en-GB" sz="1400" dirty="0">
                <a:latin typeface="+mj-lt"/>
              </a:rPr>
              <a:t> </a:t>
            </a:r>
            <a:r>
              <a:rPr lang="en-GB" sz="1400" dirty="0" err="1">
                <a:latin typeface="+mj-lt"/>
              </a:rPr>
              <a:t>motiverer</a:t>
            </a:r>
            <a:r>
              <a:rPr lang="en-GB" sz="1400" dirty="0">
                <a:latin typeface="+mj-lt"/>
              </a:rPr>
              <a:t> </a:t>
            </a:r>
            <a:r>
              <a:rPr lang="en-GB" sz="1400" dirty="0" err="1">
                <a:latin typeface="+mj-lt"/>
              </a:rPr>
              <a:t>mig</a:t>
            </a:r>
            <a:r>
              <a:rPr lang="en-GB" sz="1400" dirty="0">
                <a:latin typeface="+mj-lt"/>
              </a:rPr>
              <a:t>?</a:t>
            </a:r>
          </a:p>
          <a:p>
            <a:pPr algn="ctr"/>
            <a:r>
              <a:rPr lang="en-GB" sz="1400" dirty="0" err="1">
                <a:latin typeface="+mj-lt"/>
              </a:rPr>
              <a:t>Hvordan</a:t>
            </a:r>
            <a:r>
              <a:rPr lang="en-GB" sz="1400" dirty="0">
                <a:latin typeface="+mj-lt"/>
              </a:rPr>
              <a:t> </a:t>
            </a:r>
            <a:r>
              <a:rPr lang="en-GB" sz="1400" dirty="0" err="1">
                <a:latin typeface="+mj-lt"/>
              </a:rPr>
              <a:t>bruger</a:t>
            </a:r>
            <a:r>
              <a:rPr lang="en-GB" sz="1400" dirty="0">
                <a:latin typeface="+mj-lt"/>
              </a:rPr>
              <a:t> </a:t>
            </a:r>
            <a:r>
              <a:rPr lang="en-GB" sz="1400" dirty="0" err="1">
                <a:latin typeface="+mj-lt"/>
              </a:rPr>
              <a:t>jeg</a:t>
            </a:r>
            <a:r>
              <a:rPr lang="en-GB" sz="1400" dirty="0">
                <a:latin typeface="+mj-lt"/>
              </a:rPr>
              <a:t> </a:t>
            </a:r>
            <a:r>
              <a:rPr lang="en-GB" sz="1400" dirty="0" err="1">
                <a:latin typeface="+mj-lt"/>
              </a:rPr>
              <a:t>mig</a:t>
            </a:r>
            <a:r>
              <a:rPr lang="en-GB" sz="1400" dirty="0">
                <a:latin typeface="+mj-lt"/>
              </a:rPr>
              <a:t> </a:t>
            </a:r>
            <a:r>
              <a:rPr lang="en-GB" sz="1400" dirty="0" err="1">
                <a:latin typeface="+mj-lt"/>
              </a:rPr>
              <a:t>selv</a:t>
            </a:r>
            <a:r>
              <a:rPr lang="en-GB" sz="1400" dirty="0">
                <a:latin typeface="+mj-lt"/>
              </a:rPr>
              <a:t> </a:t>
            </a:r>
            <a:r>
              <a:rPr lang="en-GB" sz="1400" dirty="0" err="1">
                <a:latin typeface="+mj-lt"/>
              </a:rPr>
              <a:t>bedst</a:t>
            </a:r>
            <a:r>
              <a:rPr lang="en-GB" sz="1400" dirty="0">
                <a:latin typeface="+mj-lt"/>
              </a:rPr>
              <a:t>?</a:t>
            </a:r>
          </a:p>
        </p:txBody>
      </p:sp>
      <p:grpSp>
        <p:nvGrpSpPr>
          <p:cNvPr id="21" name="Gruppe 20">
            <a:extLst>
              <a:ext uri="{FF2B5EF4-FFF2-40B4-BE49-F238E27FC236}">
                <a16:creationId xmlns:a16="http://schemas.microsoft.com/office/drawing/2014/main" id="{69FBEED9-862C-8740-8C6A-F37463E736B5}"/>
              </a:ext>
            </a:extLst>
          </p:cNvPr>
          <p:cNvGrpSpPr/>
          <p:nvPr/>
        </p:nvGrpSpPr>
        <p:grpSpPr>
          <a:xfrm flipH="1">
            <a:off x="1589962" y="5053787"/>
            <a:ext cx="2786400" cy="1086679"/>
            <a:chOff x="640649" y="4358157"/>
            <a:chExt cx="2316863" cy="1086679"/>
          </a:xfrm>
          <a:solidFill>
            <a:schemeClr val="bg2"/>
          </a:solidFill>
        </p:grpSpPr>
        <p:grpSp>
          <p:nvGrpSpPr>
            <p:cNvPr id="22" name="Gruppe 21">
              <a:extLst>
                <a:ext uri="{FF2B5EF4-FFF2-40B4-BE49-F238E27FC236}">
                  <a16:creationId xmlns:a16="http://schemas.microsoft.com/office/drawing/2014/main" id="{383C60EE-E58B-8E4E-B2A8-C9AD1FF475C9}"/>
                </a:ext>
              </a:extLst>
            </p:cNvPr>
            <p:cNvGrpSpPr/>
            <p:nvPr/>
          </p:nvGrpSpPr>
          <p:grpSpPr>
            <a:xfrm>
              <a:off x="640649" y="4358157"/>
              <a:ext cx="2316863" cy="1086679"/>
              <a:chOff x="640649" y="4358157"/>
              <a:chExt cx="2607695" cy="1128242"/>
            </a:xfrm>
            <a:grpFill/>
          </p:grpSpPr>
          <p:sp>
            <p:nvSpPr>
              <p:cNvPr id="24" name="Forsinkelse 23">
                <a:extLst>
                  <a:ext uri="{FF2B5EF4-FFF2-40B4-BE49-F238E27FC236}">
                    <a16:creationId xmlns:a16="http://schemas.microsoft.com/office/drawing/2014/main" id="{A04FFB90-DB50-9042-AC57-A020C80E68F5}"/>
                  </a:ext>
                </a:extLst>
              </p:cNvPr>
              <p:cNvSpPr/>
              <p:nvPr/>
            </p:nvSpPr>
            <p:spPr>
              <a:xfrm>
                <a:off x="1919046" y="4358157"/>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2" name="Forsinkelse 31">
                <a:extLst>
                  <a:ext uri="{FF2B5EF4-FFF2-40B4-BE49-F238E27FC236}">
                    <a16:creationId xmlns:a16="http://schemas.microsoft.com/office/drawing/2014/main" id="{76F3FAA1-F800-6A43-80FE-50B094DFDA13}"/>
                  </a:ext>
                </a:extLst>
              </p:cNvPr>
              <p:cNvSpPr/>
              <p:nvPr/>
            </p:nvSpPr>
            <p:spPr>
              <a:xfrm rot="10800000">
                <a:off x="640649" y="4361756"/>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23" name="Oval billedforklaring 22">
              <a:extLst>
                <a:ext uri="{FF2B5EF4-FFF2-40B4-BE49-F238E27FC236}">
                  <a16:creationId xmlns:a16="http://schemas.microsoft.com/office/drawing/2014/main" id="{38954EDC-11A8-574B-908B-7C544F99C080}"/>
                </a:ext>
              </a:extLst>
            </p:cNvPr>
            <p:cNvSpPr/>
            <p:nvPr/>
          </p:nvSpPr>
          <p:spPr>
            <a:xfrm>
              <a:off x="680068" y="4678306"/>
              <a:ext cx="1181044" cy="637309"/>
            </a:xfrm>
            <a:prstGeom prst="wedgeEllipseCallout">
              <a:avLst>
                <a:gd name="adj1" fmla="val -99148"/>
                <a:gd name="adj2" fmla="val -507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33" name="TextBox 26">
            <a:extLst>
              <a:ext uri="{FF2B5EF4-FFF2-40B4-BE49-F238E27FC236}">
                <a16:creationId xmlns:a16="http://schemas.microsoft.com/office/drawing/2014/main" id="{99091EF6-37F1-344B-8974-F258F8DA6DE3}"/>
              </a:ext>
            </a:extLst>
          </p:cNvPr>
          <p:cNvSpPr txBox="1"/>
          <p:nvPr/>
        </p:nvSpPr>
        <p:spPr>
          <a:xfrm>
            <a:off x="2013301" y="5227816"/>
            <a:ext cx="1939723" cy="646331"/>
          </a:xfrm>
          <a:prstGeom prst="rect">
            <a:avLst/>
          </a:prstGeom>
          <a:noFill/>
        </p:spPr>
        <p:txBody>
          <a:bodyPr wrap="square" lIns="0" tIns="0" rIns="0" bIns="0" rtlCol="0">
            <a:spAutoFit/>
          </a:bodyPr>
          <a:lstStyle/>
          <a:p>
            <a:pPr algn="ctr"/>
            <a:r>
              <a:rPr lang="en-GB" sz="1400" dirty="0" err="1">
                <a:latin typeface="+mj-lt"/>
              </a:rPr>
              <a:t>Hvad</a:t>
            </a:r>
            <a:r>
              <a:rPr lang="en-GB" sz="1400" dirty="0">
                <a:latin typeface="+mj-lt"/>
              </a:rPr>
              <a:t> </a:t>
            </a:r>
            <a:r>
              <a:rPr lang="en-GB" sz="1400" dirty="0" err="1">
                <a:latin typeface="+mj-lt"/>
              </a:rPr>
              <a:t>efterspørger</a:t>
            </a:r>
            <a:r>
              <a:rPr lang="en-GB" sz="1400" dirty="0">
                <a:latin typeface="+mj-lt"/>
              </a:rPr>
              <a:t> </a:t>
            </a:r>
            <a:r>
              <a:rPr lang="en-GB" sz="1400" dirty="0" err="1">
                <a:latin typeface="+mj-lt"/>
              </a:rPr>
              <a:t>organisationen</a:t>
            </a:r>
            <a:r>
              <a:rPr lang="en-GB" sz="1400" dirty="0">
                <a:latin typeface="+mj-lt"/>
              </a:rPr>
              <a:t> nu </a:t>
            </a:r>
            <a:br>
              <a:rPr lang="en-GB" sz="1400" dirty="0">
                <a:latin typeface="+mj-lt"/>
              </a:rPr>
            </a:br>
            <a:r>
              <a:rPr lang="en-GB" sz="1400" dirty="0" err="1">
                <a:latin typeface="+mj-lt"/>
              </a:rPr>
              <a:t>og</a:t>
            </a:r>
            <a:r>
              <a:rPr lang="en-GB" sz="1400" dirty="0">
                <a:latin typeface="+mj-lt"/>
              </a:rPr>
              <a:t> om </a:t>
            </a:r>
            <a:r>
              <a:rPr lang="en-GB" sz="1400" dirty="0" err="1">
                <a:latin typeface="+mj-lt"/>
              </a:rPr>
              <a:t>tre</a:t>
            </a:r>
            <a:r>
              <a:rPr lang="en-GB" sz="1400" dirty="0">
                <a:latin typeface="+mj-lt"/>
              </a:rPr>
              <a:t> </a:t>
            </a:r>
            <a:r>
              <a:rPr lang="en-GB" sz="1400" dirty="0" err="1">
                <a:latin typeface="+mj-lt"/>
              </a:rPr>
              <a:t>år</a:t>
            </a:r>
            <a:r>
              <a:rPr lang="en-GB" sz="1400" dirty="0">
                <a:latin typeface="+mj-lt"/>
              </a:rPr>
              <a:t>?</a:t>
            </a:r>
          </a:p>
        </p:txBody>
      </p:sp>
      <p:grpSp>
        <p:nvGrpSpPr>
          <p:cNvPr id="39" name="Gruppe 38">
            <a:extLst>
              <a:ext uri="{FF2B5EF4-FFF2-40B4-BE49-F238E27FC236}">
                <a16:creationId xmlns:a16="http://schemas.microsoft.com/office/drawing/2014/main" id="{E4EFC15E-83F9-1840-AE3A-CB69C663CB2D}"/>
              </a:ext>
            </a:extLst>
          </p:cNvPr>
          <p:cNvGrpSpPr/>
          <p:nvPr/>
        </p:nvGrpSpPr>
        <p:grpSpPr>
          <a:xfrm>
            <a:off x="719328" y="2646858"/>
            <a:ext cx="2787913" cy="1086679"/>
            <a:chOff x="640649" y="4358157"/>
            <a:chExt cx="2316864" cy="1086679"/>
          </a:xfrm>
          <a:solidFill>
            <a:schemeClr val="bg2"/>
          </a:solidFill>
        </p:grpSpPr>
        <p:grpSp>
          <p:nvGrpSpPr>
            <p:cNvPr id="40" name="Gruppe 39">
              <a:extLst>
                <a:ext uri="{FF2B5EF4-FFF2-40B4-BE49-F238E27FC236}">
                  <a16:creationId xmlns:a16="http://schemas.microsoft.com/office/drawing/2014/main" id="{7E7DBE0F-F992-EA4E-B831-512EA933A5BB}"/>
                </a:ext>
              </a:extLst>
            </p:cNvPr>
            <p:cNvGrpSpPr/>
            <p:nvPr/>
          </p:nvGrpSpPr>
          <p:grpSpPr>
            <a:xfrm>
              <a:off x="640649" y="4358157"/>
              <a:ext cx="2316863" cy="1086679"/>
              <a:chOff x="640649" y="4358157"/>
              <a:chExt cx="2607695" cy="1128242"/>
            </a:xfrm>
            <a:grpFill/>
          </p:grpSpPr>
          <p:sp>
            <p:nvSpPr>
              <p:cNvPr id="42" name="Forsinkelse 41">
                <a:extLst>
                  <a:ext uri="{FF2B5EF4-FFF2-40B4-BE49-F238E27FC236}">
                    <a16:creationId xmlns:a16="http://schemas.microsoft.com/office/drawing/2014/main" id="{C572398E-481C-6B4F-9854-15817A932AAF}"/>
                  </a:ext>
                </a:extLst>
              </p:cNvPr>
              <p:cNvSpPr/>
              <p:nvPr/>
            </p:nvSpPr>
            <p:spPr>
              <a:xfrm>
                <a:off x="1919046" y="4358157"/>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Forsinkelse 42">
                <a:extLst>
                  <a:ext uri="{FF2B5EF4-FFF2-40B4-BE49-F238E27FC236}">
                    <a16:creationId xmlns:a16="http://schemas.microsoft.com/office/drawing/2014/main" id="{667AF883-A4C2-F540-9200-778D099891B2}"/>
                  </a:ext>
                </a:extLst>
              </p:cNvPr>
              <p:cNvSpPr/>
              <p:nvPr/>
            </p:nvSpPr>
            <p:spPr>
              <a:xfrm rot="10800000">
                <a:off x="640649" y="4361756"/>
                <a:ext cx="1329298" cy="112464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1" name="Oval billedforklaring 40">
              <a:extLst>
                <a:ext uri="{FF2B5EF4-FFF2-40B4-BE49-F238E27FC236}">
                  <a16:creationId xmlns:a16="http://schemas.microsoft.com/office/drawing/2014/main" id="{DD40983D-F713-BD47-959D-3FD7B842D931}"/>
                </a:ext>
              </a:extLst>
            </p:cNvPr>
            <p:cNvSpPr/>
            <p:nvPr/>
          </p:nvSpPr>
          <p:spPr>
            <a:xfrm flipH="1">
              <a:off x="1776469" y="4569879"/>
              <a:ext cx="1181044" cy="637309"/>
            </a:xfrm>
            <a:prstGeom prst="wedgeEllipseCallout">
              <a:avLst>
                <a:gd name="adj1" fmla="val -93998"/>
                <a:gd name="adj2" fmla="val 678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4" name="TextBox 26">
            <a:extLst>
              <a:ext uri="{FF2B5EF4-FFF2-40B4-BE49-F238E27FC236}">
                <a16:creationId xmlns:a16="http://schemas.microsoft.com/office/drawing/2014/main" id="{112825D6-D8AB-424D-AA1E-13F4A5F34CC9}"/>
              </a:ext>
            </a:extLst>
          </p:cNvPr>
          <p:cNvSpPr txBox="1"/>
          <p:nvPr/>
        </p:nvSpPr>
        <p:spPr>
          <a:xfrm>
            <a:off x="1021114" y="2849558"/>
            <a:ext cx="2239509" cy="646331"/>
          </a:xfrm>
          <a:prstGeom prst="rect">
            <a:avLst/>
          </a:prstGeom>
          <a:noFill/>
        </p:spPr>
        <p:txBody>
          <a:bodyPr wrap="square" lIns="0" tIns="0" rIns="0" bIns="0" rtlCol="0">
            <a:spAutoFit/>
          </a:bodyPr>
          <a:lstStyle/>
          <a:p>
            <a:pPr algn="ctr"/>
            <a:r>
              <a:rPr lang="en-GB" sz="1400" dirty="0">
                <a:latin typeface="+mj-lt"/>
              </a:rPr>
              <a:t>Mine </a:t>
            </a:r>
            <a:r>
              <a:rPr lang="en-GB" sz="1400" dirty="0" err="1">
                <a:latin typeface="+mj-lt"/>
              </a:rPr>
              <a:t>personlige</a:t>
            </a:r>
            <a:r>
              <a:rPr lang="en-GB" sz="1400" dirty="0">
                <a:latin typeface="+mj-lt"/>
              </a:rPr>
              <a:t> </a:t>
            </a:r>
            <a:r>
              <a:rPr lang="en-GB" sz="1400" dirty="0" err="1">
                <a:latin typeface="+mj-lt"/>
              </a:rPr>
              <a:t>styrker</a:t>
            </a:r>
            <a:r>
              <a:rPr lang="en-GB" sz="1400" dirty="0">
                <a:latin typeface="+mj-lt"/>
              </a:rPr>
              <a:t> </a:t>
            </a:r>
          </a:p>
          <a:p>
            <a:pPr algn="ctr"/>
            <a:r>
              <a:rPr lang="en-GB" sz="1400" dirty="0" err="1">
                <a:latin typeface="+mj-lt"/>
              </a:rPr>
              <a:t>og</a:t>
            </a:r>
            <a:r>
              <a:rPr lang="en-GB" sz="1400" dirty="0">
                <a:latin typeface="+mj-lt"/>
              </a:rPr>
              <a:t> </a:t>
            </a:r>
            <a:r>
              <a:rPr lang="en-GB" sz="1400" dirty="0" err="1">
                <a:latin typeface="+mj-lt"/>
              </a:rPr>
              <a:t>faglige</a:t>
            </a:r>
            <a:r>
              <a:rPr lang="en-GB" sz="1400" dirty="0">
                <a:latin typeface="+mj-lt"/>
              </a:rPr>
              <a:t> </a:t>
            </a:r>
            <a:r>
              <a:rPr lang="en-GB" sz="1400" dirty="0" err="1">
                <a:latin typeface="+mj-lt"/>
              </a:rPr>
              <a:t>kompetencer</a:t>
            </a:r>
            <a:r>
              <a:rPr lang="en-GB" sz="1400" dirty="0">
                <a:latin typeface="+mj-lt"/>
              </a:rPr>
              <a:t>?</a:t>
            </a:r>
            <a:br>
              <a:rPr lang="en-GB" sz="1400" dirty="0">
                <a:latin typeface="+mj-lt"/>
              </a:rPr>
            </a:br>
            <a:r>
              <a:rPr lang="en-GB" sz="1400" dirty="0">
                <a:latin typeface="+mj-lt"/>
              </a:rPr>
              <a:t>Mine </a:t>
            </a:r>
            <a:r>
              <a:rPr lang="en-GB" sz="1400" dirty="0" err="1">
                <a:latin typeface="+mj-lt"/>
              </a:rPr>
              <a:t>udviklingspunkter</a:t>
            </a:r>
            <a:r>
              <a:rPr lang="en-GB" sz="1400" dirty="0">
                <a:latin typeface="+mj-lt"/>
              </a:rPr>
              <a:t>?</a:t>
            </a:r>
          </a:p>
        </p:txBody>
      </p:sp>
      <p:sp>
        <p:nvSpPr>
          <p:cNvPr id="48" name="Kombinationstegning 47">
            <a:extLst>
              <a:ext uri="{FF2B5EF4-FFF2-40B4-BE49-F238E27FC236}">
                <a16:creationId xmlns:a16="http://schemas.microsoft.com/office/drawing/2014/main" id="{FDF9819C-6D04-2147-B4B3-BD68A6708C43}"/>
              </a:ext>
            </a:extLst>
          </p:cNvPr>
          <p:cNvSpPr>
            <a:spLocks noChangeAspect="1" noChangeArrowheads="1"/>
          </p:cNvSpPr>
          <p:nvPr/>
        </p:nvSpPr>
        <p:spPr bwMode="auto">
          <a:xfrm rot="19180540">
            <a:off x="5833328" y="3555950"/>
            <a:ext cx="596768" cy="657571"/>
          </a:xfrm>
          <a:custGeom>
            <a:avLst/>
            <a:gdLst>
              <a:gd name="connsiteX0" fmla="*/ 374914 w 593108"/>
              <a:gd name="connsiteY0" fmla="*/ 145103 h 656839"/>
              <a:gd name="connsiteX1" fmla="*/ 580792 w 593108"/>
              <a:gd name="connsiteY1" fmla="*/ 384428 h 656839"/>
              <a:gd name="connsiteX2" fmla="*/ 593108 w 593108"/>
              <a:gd name="connsiteY2" fmla="*/ 407114 h 656839"/>
              <a:gd name="connsiteX3" fmla="*/ 575629 w 593108"/>
              <a:gd name="connsiteY3" fmla="*/ 423001 h 656839"/>
              <a:gd name="connsiteX4" fmla="*/ 150662 w 593108"/>
              <a:gd name="connsiteY4" fmla="*/ 632550 h 656839"/>
              <a:gd name="connsiteX5" fmla="*/ 12128 w 593108"/>
              <a:gd name="connsiteY5" fmla="*/ 656839 h 656839"/>
              <a:gd name="connsiteX6" fmla="*/ 0 w 593108"/>
              <a:gd name="connsiteY6" fmla="*/ 630108 h 656839"/>
              <a:gd name="connsiteX7" fmla="*/ 2723 w 593108"/>
              <a:gd name="connsiteY7" fmla="*/ 490873 h 656839"/>
              <a:gd name="connsiteX8" fmla="*/ 139584 w 593108"/>
              <a:gd name="connsiteY8" fmla="*/ 36036 h 656839"/>
              <a:gd name="connsiteX9" fmla="*/ 162552 w 593108"/>
              <a:gd name="connsiteY9" fmla="*/ 0 h 656839"/>
              <a:gd name="connsiteX10" fmla="*/ 249783 w 593108"/>
              <a:gd name="connsiteY10" fmla="*/ 49494 h 656839"/>
              <a:gd name="connsiteX11" fmla="*/ 374914 w 593108"/>
              <a:gd name="connsiteY11" fmla="*/ 145103 h 656839"/>
              <a:gd name="connsiteX0" fmla="*/ 374914 w 593108"/>
              <a:gd name="connsiteY0" fmla="*/ 145103 h 657571"/>
              <a:gd name="connsiteX1" fmla="*/ 580792 w 593108"/>
              <a:gd name="connsiteY1" fmla="*/ 384428 h 657571"/>
              <a:gd name="connsiteX2" fmla="*/ 593108 w 593108"/>
              <a:gd name="connsiteY2" fmla="*/ 407114 h 657571"/>
              <a:gd name="connsiteX3" fmla="*/ 575629 w 593108"/>
              <a:gd name="connsiteY3" fmla="*/ 423001 h 657571"/>
              <a:gd name="connsiteX4" fmla="*/ 150662 w 593108"/>
              <a:gd name="connsiteY4" fmla="*/ 632550 h 657571"/>
              <a:gd name="connsiteX5" fmla="*/ 3178 w 593108"/>
              <a:gd name="connsiteY5" fmla="*/ 657571 h 657571"/>
              <a:gd name="connsiteX6" fmla="*/ 0 w 593108"/>
              <a:gd name="connsiteY6" fmla="*/ 630108 h 657571"/>
              <a:gd name="connsiteX7" fmla="*/ 2723 w 593108"/>
              <a:gd name="connsiteY7" fmla="*/ 490873 h 657571"/>
              <a:gd name="connsiteX8" fmla="*/ 139584 w 593108"/>
              <a:gd name="connsiteY8" fmla="*/ 36036 h 657571"/>
              <a:gd name="connsiteX9" fmla="*/ 162552 w 593108"/>
              <a:gd name="connsiteY9" fmla="*/ 0 h 657571"/>
              <a:gd name="connsiteX10" fmla="*/ 249783 w 593108"/>
              <a:gd name="connsiteY10" fmla="*/ 49494 h 657571"/>
              <a:gd name="connsiteX11" fmla="*/ 374914 w 593108"/>
              <a:gd name="connsiteY11" fmla="*/ 145103 h 657571"/>
              <a:gd name="connsiteX0" fmla="*/ 378574 w 596768"/>
              <a:gd name="connsiteY0" fmla="*/ 145103 h 657571"/>
              <a:gd name="connsiteX1" fmla="*/ 584452 w 596768"/>
              <a:gd name="connsiteY1" fmla="*/ 384428 h 657571"/>
              <a:gd name="connsiteX2" fmla="*/ 596768 w 596768"/>
              <a:gd name="connsiteY2" fmla="*/ 407114 h 657571"/>
              <a:gd name="connsiteX3" fmla="*/ 579289 w 596768"/>
              <a:gd name="connsiteY3" fmla="*/ 423001 h 657571"/>
              <a:gd name="connsiteX4" fmla="*/ 154322 w 596768"/>
              <a:gd name="connsiteY4" fmla="*/ 632550 h 657571"/>
              <a:gd name="connsiteX5" fmla="*/ 6838 w 596768"/>
              <a:gd name="connsiteY5" fmla="*/ 657571 h 657571"/>
              <a:gd name="connsiteX6" fmla="*/ 0 w 596768"/>
              <a:gd name="connsiteY6" fmla="*/ 585356 h 657571"/>
              <a:gd name="connsiteX7" fmla="*/ 6383 w 596768"/>
              <a:gd name="connsiteY7" fmla="*/ 490873 h 657571"/>
              <a:gd name="connsiteX8" fmla="*/ 143244 w 596768"/>
              <a:gd name="connsiteY8" fmla="*/ 36036 h 657571"/>
              <a:gd name="connsiteX9" fmla="*/ 166212 w 596768"/>
              <a:gd name="connsiteY9" fmla="*/ 0 h 657571"/>
              <a:gd name="connsiteX10" fmla="*/ 253443 w 596768"/>
              <a:gd name="connsiteY10" fmla="*/ 49494 h 657571"/>
              <a:gd name="connsiteX11" fmla="*/ 378574 w 596768"/>
              <a:gd name="connsiteY11" fmla="*/ 145103 h 6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768" h="657571">
                <a:moveTo>
                  <a:pt x="378574" y="145103"/>
                </a:moveTo>
                <a:cubicBezTo>
                  <a:pt x="457525" y="214479"/>
                  <a:pt x="527073" y="294837"/>
                  <a:pt x="584452" y="384428"/>
                </a:cubicBezTo>
                <a:lnTo>
                  <a:pt x="596768" y="407114"/>
                </a:lnTo>
                <a:lnTo>
                  <a:pt x="579289" y="423001"/>
                </a:lnTo>
                <a:cubicBezTo>
                  <a:pt x="455646" y="520808"/>
                  <a:pt x="311494" y="593367"/>
                  <a:pt x="154322" y="632550"/>
                </a:cubicBezTo>
                <a:lnTo>
                  <a:pt x="6838" y="657571"/>
                </a:lnTo>
                <a:lnTo>
                  <a:pt x="0" y="585356"/>
                </a:lnTo>
                <a:cubicBezTo>
                  <a:pt x="908" y="538944"/>
                  <a:pt x="5475" y="537285"/>
                  <a:pt x="6383" y="490873"/>
                </a:cubicBezTo>
                <a:cubicBezTo>
                  <a:pt x="20512" y="331413"/>
                  <a:pt x="67247" y="175976"/>
                  <a:pt x="143244" y="36036"/>
                </a:cubicBezTo>
                <a:lnTo>
                  <a:pt x="166212" y="0"/>
                </a:lnTo>
                <a:lnTo>
                  <a:pt x="253443" y="49494"/>
                </a:lnTo>
                <a:cubicBezTo>
                  <a:pt x="297273" y="78472"/>
                  <a:pt x="339099" y="110414"/>
                  <a:pt x="378574" y="145103"/>
                </a:cubicBezTo>
                <a:close/>
              </a:path>
            </a:pathLst>
          </a:custGeom>
          <a:noFill/>
          <a:ln w="22225" algn="ctr">
            <a:solidFill>
              <a:schemeClr val="accent5"/>
            </a:solidFill>
            <a:round/>
            <a:headEnd/>
            <a:tailEnd/>
          </a:ln>
        </p:spPr>
        <p:txBody>
          <a:bodyPr wrap="square" lIns="0" tIns="0" rIns="0" bIns="0" anchor="ctr">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defTabSz="829361" eaLnBrk="1" hangingPunct="1"/>
            <a:endParaRPr lang="da-DK" altLang="da-DK" sz="1600" dirty="0">
              <a:solidFill>
                <a:schemeClr val="bg1"/>
              </a:solidFill>
              <a:latin typeface="+mj-lt"/>
            </a:endParaRPr>
          </a:p>
        </p:txBody>
      </p:sp>
      <p:sp>
        <p:nvSpPr>
          <p:cNvPr id="3" name="Pladsholder til dato 2">
            <a:extLst>
              <a:ext uri="{FF2B5EF4-FFF2-40B4-BE49-F238E27FC236}">
                <a16:creationId xmlns:a16="http://schemas.microsoft.com/office/drawing/2014/main" id="{19BB00FE-715E-6345-A0DD-3FF54F5C2BA3}"/>
              </a:ext>
            </a:extLst>
          </p:cNvPr>
          <p:cNvSpPr>
            <a:spLocks noGrp="1"/>
          </p:cNvSpPr>
          <p:nvPr>
            <p:ph type="dt" sz="half" idx="10"/>
          </p:nvPr>
        </p:nvSpPr>
        <p:spPr/>
        <p:txBody>
          <a:bodyPr/>
          <a:lstStyle/>
          <a:p>
            <a:fld id="{DD7EA2E1-8E72-C243-B99E-D921C6BF4E13}" type="datetime2">
              <a:rPr lang="da-DK" smtClean="0"/>
              <a:t>17. november 2020</a:t>
            </a:fld>
            <a:endParaRPr lang="da-DK" dirty="0"/>
          </a:p>
        </p:txBody>
      </p:sp>
      <p:sp>
        <p:nvSpPr>
          <p:cNvPr id="4" name="Pladsholder til sidefod 3">
            <a:extLst>
              <a:ext uri="{FF2B5EF4-FFF2-40B4-BE49-F238E27FC236}">
                <a16:creationId xmlns:a16="http://schemas.microsoft.com/office/drawing/2014/main" id="{0B1BAEC3-2157-1347-96E2-3D42131E566B}"/>
              </a:ext>
            </a:extLst>
          </p:cNvPr>
          <p:cNvSpPr>
            <a:spLocks noGrp="1"/>
          </p:cNvSpPr>
          <p:nvPr>
            <p:ph type="ftr" sz="quarter" idx="11"/>
          </p:nvPr>
        </p:nvSpPr>
        <p:spPr/>
        <p:txBody>
          <a:bodyPr/>
          <a:lstStyle/>
          <a:p>
            <a:r>
              <a:rPr lang="da-DK"/>
              <a:t>Kompetenceudvikling</a:t>
            </a:r>
            <a:endParaRPr lang="da-DK" dirty="0"/>
          </a:p>
        </p:txBody>
      </p:sp>
      <p:sp>
        <p:nvSpPr>
          <p:cNvPr id="6" name="Pladsholder til slidenummer 5">
            <a:extLst>
              <a:ext uri="{FF2B5EF4-FFF2-40B4-BE49-F238E27FC236}">
                <a16:creationId xmlns:a16="http://schemas.microsoft.com/office/drawing/2014/main" id="{7A855CFA-5061-4A40-8866-07FC339831A1}"/>
              </a:ext>
            </a:extLst>
          </p:cNvPr>
          <p:cNvSpPr>
            <a:spLocks noGrp="1"/>
          </p:cNvSpPr>
          <p:nvPr>
            <p:ph type="sldNum" sz="quarter" idx="12"/>
          </p:nvPr>
        </p:nvSpPr>
        <p:spPr/>
        <p:txBody>
          <a:bodyPr/>
          <a:lstStyle/>
          <a:p>
            <a:fld id="{23AA811B-2EBD-4900-905E-5BE206449611}" type="slidenum">
              <a:rPr lang="da-DK" smtClean="0"/>
              <a:t>8</a:t>
            </a:fld>
            <a:endParaRPr lang="da-DK" dirty="0"/>
          </a:p>
        </p:txBody>
      </p:sp>
      <p:sp>
        <p:nvSpPr>
          <p:cNvPr id="30" name="Kombinationstegning 29">
            <a:extLst>
              <a:ext uri="{FF2B5EF4-FFF2-40B4-BE49-F238E27FC236}">
                <a16:creationId xmlns:a16="http://schemas.microsoft.com/office/drawing/2014/main" id="{8852FF9A-D381-2949-B4E8-16632A659579}"/>
              </a:ext>
            </a:extLst>
          </p:cNvPr>
          <p:cNvSpPr>
            <a:spLocks noChangeAspect="1" noChangeArrowheads="1"/>
          </p:cNvSpPr>
          <p:nvPr/>
        </p:nvSpPr>
        <p:spPr bwMode="auto">
          <a:xfrm rot="19180540">
            <a:off x="5829228" y="3559039"/>
            <a:ext cx="596768" cy="657571"/>
          </a:xfrm>
          <a:custGeom>
            <a:avLst/>
            <a:gdLst>
              <a:gd name="connsiteX0" fmla="*/ 374914 w 593108"/>
              <a:gd name="connsiteY0" fmla="*/ 145103 h 656839"/>
              <a:gd name="connsiteX1" fmla="*/ 580792 w 593108"/>
              <a:gd name="connsiteY1" fmla="*/ 384428 h 656839"/>
              <a:gd name="connsiteX2" fmla="*/ 593108 w 593108"/>
              <a:gd name="connsiteY2" fmla="*/ 407114 h 656839"/>
              <a:gd name="connsiteX3" fmla="*/ 575629 w 593108"/>
              <a:gd name="connsiteY3" fmla="*/ 423001 h 656839"/>
              <a:gd name="connsiteX4" fmla="*/ 150662 w 593108"/>
              <a:gd name="connsiteY4" fmla="*/ 632550 h 656839"/>
              <a:gd name="connsiteX5" fmla="*/ 12128 w 593108"/>
              <a:gd name="connsiteY5" fmla="*/ 656839 h 656839"/>
              <a:gd name="connsiteX6" fmla="*/ 0 w 593108"/>
              <a:gd name="connsiteY6" fmla="*/ 630108 h 656839"/>
              <a:gd name="connsiteX7" fmla="*/ 2723 w 593108"/>
              <a:gd name="connsiteY7" fmla="*/ 490873 h 656839"/>
              <a:gd name="connsiteX8" fmla="*/ 139584 w 593108"/>
              <a:gd name="connsiteY8" fmla="*/ 36036 h 656839"/>
              <a:gd name="connsiteX9" fmla="*/ 162552 w 593108"/>
              <a:gd name="connsiteY9" fmla="*/ 0 h 656839"/>
              <a:gd name="connsiteX10" fmla="*/ 249783 w 593108"/>
              <a:gd name="connsiteY10" fmla="*/ 49494 h 656839"/>
              <a:gd name="connsiteX11" fmla="*/ 374914 w 593108"/>
              <a:gd name="connsiteY11" fmla="*/ 145103 h 656839"/>
              <a:gd name="connsiteX0" fmla="*/ 374914 w 593108"/>
              <a:gd name="connsiteY0" fmla="*/ 145103 h 657571"/>
              <a:gd name="connsiteX1" fmla="*/ 580792 w 593108"/>
              <a:gd name="connsiteY1" fmla="*/ 384428 h 657571"/>
              <a:gd name="connsiteX2" fmla="*/ 593108 w 593108"/>
              <a:gd name="connsiteY2" fmla="*/ 407114 h 657571"/>
              <a:gd name="connsiteX3" fmla="*/ 575629 w 593108"/>
              <a:gd name="connsiteY3" fmla="*/ 423001 h 657571"/>
              <a:gd name="connsiteX4" fmla="*/ 150662 w 593108"/>
              <a:gd name="connsiteY4" fmla="*/ 632550 h 657571"/>
              <a:gd name="connsiteX5" fmla="*/ 3178 w 593108"/>
              <a:gd name="connsiteY5" fmla="*/ 657571 h 657571"/>
              <a:gd name="connsiteX6" fmla="*/ 0 w 593108"/>
              <a:gd name="connsiteY6" fmla="*/ 630108 h 657571"/>
              <a:gd name="connsiteX7" fmla="*/ 2723 w 593108"/>
              <a:gd name="connsiteY7" fmla="*/ 490873 h 657571"/>
              <a:gd name="connsiteX8" fmla="*/ 139584 w 593108"/>
              <a:gd name="connsiteY8" fmla="*/ 36036 h 657571"/>
              <a:gd name="connsiteX9" fmla="*/ 162552 w 593108"/>
              <a:gd name="connsiteY9" fmla="*/ 0 h 657571"/>
              <a:gd name="connsiteX10" fmla="*/ 249783 w 593108"/>
              <a:gd name="connsiteY10" fmla="*/ 49494 h 657571"/>
              <a:gd name="connsiteX11" fmla="*/ 374914 w 593108"/>
              <a:gd name="connsiteY11" fmla="*/ 145103 h 657571"/>
              <a:gd name="connsiteX0" fmla="*/ 378574 w 596768"/>
              <a:gd name="connsiteY0" fmla="*/ 145103 h 657571"/>
              <a:gd name="connsiteX1" fmla="*/ 584452 w 596768"/>
              <a:gd name="connsiteY1" fmla="*/ 384428 h 657571"/>
              <a:gd name="connsiteX2" fmla="*/ 596768 w 596768"/>
              <a:gd name="connsiteY2" fmla="*/ 407114 h 657571"/>
              <a:gd name="connsiteX3" fmla="*/ 579289 w 596768"/>
              <a:gd name="connsiteY3" fmla="*/ 423001 h 657571"/>
              <a:gd name="connsiteX4" fmla="*/ 154322 w 596768"/>
              <a:gd name="connsiteY4" fmla="*/ 632550 h 657571"/>
              <a:gd name="connsiteX5" fmla="*/ 6838 w 596768"/>
              <a:gd name="connsiteY5" fmla="*/ 657571 h 657571"/>
              <a:gd name="connsiteX6" fmla="*/ 0 w 596768"/>
              <a:gd name="connsiteY6" fmla="*/ 585356 h 657571"/>
              <a:gd name="connsiteX7" fmla="*/ 6383 w 596768"/>
              <a:gd name="connsiteY7" fmla="*/ 490873 h 657571"/>
              <a:gd name="connsiteX8" fmla="*/ 143244 w 596768"/>
              <a:gd name="connsiteY8" fmla="*/ 36036 h 657571"/>
              <a:gd name="connsiteX9" fmla="*/ 166212 w 596768"/>
              <a:gd name="connsiteY9" fmla="*/ 0 h 657571"/>
              <a:gd name="connsiteX10" fmla="*/ 253443 w 596768"/>
              <a:gd name="connsiteY10" fmla="*/ 49494 h 657571"/>
              <a:gd name="connsiteX11" fmla="*/ 378574 w 596768"/>
              <a:gd name="connsiteY11" fmla="*/ 145103 h 6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768" h="657571">
                <a:moveTo>
                  <a:pt x="378574" y="145103"/>
                </a:moveTo>
                <a:cubicBezTo>
                  <a:pt x="457525" y="214479"/>
                  <a:pt x="527073" y="294837"/>
                  <a:pt x="584452" y="384428"/>
                </a:cubicBezTo>
                <a:lnTo>
                  <a:pt x="596768" y="407114"/>
                </a:lnTo>
                <a:lnTo>
                  <a:pt x="579289" y="423001"/>
                </a:lnTo>
                <a:cubicBezTo>
                  <a:pt x="455646" y="520808"/>
                  <a:pt x="311494" y="593367"/>
                  <a:pt x="154322" y="632550"/>
                </a:cubicBezTo>
                <a:lnTo>
                  <a:pt x="6838" y="657571"/>
                </a:lnTo>
                <a:lnTo>
                  <a:pt x="0" y="585356"/>
                </a:lnTo>
                <a:cubicBezTo>
                  <a:pt x="908" y="538944"/>
                  <a:pt x="5475" y="537285"/>
                  <a:pt x="6383" y="490873"/>
                </a:cubicBezTo>
                <a:cubicBezTo>
                  <a:pt x="20512" y="331413"/>
                  <a:pt x="67247" y="175976"/>
                  <a:pt x="143244" y="36036"/>
                </a:cubicBezTo>
                <a:lnTo>
                  <a:pt x="166212" y="0"/>
                </a:lnTo>
                <a:lnTo>
                  <a:pt x="253443" y="49494"/>
                </a:lnTo>
                <a:cubicBezTo>
                  <a:pt x="297273" y="78472"/>
                  <a:pt x="339099" y="110414"/>
                  <a:pt x="378574" y="145103"/>
                </a:cubicBezTo>
                <a:close/>
              </a:path>
            </a:pathLst>
          </a:custGeom>
          <a:solidFill>
            <a:schemeClr val="accent5"/>
          </a:solidFill>
          <a:ln w="12700" algn="ctr">
            <a:solidFill>
              <a:schemeClr val="accent5"/>
            </a:solidFill>
            <a:round/>
            <a:headEnd/>
            <a:tailEnd/>
          </a:ln>
        </p:spPr>
        <p:txBody>
          <a:bodyPr wrap="square" lIns="0" tIns="0" rIns="0" bIns="0" anchor="ctr">
            <a:no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defTabSz="829361" eaLnBrk="1" hangingPunct="1"/>
            <a:endParaRPr lang="da-DK" altLang="da-DK" sz="1600" dirty="0">
              <a:solidFill>
                <a:schemeClr val="bg1"/>
              </a:solidFill>
              <a:latin typeface="+mj-lt"/>
            </a:endParaRPr>
          </a:p>
        </p:txBody>
      </p:sp>
    </p:spTree>
    <p:extLst>
      <p:ext uri="{BB962C8B-B14F-4D97-AF65-F5344CB8AC3E}">
        <p14:creationId xmlns:p14="http://schemas.microsoft.com/office/powerpoint/2010/main" val="379414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6" grpId="0"/>
      <p:bldP spid="33" grpId="0"/>
      <p:bldP spid="44" grpId="0"/>
      <p:bldP spid="4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17FEA-A478-054A-BDB7-030242D0863D}"/>
              </a:ext>
            </a:extLst>
          </p:cNvPr>
          <p:cNvSpPr>
            <a:spLocks noGrp="1"/>
          </p:cNvSpPr>
          <p:nvPr>
            <p:ph type="title"/>
          </p:nvPr>
        </p:nvSpPr>
        <p:spPr/>
        <p:txBody>
          <a:bodyPr/>
          <a:lstStyle/>
          <a:p>
            <a:r>
              <a:rPr lang="da-DK" dirty="0"/>
              <a:t>Videre herfra</a:t>
            </a:r>
          </a:p>
        </p:txBody>
      </p:sp>
      <p:sp>
        <p:nvSpPr>
          <p:cNvPr id="5" name="Pladsholder til indhold 4"/>
          <p:cNvSpPr>
            <a:spLocks noGrp="1"/>
          </p:cNvSpPr>
          <p:nvPr>
            <p:ph idx="1"/>
          </p:nvPr>
        </p:nvSpPr>
        <p:spPr>
          <a:ln w="9525">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da-DK" dirty="0">
                <a:latin typeface="+mj-lt"/>
              </a:rPr>
              <a:t>HUSK: </a:t>
            </a:r>
            <a:br>
              <a:rPr lang="da-DK" dirty="0">
                <a:latin typeface="+mj-lt"/>
              </a:rPr>
            </a:br>
            <a:r>
              <a:rPr lang="da-DK" dirty="0">
                <a:latin typeface="+mj-lt"/>
              </a:rPr>
              <a:t>Kompetenceudvikling sker ikke kun på kurser. </a:t>
            </a:r>
            <a:br>
              <a:rPr lang="da-DK" dirty="0">
                <a:latin typeface="+mj-lt"/>
              </a:rPr>
            </a:br>
            <a:r>
              <a:rPr lang="da-DK" dirty="0">
                <a:latin typeface="+mj-lt"/>
              </a:rPr>
              <a:t>Det kan også være gennem:</a:t>
            </a:r>
          </a:p>
          <a:p>
            <a:r>
              <a:rPr lang="da-DK" dirty="0"/>
              <a:t>Ændret jobindhold – projektarbejde, jobbytte, nye opgaver </a:t>
            </a:r>
          </a:p>
          <a:p>
            <a:r>
              <a:rPr lang="da-DK" dirty="0"/>
              <a:t>Dele erfaringer og viden med kollegaer, netværk, studiegruppe</a:t>
            </a:r>
          </a:p>
          <a:p>
            <a:r>
              <a:rPr lang="da-DK" dirty="0"/>
              <a:t>Sparring og feedback fra coach, mentor, kolleger</a:t>
            </a:r>
          </a:p>
          <a:p>
            <a:r>
              <a:rPr lang="da-DK" dirty="0"/>
              <a:t>Andre læringsformer - brug evt. online </a:t>
            </a:r>
            <a:r>
              <a:rPr lang="da-DK" dirty="0" err="1"/>
              <a:t>learning</a:t>
            </a:r>
            <a:r>
              <a:rPr lang="da-DK" dirty="0"/>
              <a:t>, konferencer, selvstudie.</a:t>
            </a:r>
          </a:p>
          <a:p>
            <a:pPr marL="0" indent="0">
              <a:buNone/>
            </a:pPr>
            <a:endParaRPr lang="da-DK" sz="1270" i="1" dirty="0"/>
          </a:p>
          <a:p>
            <a:endParaRPr lang="da-DK" sz="1633" dirty="0"/>
          </a:p>
        </p:txBody>
      </p:sp>
      <p:sp>
        <p:nvSpPr>
          <p:cNvPr id="8" name="Pladsholder til indhold 7">
            <a:extLst>
              <a:ext uri="{FF2B5EF4-FFF2-40B4-BE49-F238E27FC236}">
                <a16:creationId xmlns:a16="http://schemas.microsoft.com/office/drawing/2014/main" id="{522A3FBD-638E-FB44-B8A8-519D475D0E68}"/>
              </a:ext>
            </a:extLst>
          </p:cNvPr>
          <p:cNvSpPr>
            <a:spLocks noGrp="1"/>
          </p:cNvSpPr>
          <p:nvPr>
            <p:ph sz="quarter" idx="14"/>
          </p:nvPr>
        </p:nvSpPr>
        <p:spPr/>
        <p:txBody>
          <a:bodyPr/>
          <a:lstStyle/>
          <a:p>
            <a:pPr marL="0" indent="0">
              <a:buNone/>
            </a:pPr>
            <a:r>
              <a:rPr lang="da-DK" dirty="0">
                <a:solidFill>
                  <a:schemeClr val="dk1"/>
                </a:solidFill>
                <a:latin typeface="+mj-lt"/>
              </a:rPr>
              <a:t>TIPS:  </a:t>
            </a:r>
            <a:br>
              <a:rPr lang="da-DK" dirty="0">
                <a:solidFill>
                  <a:schemeClr val="dk1"/>
                </a:solidFill>
                <a:latin typeface="+mj-lt"/>
              </a:rPr>
            </a:br>
            <a:r>
              <a:rPr lang="da-DK" dirty="0">
                <a:solidFill>
                  <a:schemeClr val="dk1"/>
                </a:solidFill>
                <a:latin typeface="+mj-lt"/>
              </a:rPr>
              <a:t>Aftale om individuel kompetenceudvikling</a:t>
            </a:r>
          </a:p>
          <a:p>
            <a:r>
              <a:rPr lang="da-DK" dirty="0"/>
              <a:t>MUS eller ændringer i opgaver/organisation </a:t>
            </a:r>
            <a:br>
              <a:rPr lang="da-DK" dirty="0"/>
            </a:br>
            <a:r>
              <a:rPr lang="da-DK" dirty="0"/>
              <a:t>er gode anledninger </a:t>
            </a:r>
            <a:br>
              <a:rPr lang="da-DK" dirty="0"/>
            </a:br>
            <a:r>
              <a:rPr lang="da-DK" dirty="0"/>
              <a:t>til at lave aftaler</a:t>
            </a:r>
          </a:p>
          <a:p>
            <a:r>
              <a:rPr lang="da-DK" dirty="0"/>
              <a:t>Fokuser på, hvordan du kan bidrage til øget værdiskabelse: </a:t>
            </a:r>
            <a:br>
              <a:rPr lang="da-DK" dirty="0"/>
            </a:br>
            <a:r>
              <a:rPr lang="da-DK" dirty="0"/>
              <a:t>økonomi, tid og kvalitet</a:t>
            </a:r>
          </a:p>
          <a:p>
            <a:endParaRPr lang="da-DK" dirty="0"/>
          </a:p>
        </p:txBody>
      </p:sp>
      <p:sp>
        <p:nvSpPr>
          <p:cNvPr id="9" name="Pladsholder til indhold 8">
            <a:extLst>
              <a:ext uri="{FF2B5EF4-FFF2-40B4-BE49-F238E27FC236}">
                <a16:creationId xmlns:a16="http://schemas.microsoft.com/office/drawing/2014/main" id="{B5DD136E-1D43-944A-8FB3-1707EC33D2B3}"/>
              </a:ext>
            </a:extLst>
          </p:cNvPr>
          <p:cNvSpPr>
            <a:spLocks noGrp="1"/>
          </p:cNvSpPr>
          <p:nvPr>
            <p:ph sz="quarter" idx="15"/>
          </p:nvPr>
        </p:nvSpPr>
        <p:spPr/>
        <p:txBody>
          <a:bodyPr/>
          <a:lstStyle/>
          <a:p>
            <a:pPr marL="0" indent="0">
              <a:buNone/>
            </a:pPr>
            <a:r>
              <a:rPr lang="da-DK" dirty="0">
                <a:solidFill>
                  <a:schemeClr val="dk1"/>
                </a:solidFill>
                <a:latin typeface="+mj-lt"/>
              </a:rPr>
              <a:t>FÆLLES: </a:t>
            </a:r>
            <a:br>
              <a:rPr lang="da-DK" dirty="0">
                <a:solidFill>
                  <a:schemeClr val="dk1"/>
                </a:solidFill>
                <a:latin typeface="+mj-lt"/>
              </a:rPr>
            </a:br>
            <a:r>
              <a:rPr lang="da-DK" dirty="0">
                <a:solidFill>
                  <a:schemeClr val="dk1"/>
                </a:solidFill>
                <a:latin typeface="+mj-lt"/>
              </a:rPr>
              <a:t>Klubbens rolle</a:t>
            </a:r>
            <a:br>
              <a:rPr lang="da-DK" dirty="0">
                <a:solidFill>
                  <a:schemeClr val="dk1"/>
                </a:solidFill>
                <a:latin typeface="+mj-lt"/>
              </a:rPr>
            </a:br>
            <a:endParaRPr lang="da-DK" dirty="0">
              <a:solidFill>
                <a:schemeClr val="dk1"/>
              </a:solidFill>
              <a:latin typeface="+mj-lt"/>
            </a:endParaRPr>
          </a:p>
          <a:p>
            <a:r>
              <a:rPr lang="da-DK" dirty="0"/>
              <a:t>Giv input til kompetencestrategi</a:t>
            </a:r>
          </a:p>
          <a:p>
            <a:r>
              <a:rPr lang="da-DK" dirty="0"/>
              <a:t>Insister på gennemsigtighed</a:t>
            </a:r>
          </a:p>
          <a:p>
            <a:r>
              <a:rPr lang="da-DK" dirty="0"/>
              <a:t>Opnå øgede karriere–muligheder og </a:t>
            </a:r>
            <a:r>
              <a:rPr lang="da-DK" dirty="0" err="1"/>
              <a:t>anerken</a:t>
            </a:r>
            <a:r>
              <a:rPr lang="da-DK" dirty="0"/>
              <a:t>–</a:t>
            </a:r>
            <a:r>
              <a:rPr lang="da-DK" dirty="0" err="1"/>
              <a:t>delse</a:t>
            </a:r>
            <a:r>
              <a:rPr lang="da-DK" dirty="0"/>
              <a:t>/belønning?</a:t>
            </a:r>
          </a:p>
          <a:p>
            <a:endParaRPr lang="da-DK" dirty="0"/>
          </a:p>
          <a:p>
            <a:endParaRPr lang="da-DK" dirty="0"/>
          </a:p>
        </p:txBody>
      </p:sp>
      <p:sp>
        <p:nvSpPr>
          <p:cNvPr id="3" name="Pladsholder til tekst 2">
            <a:extLst>
              <a:ext uri="{FF2B5EF4-FFF2-40B4-BE49-F238E27FC236}">
                <a16:creationId xmlns:a16="http://schemas.microsoft.com/office/drawing/2014/main" id="{FA1FC7F9-D1D6-3147-8B65-35F6F6A47E9C}"/>
              </a:ext>
            </a:extLst>
          </p:cNvPr>
          <p:cNvSpPr>
            <a:spLocks noGrp="1"/>
          </p:cNvSpPr>
          <p:nvPr>
            <p:ph type="body" sz="quarter" idx="13"/>
          </p:nvPr>
        </p:nvSpPr>
        <p:spPr/>
        <p:txBody>
          <a:bodyPr/>
          <a:lstStyle/>
          <a:p>
            <a:endParaRPr lang="da-DK"/>
          </a:p>
        </p:txBody>
      </p:sp>
      <p:sp>
        <p:nvSpPr>
          <p:cNvPr id="4" name="Pladsholder til dato 3">
            <a:extLst>
              <a:ext uri="{FF2B5EF4-FFF2-40B4-BE49-F238E27FC236}">
                <a16:creationId xmlns:a16="http://schemas.microsoft.com/office/drawing/2014/main" id="{DF816177-587A-7E4D-B81A-741AEEC84133}"/>
              </a:ext>
            </a:extLst>
          </p:cNvPr>
          <p:cNvSpPr>
            <a:spLocks noGrp="1"/>
          </p:cNvSpPr>
          <p:nvPr>
            <p:ph type="dt" sz="half" idx="10"/>
          </p:nvPr>
        </p:nvSpPr>
        <p:spPr/>
        <p:txBody>
          <a:bodyPr/>
          <a:lstStyle/>
          <a:p>
            <a:fld id="{D976E3D8-B9C3-084C-9321-012491391411}" type="datetime2">
              <a:rPr lang="da-DK" smtClean="0"/>
              <a:t>17. november 2020</a:t>
            </a:fld>
            <a:endParaRPr lang="da-DK" dirty="0"/>
          </a:p>
        </p:txBody>
      </p:sp>
      <p:sp>
        <p:nvSpPr>
          <p:cNvPr id="6" name="Pladsholder til sidefod 5">
            <a:extLst>
              <a:ext uri="{FF2B5EF4-FFF2-40B4-BE49-F238E27FC236}">
                <a16:creationId xmlns:a16="http://schemas.microsoft.com/office/drawing/2014/main" id="{899D53ED-FDE7-6A46-8374-A7577AC621F7}"/>
              </a:ext>
            </a:extLst>
          </p:cNvPr>
          <p:cNvSpPr>
            <a:spLocks noGrp="1"/>
          </p:cNvSpPr>
          <p:nvPr>
            <p:ph type="ftr" sz="quarter" idx="11"/>
          </p:nvPr>
        </p:nvSpPr>
        <p:spPr/>
        <p:txBody>
          <a:bodyPr/>
          <a:lstStyle/>
          <a:p>
            <a:r>
              <a:rPr lang="da-DK"/>
              <a:t>Kompetenceudvikling</a:t>
            </a:r>
            <a:endParaRPr lang="da-DK" dirty="0"/>
          </a:p>
        </p:txBody>
      </p:sp>
      <p:sp>
        <p:nvSpPr>
          <p:cNvPr id="7" name="Pladsholder til slidenummer 6">
            <a:extLst>
              <a:ext uri="{FF2B5EF4-FFF2-40B4-BE49-F238E27FC236}">
                <a16:creationId xmlns:a16="http://schemas.microsoft.com/office/drawing/2014/main" id="{0E0535C3-F6C3-4745-A978-62F13BEA931A}"/>
              </a:ext>
            </a:extLst>
          </p:cNvPr>
          <p:cNvSpPr>
            <a:spLocks noGrp="1"/>
          </p:cNvSpPr>
          <p:nvPr>
            <p:ph type="sldNum" sz="quarter" idx="12"/>
          </p:nvPr>
        </p:nvSpPr>
        <p:spPr/>
        <p:txBody>
          <a:bodyPr/>
          <a:lstStyle/>
          <a:p>
            <a:fld id="{23AA811B-2EBD-4900-905E-5BE206449611}" type="slidenum">
              <a:rPr lang="da-DK" smtClean="0"/>
              <a:t>9</a:t>
            </a:fld>
            <a:endParaRPr lang="da-DK" dirty="0"/>
          </a:p>
        </p:txBody>
      </p:sp>
    </p:spTree>
    <p:extLst>
      <p:ext uri="{BB962C8B-B14F-4D97-AF65-F5344CB8AC3E}">
        <p14:creationId xmlns:p14="http://schemas.microsoft.com/office/powerpoint/2010/main" val="440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sz="1400" dirty="0" err="1">
            <a:latin typeface="+mj-lt"/>
          </a:defRPr>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 16:9</Template>
  <TotalTime>318</TotalTime>
  <Words>1756</Words>
  <Application>Microsoft Office PowerPoint</Application>
  <PresentationFormat>Widescreen</PresentationFormat>
  <Paragraphs>203</Paragraphs>
  <Slides>11</Slides>
  <Notes>11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Avenir Next LT Pro</vt:lpstr>
      <vt:lpstr>Arial</vt:lpstr>
      <vt:lpstr>DM PowerPt</vt:lpstr>
      <vt:lpstr>DM 16:9</vt:lpstr>
      <vt:lpstr>Kompetenceudvikling</vt:lpstr>
      <vt:lpstr>Kompetenceudvikling  – hvorfor giver det mening at forholde sig til det?</vt:lpstr>
      <vt:lpstr>Kompetenceudvikling  – hvorfor giver det mening at forholde sig til det?</vt:lpstr>
      <vt:lpstr>Hvad kendetegner måden, der arbejdes med kompetenceudvikling hos os?</vt:lpstr>
      <vt:lpstr>Kompetence – hvad taler vi om?</vt:lpstr>
      <vt:lpstr>PowerPoint-præsentation</vt:lpstr>
      <vt:lpstr>Hvad skal organisationen udvikle for at nå sine mål?</vt:lpstr>
      <vt:lpstr>Hvordan sikrer jeg det gode match mellem min motivation, kompetencer - og organisationens behov?</vt:lpstr>
      <vt:lpstr>Videre herfra</vt:lpstr>
      <vt:lpstr>Få mere information på dm.dk</vt:lpstr>
      <vt:lpstr>Tak</vt:lpstr>
    </vt:vector>
  </TitlesOfParts>
  <Manager/>
  <Company>DM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subject/>
  <dc:creator>Birgit Vergo</dc:creator>
  <cp:keywords/>
  <dc:description/>
  <cp:lastModifiedBy>Birgit Vergo</cp:lastModifiedBy>
  <cp:revision>43</cp:revision>
  <cp:lastPrinted>2020-11-16T10:07:28Z</cp:lastPrinted>
  <dcterms:created xsi:type="dcterms:W3CDTF">2020-11-13T08:26:27Z</dcterms:created>
  <dcterms:modified xsi:type="dcterms:W3CDTF">2020-11-17T12:34:27Z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L_AuthorInitials">
    <vt:lpwstr>bv</vt:lpwstr>
  </property>
  <property fmtid="{D5CDD505-2E9C-101B-9397-08002B2CF9AE}" pid="4" name="DL_AuthorName">
    <vt:lpwstr>Birgit Vergo</vt:lpwstr>
  </property>
  <property fmtid="{D5CDD505-2E9C-101B-9397-08002B2CF9AE}" pid="5" name="DL_AuthorDepartment">
    <vt:lpwstr>Kommunikation &amp; Marketing</vt:lpwstr>
  </property>
  <property fmtid="{D5CDD505-2E9C-101B-9397-08002B2CF9AE}" pid="6" name="DL_AuthorPhone">
    <vt:lpwstr>+45 38 15 66 57</vt:lpwstr>
  </property>
  <property fmtid="{D5CDD505-2E9C-101B-9397-08002B2CF9AE}" pid="7" name="DL_AuthorEmail">
    <vt:lpwstr>bv@dm.dk</vt:lpwstr>
  </property>
  <property fmtid="{D5CDD505-2E9C-101B-9397-08002B2CF9AE}" pid="8" name="DL_AuthorTitle">
    <vt:lpwstr>Webmaster</vt:lpwstr>
  </property>
</Properties>
</file>