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76" r:id="rId2"/>
    <p:sldId id="259" r:id="rId3"/>
    <p:sldId id="260" r:id="rId4"/>
    <p:sldId id="261" r:id="rId5"/>
    <p:sldId id="262" r:id="rId6"/>
    <p:sldId id="263" r:id="rId7"/>
    <p:sldId id="264" r:id="rId8"/>
    <p:sldId id="265" r:id="rId9"/>
    <p:sldId id="266" r:id="rId10"/>
    <p:sldId id="267" r:id="rId11"/>
    <p:sldId id="273" r:id="rId12"/>
    <p:sldId id="268" r:id="rId13"/>
    <p:sldId id="271" r:id="rId14"/>
    <p:sldId id="274" r:id="rId15"/>
    <p:sldId id="275" r:id="rId16"/>
    <p:sldId id="272" r:id="rId17"/>
    <p:sldId id="257" r:id="rId18"/>
  </p:sldIdLst>
  <p:sldSz cx="12192000" cy="6858000"/>
  <p:notesSz cx="6858000" cy="9144000"/>
  <p:embeddedFontLst>
    <p:embeddedFont>
      <p:font typeface="Avenir Next LT Pro" panose="020B0504020202020204" pitchFamily="34" charset="0"/>
      <p:regular r:id="rId21"/>
      <p:bold r:id="rId22"/>
      <p:italic r:id="rId23"/>
      <p:boldItalic r:id="rId24"/>
    </p:embeddedFont>
    <p:embeddedFont>
      <p:font typeface="DM PowerPt" panose="00000800000000000000" pitchFamily="2"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5" autoAdjust="0"/>
    <p:restoredTop sz="89747" autoAdjust="0"/>
  </p:normalViewPr>
  <p:slideViewPr>
    <p:cSldViewPr snapToGrid="0" showGuides="1">
      <p:cViewPr varScale="1">
        <p:scale>
          <a:sx n="146" d="100"/>
          <a:sy n="146" d="100"/>
        </p:scale>
        <p:origin x="107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16/11/2020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16/11/2020</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363039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a:t>
            </a:r>
            <a:r>
              <a:rPr lang="da-DK" baseline="0" dirty="0"/>
              <a:t> nye stillingsstruktur sætter nogle rammer for opkvalificeringen af undervisningen. </a:t>
            </a:r>
          </a:p>
          <a:p>
            <a:r>
              <a:rPr lang="da-DK" baseline="0" dirty="0"/>
              <a:t>Der stilles </a:t>
            </a:r>
            <a:r>
              <a:rPr lang="da-DK" baseline="0"/>
              <a:t>krav til, </a:t>
            </a:r>
            <a:r>
              <a:rPr lang="da-DK" baseline="0" dirty="0"/>
              <a:t>at alle som underviser, løbende skal udarbejde og vedligeholde en </a:t>
            </a:r>
            <a:r>
              <a:rPr lang="da-DK" baseline="0" dirty="0" err="1"/>
              <a:t>undervisningsportfolio</a:t>
            </a:r>
            <a:r>
              <a:rPr lang="da-DK" baseline="0" dirty="0"/>
              <a:t>. En </a:t>
            </a:r>
            <a:r>
              <a:rPr lang="da-DK" baseline="0" dirty="0" err="1"/>
              <a:t>undervisningsportfolio</a:t>
            </a:r>
            <a:r>
              <a:rPr lang="da-DK" baseline="0" dirty="0"/>
              <a:t> er dokumentation af den enkeltes undervisningserfaring og kompetenceniveau. Stillingsstrukturen giver nogle eksempler på dokumentation af undervisningserfaring, som kan være afholdte kurser, forelæsninger, undervisningsforløb, erfaring med vejledning og bedømmelse, samt kursus- og/eller pædagogisk ledelse. Eksempler på dokumentation af pædagogisk-didaktisk kompetenceudvikling er: universitetspædagogikum eller tilsvarende eller andre pædagogisk-didaktiske forløb. </a:t>
            </a:r>
          </a:p>
          <a:p>
            <a:r>
              <a:rPr lang="da-DK" baseline="0" dirty="0" err="1"/>
              <a:t>Undervisningsportfolioen</a:t>
            </a:r>
            <a:r>
              <a:rPr lang="da-DK" baseline="0" dirty="0"/>
              <a:t> kommer til at indgå i bedømmelsen ved ansættelse af lektorer og professorer. Såfremt universitetet i særlige tilfælde ønsker at ansætte en ansøger, som ikke lever op til de undervisningsmæssige krav, skal der udarbejdes en plan for, hvordan ansøgeren i løbet af max. 2 år kan opnå de pædagogisk-didaktiske kompetencer.</a:t>
            </a:r>
          </a:p>
          <a:p>
            <a:r>
              <a:rPr lang="da-DK" baseline="0" dirty="0"/>
              <a:t>Endelig stilles der med den ny stillingsstruktur krav om universitetspædagogikum eller tilsvarende. Lektor og professorer forventes at have et og adjunkter/forskere og studieadjunkter skal gennemføre et, noget universitetet er ansvarlig for. Dette krav gælder uanset om man er fastansat eller tidsbegrænset ansat.</a:t>
            </a:r>
          </a:p>
          <a:p>
            <a:r>
              <a:rPr lang="da-DK" baseline="0" dirty="0"/>
              <a:t> </a:t>
            </a:r>
          </a:p>
          <a:p>
            <a:r>
              <a:rPr lang="da-DK" baseline="0" dirty="0"/>
              <a:t>De nævnte rammer har alle til formål at opkvalificere og styrke den undervisningsopgave som universiteterne har. Men også på dette område, overlader stillingsstrukturen til det lokale samarbejde at udfylde rammerne nærmere.</a:t>
            </a:r>
          </a:p>
          <a:p>
            <a:r>
              <a:rPr lang="da-DK" baseline="0" dirty="0"/>
              <a:t>DM anbefaler, at der lokalt arbejdes på at sikre, at der bliver lavet nogle processer og/eller retningslinjer for hvordan den enkelte underviser får udarbejdet en fornuftig plan, som giver mest mulig indflydelse for den enkelte i forhold til at vælge hvilken kompetenceudvikling, som er relevant.</a:t>
            </a:r>
          </a:p>
          <a:p>
            <a:r>
              <a:rPr lang="da-DK" baseline="0" dirty="0"/>
              <a:t>DM anbefaler også, at der lokalt udarbejdes en proces, som angiver fx hvornår og hvor ofte, planen skal drøftes mellem den enkelte underviser og den enkelte leder. Det afgørende er, at </a:t>
            </a:r>
            <a:r>
              <a:rPr lang="da-DK" baseline="0" dirty="0" err="1"/>
              <a:t>undervisningsportfolioen</a:t>
            </a:r>
            <a:r>
              <a:rPr lang="da-DK" baseline="0" dirty="0"/>
              <a:t> i praksis bliver udført, så den kommer til at danne en reel ramme, som er værdiskabende for den enkelte underviser, samtidig med at arbejdet med at lave den ikke kommer til at skabe et unødigt og tidsspildende bureaukrati.     </a:t>
            </a:r>
          </a:p>
          <a:p>
            <a:endParaRPr lang="da-DK" baseline="0" dirty="0"/>
          </a:p>
          <a:p>
            <a:r>
              <a:rPr lang="da-DK" b="1" baseline="0" dirty="0"/>
              <a:t>(Dette punkt er velegnet som diskussionspunkt, hvor kollegaerne kan opfordres til at komme med input og spørgsmål, som TR kan tage med videre)</a:t>
            </a:r>
          </a:p>
          <a:p>
            <a:r>
              <a:rPr lang="da-DK" baseline="0" dirty="0"/>
              <a:t>   </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11</a:t>
            </a:fld>
            <a:endParaRPr lang="da-DK"/>
          </a:p>
        </p:txBody>
      </p:sp>
    </p:spTree>
    <p:extLst>
      <p:ext uri="{BB962C8B-B14F-4D97-AF65-F5344CB8AC3E}">
        <p14:creationId xmlns:p14="http://schemas.microsoft.com/office/powerpoint/2010/main" val="61862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en del af ”de 10 bud” foreslog</a:t>
            </a:r>
            <a:r>
              <a:rPr lang="da-DK" baseline="0" dirty="0"/>
              <a:t> DM, at indføre et k</a:t>
            </a:r>
            <a:r>
              <a:rPr lang="da-DK" dirty="0"/>
              <a:t>rav om hovedbeskæftigelse</a:t>
            </a:r>
            <a:r>
              <a:rPr lang="da-DK" baseline="0" dirty="0"/>
              <a:t> </a:t>
            </a:r>
            <a:r>
              <a:rPr lang="da-DK" dirty="0"/>
              <a:t>for eksterne lektorer og undervisningsassistenter Anvendelse af eksterne undervisere med fast tilknytning til praksis giver stor værdi til de faglige miljøer på uddannelserne. Derfor mener</a:t>
            </a:r>
            <a:r>
              <a:rPr lang="da-DK" baseline="0" dirty="0"/>
              <a:t> DM, at det er vigtigt, at universiteterne har mulighed for</a:t>
            </a:r>
            <a:r>
              <a:rPr lang="da-DK" dirty="0"/>
              <a:t> rekruttere eksterne til timelønnet undervisning på alle studier. Visse steder ses dog desværre en gruppe, der igennem flere år udelukkende har ansættelser som ekstern tilknyttet underviser.</a:t>
            </a:r>
            <a:r>
              <a:rPr lang="da-DK" baseline="0" dirty="0"/>
              <a:t> </a:t>
            </a:r>
            <a:r>
              <a:rPr lang="da-DK" dirty="0"/>
              <a:t>Det er til skade for de enkelte medarbejdere i det lange løb, og det undergraver intentionen om, at det er praksis uden for universiteterne, der skal integreres i uddannelserne gennem de eksterne underviseres bidrag.</a:t>
            </a:r>
          </a:p>
          <a:p>
            <a:endParaRPr lang="da-DK" dirty="0"/>
          </a:p>
          <a:p>
            <a:r>
              <a:rPr lang="da-DK" dirty="0"/>
              <a:t>Dette</a:t>
            </a:r>
            <a:r>
              <a:rPr lang="da-DK" baseline="0" dirty="0"/>
              <a:t> krav er kommet til udtryk i nye skærpede krav til ansættelse af eksterne lektorer. Samtidig er det præciseret i stillingsstrukturen, at </a:t>
            </a:r>
            <a:r>
              <a:rPr lang="da-DK" dirty="0"/>
              <a:t>Formålet med det eksterne lektorat er at give mulighed for ansættelse af undervisere med relevant praksiserfaring eller særlige kvalifikationer på højt niveau.</a:t>
            </a:r>
          </a:p>
          <a:p>
            <a:endParaRPr lang="da-DK" dirty="0"/>
          </a:p>
          <a:p>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E36C7563-802D-418D-85E5-F4A2291751E0}" type="slidenum">
              <a:rPr lang="da-DK" smtClean="0"/>
              <a:t>12</a:t>
            </a:fld>
            <a:endParaRPr lang="da-DK"/>
          </a:p>
        </p:txBody>
      </p:sp>
    </p:spTree>
    <p:extLst>
      <p:ext uri="{BB962C8B-B14F-4D97-AF65-F5344CB8AC3E}">
        <p14:creationId xmlns:p14="http://schemas.microsoft.com/office/powerpoint/2010/main" val="218126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Der er med den nye stillingsstruktur åbnet op for, at universiteterne kan benytte sig af den mulighed i begrænset omfang i forbindelse med undervisning i redskabsfag, praksisbetonede fag eller grundlæggende fag, hvor det faglige indhold ikke beror på ny forskning.</a:t>
            </a:r>
          </a:p>
          <a:p>
            <a:r>
              <a:rPr lang="da-DK" dirty="0"/>
              <a:t>DM har i forbindelse</a:t>
            </a:r>
            <a:r>
              <a:rPr lang="da-DK" baseline="0" dirty="0"/>
              <a:t> med høringen om den nye stillingsstruktur og i de ”10 bud” peget på, at øget anvendelse af studie-adjunkter/ lektorer er et oplagt alternativ de steder, hvor universiteterne i dag benytter sig af store mængder timelønnede undervisere.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DM har dog også understreget vigtigheden af, at der skal være tale om ansættelser som erstatning for timelønsansættelserne. En øget anvendelse af studieadjunkter/lektorer må ikke fortrænge ansættelser i ordinære adjunkturer/lektorater, da dette vil betyde, at universiteternes grundlæggende præmis om at levere forskningsbaseret undervisning undermineres. DM har derfor peget på, at stillingskategorien som studie-adjunkt/- lektor ikke bør medregnes ved opgørelsen af forskningsbaseret undervisning/VIP-studenterrationen.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Det er derfor vigtigt, at den lokale implementering på universiteterne følges tæt, således at der sikres en god og rigtig balance. En mulighed er indførelse af kvoter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endParaRPr lang="da-DK" dirty="0"/>
          </a:p>
          <a:p>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13</a:t>
            </a:fld>
            <a:endParaRPr lang="da-DK"/>
          </a:p>
        </p:txBody>
      </p:sp>
    </p:spTree>
    <p:extLst>
      <p:ext uri="{BB962C8B-B14F-4D97-AF65-F5344CB8AC3E}">
        <p14:creationId xmlns:p14="http://schemas.microsoft.com/office/powerpoint/2010/main" val="2081729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modsætning til tidligere indfører den nye stillingsstruktur nu en </a:t>
            </a:r>
            <a:r>
              <a:rPr lang="da-DK" b="1" dirty="0"/>
              <a:t>pligt </a:t>
            </a:r>
            <a:r>
              <a:rPr lang="da-DK" b="0" dirty="0"/>
              <a:t>for universiteterne til at synliggøre</a:t>
            </a:r>
            <a:r>
              <a:rPr lang="da-DK" b="0" baseline="0" dirty="0"/>
              <a:t> karriereperspektiverne for de videnskabelige medarbejdere, herunder fremhæves særligt de tidsbegrænsede ansatte. En tydeliggørelse af karriereveje både på og udenfor universitetet har længe været en del af DM’s dagsorden, og vi kan derfor bifalde, at der nu er blevet tale om en pligt for universiteterne fremfor en henstilling som det var tidligere. En særlig opmærksomhed har DM ligeledes haft på de tidsbegrænsede ansatte.</a:t>
            </a:r>
          </a:p>
          <a:p>
            <a:r>
              <a:rPr lang="da-DK" b="0" baseline="0" dirty="0"/>
              <a:t>Forpligtelserne i stillingsstrukturen er dog fortsat meget overordnede, og der ligger derfor et lokalt arbejde med at få udfyldt indholdet af denne forpligtelse på de enkelte universiteter. </a:t>
            </a:r>
          </a:p>
          <a:p>
            <a:r>
              <a:rPr lang="da-DK" b="0" baseline="0" dirty="0"/>
              <a:t>DM og AC mener at indsatsen allerede skal indledes ved selve ansættelsen, fx ved at der bliver udformet en egentlig karriereplan, som der følges op på årligt, fx i forbindelse med MUS. MUS samtalerne bør i øvrigt opprioriteres, således at en </a:t>
            </a:r>
            <a:r>
              <a:rPr lang="da-DK" b="0" baseline="0" dirty="0" err="1"/>
              <a:t>Ph.d</a:t>
            </a:r>
            <a:r>
              <a:rPr lang="da-DK" b="0" baseline="0" dirty="0"/>
              <a:t> . ikke skal have MUS med sin vejleder.</a:t>
            </a:r>
          </a:p>
          <a:p>
            <a:r>
              <a:rPr lang="da-DK" b="0" baseline="0" dirty="0"/>
              <a:t>DM og AC har i øvrigt også peget på, at universiteterne for at styrke synlighed og fokus på karriereveje, kan fastsætte politikker for anvendelsen af tidsbegrænsede ansatte.    </a:t>
            </a:r>
          </a:p>
          <a:p>
            <a:r>
              <a:rPr lang="da-DK" dirty="0"/>
              <a:t> </a:t>
            </a:r>
          </a:p>
        </p:txBody>
      </p:sp>
      <p:sp>
        <p:nvSpPr>
          <p:cNvPr id="4" name="Pladsholder til diasnummer 3"/>
          <p:cNvSpPr>
            <a:spLocks noGrp="1"/>
          </p:cNvSpPr>
          <p:nvPr>
            <p:ph type="sldNum" sz="quarter" idx="10"/>
          </p:nvPr>
        </p:nvSpPr>
        <p:spPr/>
        <p:txBody>
          <a:bodyPr/>
          <a:lstStyle/>
          <a:p>
            <a:fld id="{E36C7563-802D-418D-85E5-F4A2291751E0}" type="slidenum">
              <a:rPr lang="da-DK" smtClean="0"/>
              <a:t>14</a:t>
            </a:fld>
            <a:endParaRPr lang="da-DK"/>
          </a:p>
        </p:txBody>
      </p:sp>
    </p:spTree>
    <p:extLst>
      <p:ext uri="{BB962C8B-B14F-4D97-AF65-F5344CB8AC3E}">
        <p14:creationId xmlns:p14="http://schemas.microsoft.com/office/powerpoint/2010/main" val="133568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Kravet</a:t>
            </a:r>
            <a:r>
              <a:rPr lang="da-DK" baseline="0" dirty="0"/>
              <a:t> om myndighedsbetjening i stillingskategorien forsker/seniorforsker er taget ud. Ministeret har tidligere begrundet denne ændring med at det kunne være en løsning for de store forskningscentre som fx på KU SUND, som ikke har opgaverne til det. Det er dog vigtigt at være opmærksom på, hvordan stillingen med den markante hovedvægt på forskning kommer til at blive anvendt. Såfremt anvendelsen breder sig andre steder på universitetet end centrene og ind på fakulteterne, kan en konsekvens blive en adskillelse mellem undervisning og forskning som ikke er hensigtsmæssig for den forskningsbaserede undervisning. </a:t>
            </a:r>
          </a:p>
          <a:p>
            <a:r>
              <a:rPr lang="da-DK" baseline="0" dirty="0"/>
              <a:t>Det er yderligere et problem at den forskningsbaserede myndighedsbetjening ikke længere anerkendes som en aktivitet parallel med undervisning de steder hvor man faktisk laver sektorforskning</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15</a:t>
            </a:fld>
            <a:endParaRPr lang="da-DK"/>
          </a:p>
        </p:txBody>
      </p:sp>
    </p:spTree>
    <p:extLst>
      <p:ext uri="{BB962C8B-B14F-4D97-AF65-F5344CB8AC3E}">
        <p14:creationId xmlns:p14="http://schemas.microsoft.com/office/powerpoint/2010/main" val="388096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a:t>
            </a:r>
            <a:r>
              <a:rPr lang="da-DK" baseline="0" dirty="0"/>
              <a:t> kan selv udfylde denne slide med</a:t>
            </a:r>
            <a:r>
              <a:rPr lang="da-DK" dirty="0"/>
              <a:t> hvad sker</a:t>
            </a:r>
            <a:r>
              <a:rPr lang="da-DK" baseline="0" dirty="0"/>
              <a:t> konkret og lokalt. Er der en proces i gang? Med hvem og i hvilke fora? Er der en tidsplan? Hvordan vil TR viderebringer de input der er kommet?</a:t>
            </a:r>
          </a:p>
          <a:p>
            <a:r>
              <a:rPr lang="da-DK" baseline="0" dirty="0"/>
              <a:t>Opfordre til en fortsat dialog med kollegaerne, som skal være velkomne med yderligere input og betragtninger.</a:t>
            </a:r>
          </a:p>
          <a:p>
            <a:r>
              <a:rPr lang="da-DK" baseline="0" dirty="0"/>
              <a:t>Præcisere at kollegaernes bidrag og input er nødvendige hvis mulighed for at få indflydelse.</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16</a:t>
            </a:fld>
            <a:endParaRPr lang="da-DK"/>
          </a:p>
        </p:txBody>
      </p:sp>
    </p:spTree>
    <p:extLst>
      <p:ext uri="{BB962C8B-B14F-4D97-AF65-F5344CB8AC3E}">
        <p14:creationId xmlns:p14="http://schemas.microsoft.com/office/powerpoint/2010/main" val="143610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latin typeface="Avenir Next LT Pro" panose="020B0504020202020204" pitchFamily="34" charset="0"/>
            </a:endParaRPr>
          </a:p>
        </p:txBody>
      </p:sp>
    </p:spTree>
    <p:extLst>
      <p:ext uri="{BB962C8B-B14F-4D97-AF65-F5344CB8AC3E}">
        <p14:creationId xmlns:p14="http://schemas.microsoft.com/office/powerpoint/2010/main" val="216154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Oplægsholder(e)</a:t>
            </a:r>
            <a:r>
              <a:rPr lang="da-DK" baseline="0" dirty="0"/>
              <a:t> præsenterer sig selv.</a:t>
            </a:r>
          </a:p>
          <a:p>
            <a:endParaRPr lang="da-DK" baseline="0" dirty="0"/>
          </a:p>
          <a:p>
            <a:r>
              <a:rPr lang="da-DK" baseline="0" dirty="0"/>
              <a:t>Formålet med dagens oplæg og møde er dels at give medlemmerne en indsigt i de nye muligheder stillingsstrukturen har åbnet for samt at informere om de ændringer, som også er skabt med det nye regelsæt.</a:t>
            </a:r>
          </a:p>
          <a:p>
            <a:endParaRPr lang="da-DK" baseline="0" dirty="0"/>
          </a:p>
          <a:p>
            <a:r>
              <a:rPr lang="da-DK" baseline="0" dirty="0"/>
              <a:t>Stillingsstrukturen sætter nogle rammer for VIP- ansattes vilkår og karriereveje, men er langt hen ad vejen meget overordnede i sine formuleringer. Det er lagt ud til de enkelte universiteter at udfylde disse rammer lokalt. Derfor er det essentielt at DM’s tillidsrepræsentanter og medlemmer på lokalt niveau er med til at udfylde de rammer, som den nye stillingsstruktur udstikker. </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3</a:t>
            </a:fld>
            <a:endParaRPr lang="da-DK"/>
          </a:p>
        </p:txBody>
      </p:sp>
    </p:spTree>
    <p:extLst>
      <p:ext uri="{BB962C8B-B14F-4D97-AF65-F5344CB8AC3E}">
        <p14:creationId xmlns:p14="http://schemas.microsoft.com/office/powerpoint/2010/main" val="23547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modsætning til overenskomsten</a:t>
            </a:r>
            <a:r>
              <a:rPr lang="da-DK" baseline="0" dirty="0"/>
              <a:t> og andre lokale aftaler om løn og vilkår er stillingsstrukturen ensidigt fastsat fra uddannelses- og forskningsministeriet. Det betyder, at DM og de andre AC-organisationer ikke har mulighed for at få så meget indflydelse som vi gerne ville på indholdet af stillingsstrukturen. Vi har dog tilkæmpet os så stor en indflydelse vi kunne blandt andet ved at indgive høringssvar i efteråret 2019, men først og fremmest har vi fået indflydelse fordi vi allerede i foråret 2019 var ude med vores anbefalinger kaldet  ”10 bud på en stærk karrierestruktur på universiteterne”. Det betyder, at vi trods meget begrænsede forhandlingsmuligheder har fået sat nogle solide fodaftryk på den nye stillingsstruktur, hvilket vi er meget tilfredse med. Samtidig betyder det forhold, at vi ikke har status som aftalepart i processen omkring skabelsen af den nye stillingsstruktur, at der bestemt også er elementer, som vi kunne have ønsket os meget anderledes.   </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4</a:t>
            </a:fld>
            <a:endParaRPr lang="da-DK"/>
          </a:p>
        </p:txBody>
      </p:sp>
    </p:spTree>
    <p:extLst>
      <p:ext uri="{BB962C8B-B14F-4D97-AF65-F5344CB8AC3E}">
        <p14:creationId xmlns:p14="http://schemas.microsoft.com/office/powerpoint/2010/main" val="6261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5</a:t>
            </a:fld>
            <a:endParaRPr lang="da-DK"/>
          </a:p>
        </p:txBody>
      </p:sp>
    </p:spTree>
    <p:extLst>
      <p:ext uri="{BB962C8B-B14F-4D97-AF65-F5344CB8AC3E}">
        <p14:creationId xmlns:p14="http://schemas.microsoft.com/office/powerpoint/2010/main" val="374703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Det var </a:t>
            </a:r>
            <a:r>
              <a:rPr lang="da-DK" baseline="0" dirty="0" err="1"/>
              <a:t>DMs</a:t>
            </a:r>
            <a:r>
              <a:rPr lang="da-DK" baseline="0" dirty="0"/>
              <a:t> erfaring at stillingen som professor MSO havde bevæget sig væk fra den oprindelige tanke om at være en stilling til opdyrkning af forskningsområder med en særlig strategisk interesse over en bestemt periode. I stedet var MSO – stillingen gået hen og blevet endnu et nyt karrieretrin, som lektorer skulle forbi inden de kunne kvalificere sig til et fuldt professorat. MSO-stillingen havde forladt sit oprindelige formål og havde i stedet forlænget en i forvejen lang og stenet karrierevej på universitetet. Derfor anbefalede DM, at afskaffe MSO. Samtidig har vi også anbefalet at andelen af professorater øges betydeligt. Når man sammenligner med mange af de lande, som Danmark konkurrerer med om arbejdskraft er andelen af professorer blandt videnskabelige personale dobbelt så højt som på de danske universiteter. DM vil derfor sammen med AC arbejde for at udfasningen af MSO mindst skal modsvares af en tilsvarende stigning af ordinære professorater.      </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6</a:t>
            </a:fld>
            <a:endParaRPr lang="da-DK"/>
          </a:p>
        </p:txBody>
      </p:sp>
    </p:spTree>
    <p:extLst>
      <p:ext uri="{BB962C8B-B14F-4D97-AF65-F5344CB8AC3E}">
        <p14:creationId xmlns:p14="http://schemas.microsoft.com/office/powerpoint/2010/main" val="53969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Allerede i forbindelse med udgivelsen af ”de 10 bud” blev</a:t>
            </a:r>
            <a:r>
              <a:rPr lang="da-DK" baseline="0" dirty="0"/>
              <a:t> DM’s anbefalinger omkring karrierevejen for lektorer frem til professoratet lanceret. DM anbefalede en etablering af et mere gennemskueligt og reelt forløb, hvorefter den enkelte lektor kan indstille sig til professorbedømmelse ud fra nogle på forhånd definerede, faglige kriterier, der fastlægges i de enkelte faglige miljøer.  Anbefalingerne er i høj grad blevet fulgt af ministeriet. </a:t>
            </a:r>
          </a:p>
          <a:p>
            <a:endParaRPr lang="da-DK" dirty="0"/>
          </a:p>
          <a:p>
            <a:r>
              <a:rPr lang="da-DK" dirty="0"/>
              <a:t>DM mener</a:t>
            </a:r>
            <a:r>
              <a:rPr lang="da-DK" baseline="0" dirty="0"/>
              <a:t> at forfremmelsesprogrammet for lektorer er et vigtigt skridt henimod at opnå en mere gennemskuelig karrierevej fra lektoratet frem til professoratet og derfor har DM været med til at forslå dette i ”de 10 bud”.</a:t>
            </a:r>
          </a:p>
          <a:p>
            <a:r>
              <a:rPr lang="da-DK" baseline="0" dirty="0"/>
              <a:t>Den nye stillingsstruktur giver kun nogle overordnede rammer og skal i betragteligt omfang udfyldes lokalt på universiteterne. Her ser vi i hovedtræk de rammer, der sættes for professorprogrammet.</a:t>
            </a:r>
          </a:p>
          <a:p>
            <a:endParaRPr lang="da-DK" baseline="0" dirty="0"/>
          </a:p>
          <a:p>
            <a:r>
              <a:rPr lang="da-DK" baseline="0" dirty="0"/>
              <a:t>Den nye stillingsstruktur åbner op for 2 veje ind i forfremmelsesprogrammet: </a:t>
            </a:r>
            <a:r>
              <a:rPr lang="da-DK" b="1" baseline="0" dirty="0"/>
              <a:t>enten</a:t>
            </a:r>
            <a:r>
              <a:rPr lang="da-DK" baseline="0" dirty="0"/>
              <a:t> som et tilbud til en særligt talentfuld allerede ansat lektor/seniorforsker </a:t>
            </a:r>
            <a:r>
              <a:rPr lang="da-DK" b="1" baseline="0" dirty="0"/>
              <a:t>eller</a:t>
            </a:r>
            <a:r>
              <a:rPr lang="da-DK" baseline="0" dirty="0"/>
              <a:t> som et tilbud ved en ny-ansættelse af en særligt talentfuld lektor eller seniorforsker.</a:t>
            </a:r>
          </a:p>
          <a:p>
            <a:endParaRPr lang="da-DK" baseline="0" dirty="0"/>
          </a:p>
          <a:p>
            <a:r>
              <a:rPr lang="da-DK" baseline="0" dirty="0"/>
              <a:t>DM forsøgte via vores høringssvar at få indført en ret for den enkelte lektor til at indstille sig selv til forfremmelsesprogrammet og herefter at blive vurderet af ledelsen, men det blev ikke skrevet ind. </a:t>
            </a:r>
          </a:p>
          <a:p>
            <a:r>
              <a:rPr lang="da-DK" baseline="0" dirty="0"/>
              <a:t>Til gengæld blev der lyttet til </a:t>
            </a:r>
            <a:r>
              <a:rPr lang="da-DK" baseline="0" dirty="0" err="1"/>
              <a:t>DMs</a:t>
            </a:r>
            <a:r>
              <a:rPr lang="da-DK" baseline="0" dirty="0"/>
              <a:t> anbefaling om, at </a:t>
            </a:r>
            <a:r>
              <a:rPr lang="da-DK" sz="1200" b="0" i="0" u="none" strike="noStrike" kern="1200" baseline="0" dirty="0">
                <a:solidFill>
                  <a:schemeClr val="tx1"/>
                </a:solidFill>
                <a:latin typeface="+mn-lt"/>
                <a:ea typeface="+mn-ea"/>
                <a:cs typeface="+mn-cs"/>
              </a:rPr>
              <a:t>den bedømmelse, der finder sted ved forfremmelsesprogrammets slutning, udelukkende må være en faglig bedømmelse, sådan at den ansatte i tilfælde af positiv faglig</a:t>
            </a:r>
          </a:p>
          <a:p>
            <a:r>
              <a:rPr lang="da-DK" sz="1200" b="0" i="0" u="none" strike="noStrike" kern="1200" baseline="0" dirty="0">
                <a:solidFill>
                  <a:schemeClr val="tx1"/>
                </a:solidFill>
                <a:latin typeface="+mn-lt"/>
                <a:ea typeface="+mn-ea"/>
                <a:cs typeface="+mn-cs"/>
              </a:rPr>
              <a:t>bedømmelse overgår til ansættelse som professor. Ligeledes blev der lyttet til </a:t>
            </a:r>
            <a:r>
              <a:rPr lang="da-DK" sz="1200" b="0" i="0" u="none" strike="noStrike" kern="1200" baseline="0" dirty="0" err="1">
                <a:solidFill>
                  <a:schemeClr val="tx1"/>
                </a:solidFill>
                <a:latin typeface="+mn-lt"/>
                <a:ea typeface="+mn-ea"/>
                <a:cs typeface="+mn-cs"/>
              </a:rPr>
              <a:t>DMs</a:t>
            </a:r>
            <a:r>
              <a:rPr lang="da-DK" sz="1200" b="0" i="0" u="none" strike="noStrike" kern="1200" baseline="0" dirty="0">
                <a:solidFill>
                  <a:schemeClr val="tx1"/>
                </a:solidFill>
                <a:latin typeface="+mn-lt"/>
                <a:ea typeface="+mn-ea"/>
                <a:cs typeface="+mn-cs"/>
              </a:rPr>
              <a:t> anbefaling om, at der skal være mulighed for, at igangsætte en tidligere bedømmelse end ved udløbet af det oprindeligt aftalte forfremmelsesprogram.</a:t>
            </a:r>
          </a:p>
          <a:p>
            <a:endParaRPr lang="da-DK" baseline="0" dirty="0"/>
          </a:p>
          <a:p>
            <a:r>
              <a:rPr lang="da-DK" baseline="0" dirty="0"/>
              <a:t>DM anbefaler dog fortsat, at man lokalt udarbejder procedurer for forfremmelsesprogrammet, som indebærer at alle lektorer/seniorforskere kan indstille sig selv, hvilket vi vender tilbage til om et øjeblik.</a:t>
            </a:r>
          </a:p>
          <a:p>
            <a:r>
              <a:rPr lang="da-DK" baseline="0" dirty="0"/>
              <a:t>Overgangen til professorstillingen giver også anledning til nogle overvejelser lokalt.</a:t>
            </a:r>
          </a:p>
          <a:p>
            <a:endParaRPr lang="da-DK" baseline="0" dirty="0"/>
          </a:p>
          <a:p>
            <a:endParaRPr lang="da-DK" baseline="0" dirty="0"/>
          </a:p>
        </p:txBody>
      </p:sp>
      <p:sp>
        <p:nvSpPr>
          <p:cNvPr id="4" name="Pladsholder til diasnummer 3"/>
          <p:cNvSpPr>
            <a:spLocks noGrp="1"/>
          </p:cNvSpPr>
          <p:nvPr>
            <p:ph type="sldNum" sz="quarter" idx="10"/>
          </p:nvPr>
        </p:nvSpPr>
        <p:spPr/>
        <p:txBody>
          <a:bodyPr/>
          <a:lstStyle/>
          <a:p>
            <a:fld id="{E36C7563-802D-418D-85E5-F4A2291751E0}" type="slidenum">
              <a:rPr lang="da-DK" smtClean="0"/>
              <a:t>7</a:t>
            </a:fld>
            <a:endParaRPr lang="da-DK"/>
          </a:p>
        </p:txBody>
      </p:sp>
    </p:spTree>
    <p:extLst>
      <p:ext uri="{BB962C8B-B14F-4D97-AF65-F5344CB8AC3E}">
        <p14:creationId xmlns:p14="http://schemas.microsoft.com/office/powerpoint/2010/main" val="309119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DM anbefaler, at man lokalt udarbejder procedurer for forfremmelsesprogrammet, som betyder, at der kan etableres en adgang som giver alle lektorer/seniorforskere mulighed for at søge om overgang til forfremmelsesprogrammet. En sådan procedure kan skrues sammen på flere måder, men det vil være væsentligt at proceduren tilrettelægges, så den ikke bliver for tung samtidig med at den er transparent og har sit vigtigste fokus på faglige kriterier for at kunne overgå til programmet. Det er også væsentligt at den faglige vurdering, som vil være udslagsgivende, bliver foretaget af fagkyndige personer.</a:t>
            </a:r>
          </a:p>
          <a:p>
            <a:endParaRPr lang="da-DK" baseline="0" dirty="0"/>
          </a:p>
          <a:p>
            <a:r>
              <a:rPr lang="da-DK" baseline="0" dirty="0"/>
              <a:t>Uanset hvordan proceduren skrues sammen, er det vigtigt at notere sig, at det står direkte i den nye stillingsstruktur, at professorprogrammets indhold udfoldes nærmere på de enkelte universiteter. Derfor er det af afgørende vigtighed, at vi lokalt gør os nogle tanker og har nogle diskussioner om hvordan vi ønsker professorprogrammet udfoldet.</a:t>
            </a:r>
          </a:p>
          <a:p>
            <a:endParaRPr lang="da-DK" baseline="0" dirty="0"/>
          </a:p>
          <a:p>
            <a:r>
              <a:rPr lang="da-DK" baseline="0" dirty="0"/>
              <a:t>Det er også vigtigt at bemærke, at der i stillingsstrukturen ikke står</a:t>
            </a:r>
            <a:r>
              <a:rPr lang="da-DK" b="1" baseline="0" dirty="0"/>
              <a:t> hvem, </a:t>
            </a:r>
            <a:r>
              <a:rPr lang="da-DK" b="0" baseline="0" dirty="0"/>
              <a:t>der på de enkelte universiteter skal beslutte professorprogrammets nærmere indhold.  Det betyder, at hvis vi ikke sørger for at få indflydelse på det, risikerer vi, at det ensidigt bliver universiteternes ledelse, som beslutter indholdet. Det fremgår således ikke at udformningen skal tages op i HSU/LSU eller Akademisk Råd, men da det er disse fora, hvor vi normalt sikrer vores indflydelse, vil være naturligt at drøfte professorprogrammet samt stillingsstruturen generelt her.</a:t>
            </a:r>
          </a:p>
          <a:p>
            <a:endParaRPr lang="da-DK" b="0" baseline="0" dirty="0"/>
          </a:p>
          <a:p>
            <a:r>
              <a:rPr lang="da-DK" b="0" baseline="0" dirty="0"/>
              <a:t>Den faglige bedømmelse som skal ske ved overgangen til professor er et andet eksempel på, at den nye stillingsstruktur er meget overordnet i de rammer som udstikkes og dermed skal udfyldes lokalt. Stillingsstrukturen opremser kun nogle eksempler på hvilke kriterier, som er relevante for den faglige bedømmelse. De kriterier, som nævnes som eksempler er: forventninger til forskning, forskningsbaseret undervisning, forskningsbaseret myndighedsbetjening, ekstern finansiering, forsknings/-kursusledelse samt vejledning og </a:t>
            </a:r>
            <a:r>
              <a:rPr lang="da-DK" b="0" baseline="0" dirty="0" err="1"/>
              <a:t>videnspredning</a:t>
            </a:r>
            <a:r>
              <a:rPr lang="da-DK" b="0" baseline="0" dirty="0"/>
              <a:t>. Udover at de nævnte eksempler er af meget overordnet karakter, kan det også tænkes, at der er mange flere relevante kriterier, som skal med.  Det er universitetet, som har ansvaret for at kriterierne er tydelige og gennemsigtige. Men hvordan kriterierne nærmere skal beskrives og defineres er en lokal opgave.</a:t>
            </a:r>
          </a:p>
          <a:p>
            <a:endParaRPr lang="da-DK" b="0" baseline="0" dirty="0"/>
          </a:p>
          <a:p>
            <a:r>
              <a:rPr lang="da-DK" b="1" baseline="0" dirty="0"/>
              <a:t>(Dette punkt er velegnet som diskussionspunkt, hvor kollegaerne kan opfordres til at komme med input og spørgsmål)</a:t>
            </a:r>
          </a:p>
          <a:p>
            <a:endParaRPr lang="da-DK" dirty="0"/>
          </a:p>
          <a:p>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8</a:t>
            </a:fld>
            <a:endParaRPr lang="da-DK"/>
          </a:p>
        </p:txBody>
      </p:sp>
    </p:spTree>
    <p:extLst>
      <p:ext uri="{BB962C8B-B14F-4D97-AF65-F5344CB8AC3E}">
        <p14:creationId xmlns:p14="http://schemas.microsoft.com/office/powerpoint/2010/main" val="301669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Universitetets kerneopgaver er forskning og at give forskningsbasereret undervisning på højeste internationale</a:t>
            </a:r>
            <a:r>
              <a:rPr lang="da-DK" baseline="0" dirty="0"/>
              <a:t> niveau. Forskningen er altså det primære grundlag for universitetet, men fordi undervisningen er den primære vej til spredning af forskningsbaseret viden i samfundet og er opgaverne forskning og undervisning for universitetet ligestillede. </a:t>
            </a:r>
          </a:p>
          <a:p>
            <a:r>
              <a:rPr lang="da-DK" baseline="0" dirty="0"/>
              <a:t>DM og AC mener: Fordi det er essentielt at den fremragende forskning spredes til erhvervslivet og det øvrige samfund, og fordi at alle fremtidens forskere også starter deres karriere med at blive undervist på universitetet, er det væsentligt at prioritere og kvalitetssikre undervisningsopgaven og passe på med at lade den glide i baggrunden. Derfor var forslaget om en opprioritering og bedre kvalitetssikring af den forskningsbaserede undervisning også med i ”de 10 bud”.   </a:t>
            </a:r>
            <a:r>
              <a:rPr lang="da-DK" dirty="0"/>
              <a:t> </a:t>
            </a:r>
          </a:p>
        </p:txBody>
      </p:sp>
      <p:sp>
        <p:nvSpPr>
          <p:cNvPr id="4" name="Pladsholder til diasnummer 3"/>
          <p:cNvSpPr>
            <a:spLocks noGrp="1"/>
          </p:cNvSpPr>
          <p:nvPr>
            <p:ph type="sldNum" sz="quarter" idx="10"/>
          </p:nvPr>
        </p:nvSpPr>
        <p:spPr/>
        <p:txBody>
          <a:bodyPr/>
          <a:lstStyle/>
          <a:p>
            <a:fld id="{E36C7563-802D-418D-85E5-F4A2291751E0}" type="slidenum">
              <a:rPr lang="da-DK" smtClean="0"/>
              <a:t>9</a:t>
            </a:fld>
            <a:endParaRPr lang="da-DK"/>
          </a:p>
        </p:txBody>
      </p:sp>
    </p:spTree>
    <p:extLst>
      <p:ext uri="{BB962C8B-B14F-4D97-AF65-F5344CB8AC3E}">
        <p14:creationId xmlns:p14="http://schemas.microsoft.com/office/powerpoint/2010/main" val="122223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a:t>
            </a:r>
            <a:r>
              <a:rPr lang="da-DK" baseline="0" dirty="0"/>
              <a:t> nye stillingsstruktur sætter nogle rammer for opkvalificeringen af undervisningen. </a:t>
            </a:r>
          </a:p>
          <a:p>
            <a:r>
              <a:rPr lang="da-DK" baseline="0" dirty="0"/>
              <a:t>Der stilles </a:t>
            </a:r>
            <a:r>
              <a:rPr lang="da-DK" baseline="0"/>
              <a:t>krav til, </a:t>
            </a:r>
            <a:r>
              <a:rPr lang="da-DK" baseline="0" dirty="0"/>
              <a:t>at alle som underviser, løbende skal udarbejde og vedligeholde en </a:t>
            </a:r>
            <a:r>
              <a:rPr lang="da-DK" baseline="0" dirty="0" err="1"/>
              <a:t>undervisningsportfolio</a:t>
            </a:r>
            <a:r>
              <a:rPr lang="da-DK" baseline="0" dirty="0"/>
              <a:t>. En </a:t>
            </a:r>
            <a:r>
              <a:rPr lang="da-DK" baseline="0" dirty="0" err="1"/>
              <a:t>undervisningsportfolio</a:t>
            </a:r>
            <a:r>
              <a:rPr lang="da-DK" baseline="0" dirty="0"/>
              <a:t> er dokumentation af den enkeltes undervisningserfaring og kompetenceniveau. Stillingsstrukturen giver nogle eksempler på dokumentation af undervisningserfaring, som kan være afholdte kurser, forelæsninger, undervisningsforløb, erfaring med vejledning og bedømmelse, samt kursus- og/eller pædagogisk ledelse. Eksempler på dokumentation af pædagogisk-didaktisk kompetenceudvikling er: universitetspædagogikum eller tilsvarende eller andre pædagogisk-didaktiske forløb. </a:t>
            </a:r>
          </a:p>
          <a:p>
            <a:r>
              <a:rPr lang="da-DK" baseline="0" dirty="0" err="1"/>
              <a:t>Undervisningsportfolioen</a:t>
            </a:r>
            <a:r>
              <a:rPr lang="da-DK" baseline="0" dirty="0"/>
              <a:t> kommer til at indgå i bedømmelsen ved ansættelse af lektorer og professorer. Såfremt universitetet i særlige tilfælde ønsker at ansætte en ansøger, som ikke lever op til de undervisningsmæssige krav, skal der udarbejdes en plan for, hvordan ansøgeren i løbet af max. 2 år kan opnå de pædagogisk-didaktiske kompetencer.</a:t>
            </a:r>
          </a:p>
          <a:p>
            <a:r>
              <a:rPr lang="da-DK" baseline="0" dirty="0"/>
              <a:t>Endelig stilles der med den ny stillingsstruktur krav om universitetspædagogikum eller tilsvarende. Lektor og professorer forventes at have et og adjunkter/forskere og studieadjunkter skal gennemføre et, noget universitetet er ansvarlig for. Dette krav gælder uanset om man er fastansat eller tidsbegrænset ansat.</a:t>
            </a:r>
          </a:p>
          <a:p>
            <a:r>
              <a:rPr lang="da-DK" baseline="0" dirty="0"/>
              <a:t> </a:t>
            </a:r>
          </a:p>
          <a:p>
            <a:r>
              <a:rPr lang="da-DK" baseline="0" dirty="0"/>
              <a:t>De nævnte rammer har alle til formål at opkvalificere og styrke den undervisningsopgave som universiteterne har. Men også på dette område, overlader stillingsstrukturen til det lokale samarbejde at udfylde rammerne nærmere.</a:t>
            </a:r>
          </a:p>
          <a:p>
            <a:r>
              <a:rPr lang="da-DK" baseline="0" dirty="0"/>
              <a:t>DM anbefaler, at der lokalt arbejdes på at sikre, at der bliver lavet nogle processer og/eller retningslinjer for hvordan den enkelte underviser får udarbejdet en fornuftig plan, som giver mest mulig indflydelse for den enkelte i forhold til at vælge hvilken kompetenceudvikling, som er relevant.</a:t>
            </a:r>
          </a:p>
          <a:p>
            <a:r>
              <a:rPr lang="da-DK" baseline="0" dirty="0"/>
              <a:t>DM anbefaler også, at der lokalt udarbejdes en proces, som angiver fx hvornår og hvor ofte, planen skal drøftes mellem den enkelte underviser og den enkelte leder. Det afgørende er, at </a:t>
            </a:r>
            <a:r>
              <a:rPr lang="da-DK" baseline="0" dirty="0" err="1"/>
              <a:t>undervisningsportfolioen</a:t>
            </a:r>
            <a:r>
              <a:rPr lang="da-DK" baseline="0" dirty="0"/>
              <a:t> i praksis bliver udført, så den kommer til at danne en reel ramme, som er værdiskabende for den enkelte underviser, samtidig med at arbejdet med at lave den ikke kommer til at skabe et unødigt og tidsspildende bureaukrati.     </a:t>
            </a:r>
          </a:p>
          <a:p>
            <a:endParaRPr lang="da-DK" baseline="0" dirty="0"/>
          </a:p>
          <a:p>
            <a:r>
              <a:rPr lang="da-DK" b="1" baseline="0" dirty="0"/>
              <a:t>(Dette punkt er velegnet som diskussionspunkt, hvor kollegaerne kan opfordres til at komme med input og spørgsmål, som TR kan tage med videre)</a:t>
            </a:r>
          </a:p>
          <a:p>
            <a:r>
              <a:rPr lang="da-DK" baseline="0" dirty="0"/>
              <a:t>   </a:t>
            </a:r>
            <a:endParaRPr lang="da-DK" dirty="0"/>
          </a:p>
        </p:txBody>
      </p:sp>
      <p:sp>
        <p:nvSpPr>
          <p:cNvPr id="4" name="Pladsholder til diasnummer 3"/>
          <p:cNvSpPr>
            <a:spLocks noGrp="1"/>
          </p:cNvSpPr>
          <p:nvPr>
            <p:ph type="sldNum" sz="quarter" idx="10"/>
          </p:nvPr>
        </p:nvSpPr>
        <p:spPr/>
        <p:txBody>
          <a:bodyPr/>
          <a:lstStyle/>
          <a:p>
            <a:fld id="{E36C7563-802D-418D-85E5-F4A2291751E0}" type="slidenum">
              <a:rPr lang="da-DK" smtClean="0"/>
              <a:t>10</a:t>
            </a:fld>
            <a:endParaRPr lang="da-DK"/>
          </a:p>
        </p:txBody>
      </p:sp>
    </p:spTree>
    <p:extLst>
      <p:ext uri="{BB962C8B-B14F-4D97-AF65-F5344CB8AC3E}">
        <p14:creationId xmlns:p14="http://schemas.microsoft.com/office/powerpoint/2010/main" val="368110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16. november 2020</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dirty="0"/>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dirty="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dirty="0"/>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dirty="0">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16.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16. november 2020</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16. november 2020</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16. november 2020</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2358" y="5648847"/>
            <a:ext cx="2149356" cy="627613"/>
          </a:xfrm>
          <a:prstGeom prst="rect">
            <a:avLst/>
          </a:prstGeom>
        </p:spPr>
      </p:pic>
      <p:sp>
        <p:nvSpPr>
          <p:cNvPr id="6" name="Titel 5"/>
          <p:cNvSpPr>
            <a:spLocks noGrp="1"/>
          </p:cNvSpPr>
          <p:nvPr>
            <p:ph type="title" hasCustomPrompt="1"/>
          </p:nvPr>
        </p:nvSpPr>
        <p:spPr>
          <a:xfrm>
            <a:off x="575387" y="500675"/>
            <a:ext cx="8352928" cy="960107"/>
          </a:xfrm>
        </p:spPr>
        <p:txBody>
          <a:bodyPr anchor="t">
            <a:noAutofit/>
          </a:bodyPr>
          <a:lstStyle>
            <a:lvl1pPr>
              <a:defRPr sz="5333"/>
            </a:lvl1pPr>
          </a:lstStyle>
          <a:p>
            <a:r>
              <a:rPr lang="da-DK" dirty="0"/>
              <a:t>Titel på PowerPoint</a:t>
            </a:r>
          </a:p>
        </p:txBody>
      </p:sp>
      <p:sp>
        <p:nvSpPr>
          <p:cNvPr id="8" name="Pladsholder til tekst 7"/>
          <p:cNvSpPr>
            <a:spLocks noGrp="1"/>
          </p:cNvSpPr>
          <p:nvPr>
            <p:ph type="body" sz="quarter" idx="10" hasCustomPrompt="1"/>
          </p:nvPr>
        </p:nvSpPr>
        <p:spPr>
          <a:xfrm>
            <a:off x="575388" y="1844824"/>
            <a:ext cx="7344833" cy="2208245"/>
          </a:xfrm>
        </p:spPr>
        <p:txBody>
          <a:bodyPr/>
          <a:lstStyle>
            <a:lvl1pPr marL="0" indent="0">
              <a:defRPr/>
            </a:lvl1pPr>
          </a:lstStyle>
          <a:p>
            <a:pPr lvl="0"/>
            <a:r>
              <a:rPr lang="da-DK" dirty="0"/>
              <a:t>Evt. </a:t>
            </a:r>
            <a:r>
              <a:rPr lang="da-DK" dirty="0" err="1"/>
              <a:t>underrubik</a:t>
            </a:r>
            <a:endParaRPr lang="da-DK" dirty="0"/>
          </a:p>
        </p:txBody>
      </p:sp>
    </p:spTree>
    <p:extLst>
      <p:ext uri="{BB962C8B-B14F-4D97-AF65-F5344CB8AC3E}">
        <p14:creationId xmlns:p14="http://schemas.microsoft.com/office/powerpoint/2010/main" val="1595673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verskrift + tekst">
    <p:spTree>
      <p:nvGrpSpPr>
        <p:cNvPr id="1" name=""/>
        <p:cNvGrpSpPr/>
        <p:nvPr/>
      </p:nvGrpSpPr>
      <p:grpSpPr>
        <a:xfrm>
          <a:off x="0" y="0"/>
          <a:ext cx="0" cy="0"/>
          <a:chOff x="0" y="0"/>
          <a:chExt cx="0" cy="0"/>
        </a:xfrm>
      </p:grpSpPr>
      <p:sp>
        <p:nvSpPr>
          <p:cNvPr id="9" name="Titel 8"/>
          <p:cNvSpPr>
            <a:spLocks noGrp="1"/>
          </p:cNvSpPr>
          <p:nvPr>
            <p:ph type="title"/>
          </p:nvPr>
        </p:nvSpPr>
        <p:spPr>
          <a:xfrm>
            <a:off x="609600" y="274639"/>
            <a:ext cx="7406613" cy="1143000"/>
          </a:xfrm>
        </p:spPr>
        <p:txBody>
          <a:bodyPr/>
          <a:lstStyle/>
          <a:p>
            <a:r>
              <a:rPr lang="da-DK" dirty="0"/>
              <a:t>Klik for at redigere i master</a:t>
            </a:r>
          </a:p>
        </p:txBody>
      </p:sp>
      <p:sp>
        <p:nvSpPr>
          <p:cNvPr id="13" name="Pladsholder til tekst 12"/>
          <p:cNvSpPr>
            <a:spLocks noGrp="1"/>
          </p:cNvSpPr>
          <p:nvPr>
            <p:ph type="body" sz="quarter" idx="10"/>
          </p:nvPr>
        </p:nvSpPr>
        <p:spPr>
          <a:xfrm>
            <a:off x="624418" y="1604434"/>
            <a:ext cx="7391796" cy="4320117"/>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Tekstboks 6"/>
          <p:cNvSpPr txBox="1"/>
          <p:nvPr userDrawn="1"/>
        </p:nvSpPr>
        <p:spPr>
          <a:xfrm>
            <a:off x="623392" y="6412544"/>
            <a:ext cx="3648405" cy="215444"/>
          </a:xfrm>
          <a:prstGeom prst="rect">
            <a:avLst/>
          </a:prstGeom>
          <a:noFill/>
        </p:spPr>
        <p:txBody>
          <a:bodyPr wrap="square" rtlCol="0">
            <a:spAutoFit/>
          </a:bodyPr>
          <a:lstStyle/>
          <a:p>
            <a:r>
              <a:rPr lang="da-DK" sz="800" dirty="0">
                <a:solidFill>
                  <a:schemeClr val="bg1">
                    <a:lumMod val="50000"/>
                  </a:schemeClr>
                </a:solidFill>
              </a:rPr>
              <a:t>Dansk Magisterforening</a:t>
            </a:r>
          </a:p>
        </p:txBody>
      </p:sp>
      <p:sp>
        <p:nvSpPr>
          <p:cNvPr id="8" name="Tekstboks 7"/>
          <p:cNvSpPr txBox="1"/>
          <p:nvPr userDrawn="1"/>
        </p:nvSpPr>
        <p:spPr>
          <a:xfrm>
            <a:off x="8016214" y="6412544"/>
            <a:ext cx="3648405" cy="215444"/>
          </a:xfrm>
          <a:prstGeom prst="rect">
            <a:avLst/>
          </a:prstGeom>
          <a:noFill/>
        </p:spPr>
        <p:txBody>
          <a:bodyPr wrap="square" rtlCol="0">
            <a:spAutoFit/>
          </a:bodyPr>
          <a:lstStyle/>
          <a:p>
            <a:pPr algn="r"/>
            <a:fld id="{4D62BFED-B7F2-4A38-8D6B-04B8F08EBC61}" type="slidenum">
              <a:rPr lang="da-DK" sz="800" smtClean="0">
                <a:solidFill>
                  <a:schemeClr val="bg1">
                    <a:lumMod val="50000"/>
                  </a:schemeClr>
                </a:solidFill>
              </a:rPr>
              <a:pPr/>
              <a:t>‹nr.›</a:t>
            </a:fld>
            <a:endParaRPr lang="da-DK" sz="533" dirty="0">
              <a:solidFill>
                <a:schemeClr val="bg1">
                  <a:lumMod val="50000"/>
                </a:schemeClr>
              </a:solidFill>
            </a:endParaRPr>
          </a:p>
        </p:txBody>
      </p:sp>
    </p:spTree>
    <p:extLst>
      <p:ext uri="{BB962C8B-B14F-4D97-AF65-F5344CB8AC3E}">
        <p14:creationId xmlns:p14="http://schemas.microsoft.com/office/powerpoint/2010/main" val="33087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16.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16.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16.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16.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16.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16.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16.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tags" Target="../tags/tag13.xml"/><Relationship Id="rId21" Type="http://schemas.openxmlformats.org/officeDocument/2006/relationships/slideLayout" Target="../slideLayouts/slideLayout21.xml"/><Relationship Id="rId34" Type="http://schemas.openxmlformats.org/officeDocument/2006/relationships/tags" Target="../tags/tag8.xml"/><Relationship Id="rId42" Type="http://schemas.openxmlformats.org/officeDocument/2006/relationships/tags" Target="../tags/tag16.xml"/><Relationship Id="rId47" Type="http://schemas.openxmlformats.org/officeDocument/2006/relationships/tags" Target="../tags/tag21.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3.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40" Type="http://schemas.openxmlformats.org/officeDocument/2006/relationships/tags" Target="../tags/tag14.xml"/><Relationship Id="rId45" Type="http://schemas.openxmlformats.org/officeDocument/2006/relationships/tags" Target="../tags/tag1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49" Type="http://schemas.openxmlformats.org/officeDocument/2006/relationships/tags" Target="../tags/tag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4" Type="http://schemas.openxmlformats.org/officeDocument/2006/relationships/tags" Target="../tags/tag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tags" Target="../tags/tag9.xml"/><Relationship Id="rId43" Type="http://schemas.openxmlformats.org/officeDocument/2006/relationships/tags" Target="../tags/tag17.xml"/><Relationship Id="rId48" Type="http://schemas.openxmlformats.org/officeDocument/2006/relationships/tags" Target="../tags/tag22.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46" Type="http://schemas.openxmlformats.org/officeDocument/2006/relationships/tags" Target="../tags/tag20.xml"/><Relationship Id="rId20" Type="http://schemas.openxmlformats.org/officeDocument/2006/relationships/slideLayout" Target="../slideLayouts/slideLayout20.xml"/><Relationship Id="rId41"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16. november 2020</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7"/>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8"/>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9"/>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30"/>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31"/>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2"/>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3"/>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4"/>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5"/>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6"/>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7"/>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8"/>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9"/>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40"/>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41"/>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2"/>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3"/>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4"/>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5"/>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6"/>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7"/>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8"/>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9"/>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 id="2147483778" r:id="rId24"/>
    <p:sldLayoutId id="2147483779" r:id="rId25"/>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erson, tekst, udendørs, mand&#10;&#10;Automatisk genereret beskrivelse">
            <a:extLst>
              <a:ext uri="{FF2B5EF4-FFF2-40B4-BE49-F238E27FC236}">
                <a16:creationId xmlns:a16="http://schemas.microsoft.com/office/drawing/2014/main" id="{ED17BACC-1E01-3048-96C8-DC07A039942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0516" r="12522" b="275"/>
          <a:stretch/>
        </p:blipFill>
        <p:spPr>
          <a:xfrm>
            <a:off x="4533900" y="0"/>
            <a:ext cx="7658100" cy="6858000"/>
          </a:xfrm>
        </p:spPr>
      </p:pic>
      <p:sp>
        <p:nvSpPr>
          <p:cNvPr id="2" name="Titel 1"/>
          <p:cNvSpPr>
            <a:spLocks noGrp="1"/>
          </p:cNvSpPr>
          <p:nvPr>
            <p:ph type="ctrTitle"/>
          </p:nvPr>
        </p:nvSpPr>
        <p:spPr/>
        <p:txBody>
          <a:bodyPr/>
          <a:lstStyle/>
          <a:p>
            <a:r>
              <a:rPr lang="da-DK" dirty="0"/>
              <a:t>Stillingsstruktur 2020</a:t>
            </a:r>
            <a:br>
              <a:rPr lang="da-DK" dirty="0"/>
            </a:br>
            <a:r>
              <a:rPr lang="da-DK" sz="2400" dirty="0"/>
              <a:t>Stillingsstruktur </a:t>
            </a:r>
            <a:r>
              <a:rPr lang="da-DK" sz="2400"/>
              <a:t>for videnskabeligt</a:t>
            </a:r>
            <a:br>
              <a:rPr lang="da-DK" sz="2400"/>
            </a:br>
            <a:r>
              <a:rPr lang="da-DK" sz="2400"/>
              <a:t>personale </a:t>
            </a:r>
            <a:r>
              <a:rPr lang="da-DK" sz="2400" dirty="0"/>
              <a:t>ved universiteter</a:t>
            </a:r>
            <a:endParaRPr lang="da-DK" dirty="0"/>
          </a:p>
        </p:txBody>
      </p:sp>
    </p:spTree>
    <p:extLst>
      <p:ext uri="{BB962C8B-B14F-4D97-AF65-F5344CB8AC3E}">
        <p14:creationId xmlns:p14="http://schemas.microsoft.com/office/powerpoint/2010/main" val="338241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Opkvalificering af undervisningen</a:t>
            </a:r>
          </a:p>
        </p:txBody>
      </p:sp>
      <p:sp>
        <p:nvSpPr>
          <p:cNvPr id="5" name="Pladsholder til indhold 4">
            <a:extLst>
              <a:ext uri="{FF2B5EF4-FFF2-40B4-BE49-F238E27FC236}">
                <a16:creationId xmlns:a16="http://schemas.microsoft.com/office/drawing/2014/main" id="{BEC2D232-5AA1-5348-A867-B409CA61154B}"/>
              </a:ext>
            </a:extLst>
          </p:cNvPr>
          <p:cNvSpPr>
            <a:spLocks noGrp="1"/>
          </p:cNvSpPr>
          <p:nvPr>
            <p:ph idx="1"/>
          </p:nvPr>
        </p:nvSpPr>
        <p:spPr/>
        <p:txBody>
          <a:bodyPr/>
          <a:lstStyle/>
          <a:p>
            <a:r>
              <a:rPr lang="da-DK" dirty="0"/>
              <a:t>Pligt for ansatte i hovedstillinger til at vedligeholde og udvikle pædagogisk-didaktiske kompetencer</a:t>
            </a:r>
          </a:p>
          <a:p>
            <a:r>
              <a:rPr lang="da-DK" dirty="0"/>
              <a:t>Universitetet skal have en plan herfor </a:t>
            </a:r>
          </a:p>
          <a:p>
            <a:r>
              <a:rPr lang="da-DK" dirty="0"/>
              <a:t>Pligt til løbende drøftelser mellem medarbejder og chef herom</a:t>
            </a:r>
          </a:p>
          <a:p>
            <a:r>
              <a:rPr lang="da-DK" dirty="0"/>
              <a:t>Krav til alle undervisere om </a:t>
            </a:r>
            <a:r>
              <a:rPr lang="da-DK" dirty="0" err="1"/>
              <a:t>undervisningsportfolio</a:t>
            </a:r>
            <a:endParaRPr lang="da-DK" dirty="0"/>
          </a:p>
          <a:p>
            <a:r>
              <a:rPr lang="da-DK" dirty="0"/>
              <a:t>Dokumentation for undervisningserfaring og kompetenceniveau</a:t>
            </a:r>
          </a:p>
          <a:p>
            <a:r>
              <a:rPr lang="da-DK" dirty="0"/>
              <a:t>Ved ansættelse af lektorer og professorer indgår </a:t>
            </a:r>
            <a:r>
              <a:rPr lang="da-DK" dirty="0" err="1"/>
              <a:t>undervisningsportfolioen</a:t>
            </a:r>
            <a:r>
              <a:rPr lang="da-DK" dirty="0"/>
              <a:t> i bedømmelsen af ansøgeren</a:t>
            </a:r>
          </a:p>
          <a:p>
            <a:r>
              <a:rPr lang="da-DK" dirty="0"/>
              <a:t>Krav om universitetspædagogikum</a:t>
            </a:r>
          </a:p>
          <a:p>
            <a:endParaRPr lang="da-DK" dirty="0"/>
          </a:p>
        </p:txBody>
      </p:sp>
      <p:sp>
        <p:nvSpPr>
          <p:cNvPr id="6" name="Pladsholder til tekst 5">
            <a:extLst>
              <a:ext uri="{FF2B5EF4-FFF2-40B4-BE49-F238E27FC236}">
                <a16:creationId xmlns:a16="http://schemas.microsoft.com/office/drawing/2014/main" id="{C641939A-8FC7-D740-8847-B91B20F76FD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55772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Opkvalificering af undervisningen</a:t>
            </a:r>
          </a:p>
        </p:txBody>
      </p:sp>
      <p:sp>
        <p:nvSpPr>
          <p:cNvPr id="5" name="Pladsholder til indhold 4">
            <a:extLst>
              <a:ext uri="{FF2B5EF4-FFF2-40B4-BE49-F238E27FC236}">
                <a16:creationId xmlns:a16="http://schemas.microsoft.com/office/drawing/2014/main" id="{C9E17F48-BE80-AA44-B537-81EB520A3A48}"/>
              </a:ext>
            </a:extLst>
          </p:cNvPr>
          <p:cNvSpPr>
            <a:spLocks noGrp="1"/>
          </p:cNvSpPr>
          <p:nvPr>
            <p:ph idx="1"/>
          </p:nvPr>
        </p:nvSpPr>
        <p:spPr/>
        <p:txBody>
          <a:bodyPr/>
          <a:lstStyle/>
          <a:p>
            <a:pPr marL="0" indent="0">
              <a:buNone/>
            </a:pPr>
            <a:r>
              <a:rPr lang="da-DK" dirty="0">
                <a:latin typeface="+mj-lt"/>
              </a:rPr>
              <a:t>DM mener:</a:t>
            </a:r>
          </a:p>
          <a:p>
            <a:r>
              <a:rPr lang="da-DK" dirty="0"/>
              <a:t>at det er afgørende, at der afsættes tid til kompetenceudvikling af undervisningskvalifikationer</a:t>
            </a:r>
          </a:p>
          <a:p>
            <a:pPr marL="0" indent="0">
              <a:buNone/>
            </a:pPr>
            <a:endParaRPr lang="da-DK" dirty="0">
              <a:latin typeface="+mj-lt"/>
            </a:endParaRPr>
          </a:p>
          <a:p>
            <a:pPr marL="0" indent="0">
              <a:buNone/>
            </a:pPr>
            <a:r>
              <a:rPr lang="da-DK" dirty="0">
                <a:latin typeface="+mj-lt"/>
              </a:rPr>
              <a:t>DM anbefaler:</a:t>
            </a:r>
          </a:p>
          <a:p>
            <a:r>
              <a:rPr lang="da-DK" dirty="0"/>
              <a:t>at der lokalt udarbejdes retningslinjer som giver den enkelte underviser indflydelse på valg af relevant kompetenceudvikling og at arbejdet med </a:t>
            </a:r>
            <a:r>
              <a:rPr lang="da-DK" dirty="0" err="1"/>
              <a:t>undervisningsportfolio</a:t>
            </a:r>
            <a:r>
              <a:rPr lang="da-DK" dirty="0"/>
              <a:t> tilrettelægges på en måde, så det opleves som værdiskabende for den enkelte underviser</a:t>
            </a:r>
          </a:p>
          <a:p>
            <a:endParaRPr lang="da-DK" dirty="0"/>
          </a:p>
        </p:txBody>
      </p:sp>
      <p:sp>
        <p:nvSpPr>
          <p:cNvPr id="6" name="Pladsholder til tekst 5">
            <a:extLst>
              <a:ext uri="{FF2B5EF4-FFF2-40B4-BE49-F238E27FC236}">
                <a16:creationId xmlns:a16="http://schemas.microsoft.com/office/drawing/2014/main" id="{EFF2780F-76F1-4B48-A41D-BB3913CACB4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904744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0D4FFCA-26A5-4794-9754-0C2EB84E5DB9}"/>
              </a:ext>
            </a:extLst>
          </p:cNvPr>
          <p:cNvSpPr>
            <a:spLocks noGrp="1"/>
          </p:cNvSpPr>
          <p:nvPr>
            <p:ph type="title"/>
          </p:nvPr>
        </p:nvSpPr>
        <p:spPr/>
        <p:txBody>
          <a:bodyPr>
            <a:normAutofit/>
          </a:bodyPr>
          <a:lstStyle/>
          <a:p>
            <a:r>
              <a:rPr lang="da-DK" dirty="0"/>
              <a:t>Skærpede krav til ansættelse af eksterne lektorer…</a:t>
            </a:r>
            <a:br>
              <a:rPr lang="da-DK" dirty="0"/>
            </a:br>
            <a:endParaRPr lang="da-DK" dirty="0"/>
          </a:p>
        </p:txBody>
      </p:sp>
      <p:sp>
        <p:nvSpPr>
          <p:cNvPr id="3" name="Pladsholder til indhold 2">
            <a:extLst>
              <a:ext uri="{FF2B5EF4-FFF2-40B4-BE49-F238E27FC236}">
                <a16:creationId xmlns:a16="http://schemas.microsoft.com/office/drawing/2014/main" id="{305E11BE-5D37-1643-824E-A7BE2637B5F8}"/>
              </a:ext>
            </a:extLst>
          </p:cNvPr>
          <p:cNvSpPr>
            <a:spLocks noGrp="1"/>
          </p:cNvSpPr>
          <p:nvPr>
            <p:ph idx="1"/>
          </p:nvPr>
        </p:nvSpPr>
        <p:spPr/>
        <p:txBody>
          <a:bodyPr/>
          <a:lstStyle/>
          <a:p>
            <a:pPr marL="0" indent="0">
              <a:buNone/>
            </a:pPr>
            <a:r>
              <a:rPr lang="da-DK" dirty="0">
                <a:latin typeface="+mj-lt"/>
              </a:rPr>
              <a:t>Ansættelse som ekstern lektor forudsætter:</a:t>
            </a:r>
          </a:p>
          <a:p>
            <a:r>
              <a:rPr lang="da-DK" dirty="0"/>
              <a:t>Relevant praksiserfaring på højt niveau, der ikke er opnået gennem en universitær, videnskabelig ansættelse</a:t>
            </a:r>
          </a:p>
          <a:p>
            <a:pPr marL="270000" lvl="1" indent="0">
              <a:buNone/>
            </a:pPr>
            <a:r>
              <a:rPr lang="da-DK" dirty="0"/>
              <a:t>	eller…</a:t>
            </a:r>
          </a:p>
          <a:p>
            <a:r>
              <a:rPr lang="da-DK" dirty="0"/>
              <a:t>Ansættelse i videnskabelig hovedstilling på andet universitet</a:t>
            </a:r>
          </a:p>
          <a:p>
            <a:endParaRPr lang="da-DK" dirty="0"/>
          </a:p>
          <a:p>
            <a:pPr marL="0" indent="0">
              <a:buNone/>
            </a:pPr>
            <a:r>
              <a:rPr lang="da-DK" dirty="0">
                <a:latin typeface="+mj-lt"/>
              </a:rPr>
              <a:t>”Formålet med det eksterne lektorat er at give mulighed for ansættelse af undervisere med relevant praksiserfaring eller særlige kvalifikationer på højt niveau”</a:t>
            </a:r>
            <a:endParaRPr lang="da-DK" dirty="0"/>
          </a:p>
          <a:p>
            <a:r>
              <a:rPr lang="da-DK" dirty="0"/>
              <a:t>… men øget adgang til ansættelse af studieadjunkter/-og lektorer</a:t>
            </a:r>
          </a:p>
          <a:p>
            <a:endParaRPr lang="da-DK" dirty="0"/>
          </a:p>
        </p:txBody>
      </p:sp>
      <p:sp>
        <p:nvSpPr>
          <p:cNvPr id="5" name="Pladsholder til tekst 4">
            <a:extLst>
              <a:ext uri="{FF2B5EF4-FFF2-40B4-BE49-F238E27FC236}">
                <a16:creationId xmlns:a16="http://schemas.microsoft.com/office/drawing/2014/main" id="{B5D9084E-7656-6F47-8B71-4795657C589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14852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Øget adgang til ansættelse af studieadjunkter/-og lektorer</a:t>
            </a:r>
          </a:p>
        </p:txBody>
      </p:sp>
      <p:sp>
        <p:nvSpPr>
          <p:cNvPr id="5" name="Pladsholder til indhold 4">
            <a:extLst>
              <a:ext uri="{FF2B5EF4-FFF2-40B4-BE49-F238E27FC236}">
                <a16:creationId xmlns:a16="http://schemas.microsoft.com/office/drawing/2014/main" id="{1F401F02-230F-3C42-8738-283B9E532C71}"/>
              </a:ext>
            </a:extLst>
          </p:cNvPr>
          <p:cNvSpPr>
            <a:spLocks noGrp="1"/>
          </p:cNvSpPr>
          <p:nvPr>
            <p:ph idx="1"/>
          </p:nvPr>
        </p:nvSpPr>
        <p:spPr/>
        <p:txBody>
          <a:bodyPr/>
          <a:lstStyle/>
          <a:p>
            <a:pPr marL="0" indent="0">
              <a:buNone/>
            </a:pPr>
            <a:r>
              <a:rPr lang="da-DK" dirty="0">
                <a:latin typeface="+mj-lt"/>
              </a:rPr>
              <a:t>… ”i redskabsfag, praksisbetonede fag eller grundlæggende fag, hvor det faglige indhold ikke beror på ny forskning”.</a:t>
            </a:r>
          </a:p>
          <a:p>
            <a:r>
              <a:rPr lang="da-DK" dirty="0"/>
              <a:t>Kvalifikationskrav: Kandidatniveau</a:t>
            </a:r>
          </a:p>
          <a:p>
            <a:r>
              <a:rPr lang="da-DK" dirty="0"/>
              <a:t>Studieadjunkt-stillingen er en uddannelsesstilling (universitetspædagogikum er obligatorisk)</a:t>
            </a:r>
          </a:p>
          <a:p>
            <a:r>
              <a:rPr lang="da-DK" dirty="0"/>
              <a:t>Ansættelsen skal give mulighed for kvalificering til studielektor inden udløbet af det 6. </a:t>
            </a:r>
            <a:r>
              <a:rPr lang="da-DK" dirty="0" err="1"/>
              <a:t>ansættelsesår</a:t>
            </a:r>
            <a:endParaRPr lang="da-DK" dirty="0"/>
          </a:p>
          <a:p>
            <a:r>
              <a:rPr lang="da-DK" dirty="0"/>
              <a:t>Ansættelse som studielektor kan også ske direkte afhængig af den pågældendes kvalifikationer </a:t>
            </a:r>
          </a:p>
          <a:p>
            <a:pPr marL="0" indent="0">
              <a:buNone/>
            </a:pPr>
            <a:endParaRPr lang="da-DK" dirty="0"/>
          </a:p>
          <a:p>
            <a:pPr marL="0" indent="0">
              <a:buNone/>
            </a:pPr>
            <a:r>
              <a:rPr lang="da-DK" dirty="0">
                <a:latin typeface="+mj-lt"/>
              </a:rPr>
              <a:t>DM mener:</a:t>
            </a:r>
          </a:p>
          <a:p>
            <a:r>
              <a:rPr lang="da-DK" dirty="0"/>
              <a:t>Den øgede adgang skal sikre at en større andel af de timelønnede undervisere bliver ansat på overenskomstmæssige vilkår </a:t>
            </a:r>
          </a:p>
          <a:p>
            <a:r>
              <a:rPr lang="da-DK" dirty="0"/>
              <a:t>Det skal sikres, at den øgede adgang til ansættelse af studieadjunkter/-og lektorer ikke fører til en udhuling af den forskningsbaserede undervisning</a:t>
            </a:r>
          </a:p>
          <a:p>
            <a:endParaRPr lang="da-DK" dirty="0"/>
          </a:p>
          <a:p>
            <a:endParaRPr lang="da-DK" dirty="0"/>
          </a:p>
        </p:txBody>
      </p:sp>
      <p:sp>
        <p:nvSpPr>
          <p:cNvPr id="6" name="Pladsholder til tekst 5">
            <a:extLst>
              <a:ext uri="{FF2B5EF4-FFF2-40B4-BE49-F238E27FC236}">
                <a16:creationId xmlns:a16="http://schemas.microsoft.com/office/drawing/2014/main" id="{8998672E-D721-3340-AC6C-09E7C0FDF8A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12797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Karrierevejledning for VIP</a:t>
            </a:r>
          </a:p>
        </p:txBody>
      </p:sp>
      <p:sp>
        <p:nvSpPr>
          <p:cNvPr id="5" name="Pladsholder til indhold 4">
            <a:extLst>
              <a:ext uri="{FF2B5EF4-FFF2-40B4-BE49-F238E27FC236}">
                <a16:creationId xmlns:a16="http://schemas.microsoft.com/office/drawing/2014/main" id="{1BFF86E3-4421-D743-8335-44B1EA5B30B6}"/>
              </a:ext>
            </a:extLst>
          </p:cNvPr>
          <p:cNvSpPr>
            <a:spLocks noGrp="1"/>
          </p:cNvSpPr>
          <p:nvPr>
            <p:ph idx="1"/>
          </p:nvPr>
        </p:nvSpPr>
        <p:spPr/>
        <p:txBody>
          <a:bodyPr/>
          <a:lstStyle/>
          <a:p>
            <a:r>
              <a:rPr lang="da-DK" dirty="0"/>
              <a:t>Pligt til karrierevejledning af VIP</a:t>
            </a:r>
          </a:p>
          <a:p>
            <a:r>
              <a:rPr lang="da-DK" dirty="0"/>
              <a:t>Særlig pligt til vejledning for de tidsbegrænsede ansatte</a:t>
            </a:r>
          </a:p>
          <a:p>
            <a:r>
              <a:rPr lang="da-DK" dirty="0"/>
              <a:t>Løbende drøftelse af karriereveje på og udenfor universitetet</a:t>
            </a:r>
          </a:p>
          <a:p>
            <a:r>
              <a:rPr lang="da-DK" dirty="0"/>
              <a:t>Meget overordnede rammer som skal udfyldes lokalt</a:t>
            </a:r>
          </a:p>
          <a:p>
            <a:endParaRPr lang="da-DK" dirty="0"/>
          </a:p>
          <a:p>
            <a:pPr marL="0" indent="0">
              <a:buNone/>
            </a:pPr>
            <a:r>
              <a:rPr lang="da-DK" dirty="0">
                <a:latin typeface="+mj-lt"/>
              </a:rPr>
              <a:t>DM mener:</a:t>
            </a:r>
          </a:p>
          <a:p>
            <a:r>
              <a:rPr lang="da-DK" dirty="0"/>
              <a:t>Karrierevejledningen skal starte allerede ved ansættelsen</a:t>
            </a:r>
          </a:p>
          <a:p>
            <a:r>
              <a:rPr lang="da-DK" dirty="0"/>
              <a:t>Der skal udfærdiges en egentlig karriereplan som løbende revideres</a:t>
            </a:r>
          </a:p>
          <a:p>
            <a:r>
              <a:rPr lang="da-DK" dirty="0"/>
              <a:t>MUS – samtalerne bør opkvalificeres</a:t>
            </a:r>
          </a:p>
          <a:p>
            <a:endParaRPr lang="da-DK" dirty="0"/>
          </a:p>
        </p:txBody>
      </p:sp>
      <p:sp>
        <p:nvSpPr>
          <p:cNvPr id="6" name="Pladsholder til tekst 5">
            <a:extLst>
              <a:ext uri="{FF2B5EF4-FFF2-40B4-BE49-F238E27FC236}">
                <a16:creationId xmlns:a16="http://schemas.microsoft.com/office/drawing/2014/main" id="{DFCE87DD-5404-7747-83CC-2024E0060FA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7672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Ikke krav om myndighedsbetjening</a:t>
            </a:r>
          </a:p>
        </p:txBody>
      </p:sp>
      <p:sp>
        <p:nvSpPr>
          <p:cNvPr id="5" name="Pladsholder til indhold 4">
            <a:extLst>
              <a:ext uri="{FF2B5EF4-FFF2-40B4-BE49-F238E27FC236}">
                <a16:creationId xmlns:a16="http://schemas.microsoft.com/office/drawing/2014/main" id="{36DA7BC3-F998-664B-83A2-6AC44FA25A40}"/>
              </a:ext>
            </a:extLst>
          </p:cNvPr>
          <p:cNvSpPr>
            <a:spLocks noGrp="1"/>
          </p:cNvSpPr>
          <p:nvPr>
            <p:ph idx="1"/>
          </p:nvPr>
        </p:nvSpPr>
        <p:spPr/>
        <p:txBody>
          <a:bodyPr/>
          <a:lstStyle/>
          <a:p>
            <a:r>
              <a:rPr lang="da-DK" dirty="0"/>
              <a:t>Krav om myndighedsbetjening for (senior-)forskere er væk</a:t>
            </a:r>
          </a:p>
          <a:p>
            <a:r>
              <a:rPr lang="da-DK" dirty="0"/>
              <a:t>Hovedvægten er forskning med nogen undervisning</a:t>
            </a:r>
          </a:p>
          <a:p>
            <a:r>
              <a:rPr lang="da-DK" dirty="0"/>
              <a:t>Formålet er en løsning for de store forskningscentre</a:t>
            </a:r>
          </a:p>
          <a:p>
            <a:r>
              <a:rPr lang="da-DK" dirty="0"/>
              <a:t>Opmærksomhedspunkt – kan være en glidebane til en adskillelse af forskning og undervisning/myndighedsbetjeningen</a:t>
            </a:r>
          </a:p>
          <a:p>
            <a:pPr marL="0" indent="0">
              <a:buNone/>
            </a:pPr>
            <a:endParaRPr lang="da-DK" dirty="0"/>
          </a:p>
        </p:txBody>
      </p:sp>
      <p:sp>
        <p:nvSpPr>
          <p:cNvPr id="6" name="Pladsholder til tekst 5">
            <a:extLst>
              <a:ext uri="{FF2B5EF4-FFF2-40B4-BE49-F238E27FC236}">
                <a16:creationId xmlns:a16="http://schemas.microsoft.com/office/drawing/2014/main" id="{F643B38C-B5BA-944E-87DA-202C83E0DF54}"/>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811669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733" dirty="0"/>
              <a:t>Den videre proces</a:t>
            </a:r>
          </a:p>
        </p:txBody>
      </p:sp>
      <p:sp>
        <p:nvSpPr>
          <p:cNvPr id="5" name="Pladsholder til indhold 4">
            <a:extLst>
              <a:ext uri="{FF2B5EF4-FFF2-40B4-BE49-F238E27FC236}">
                <a16:creationId xmlns:a16="http://schemas.microsoft.com/office/drawing/2014/main" id="{1B005219-49F7-2B47-97B8-B3822A21A6F8}"/>
              </a:ext>
            </a:extLst>
          </p:cNvPr>
          <p:cNvSpPr>
            <a:spLocks noGrp="1"/>
          </p:cNvSpPr>
          <p:nvPr>
            <p:ph idx="1"/>
          </p:nvPr>
        </p:nvSpPr>
        <p:spPr/>
        <p:txBody>
          <a:bodyPr/>
          <a:lstStyle/>
          <a:p>
            <a:r>
              <a:rPr lang="da-DK" dirty="0"/>
              <a:t>Universiteterne skal lokalt udfylde rammerne i den nye stillingsstruktur</a:t>
            </a:r>
          </a:p>
          <a:p>
            <a:endParaRPr lang="da-DK" dirty="0"/>
          </a:p>
        </p:txBody>
      </p:sp>
      <p:sp>
        <p:nvSpPr>
          <p:cNvPr id="6" name="Pladsholder til tekst 5">
            <a:extLst>
              <a:ext uri="{FF2B5EF4-FFF2-40B4-BE49-F238E27FC236}">
                <a16:creationId xmlns:a16="http://schemas.microsoft.com/office/drawing/2014/main" id="{1EBAE20E-F3AF-8141-87AF-BB4B2B40781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7362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9FAE6-2BFB-3340-8ADD-6081892DB6D0}"/>
              </a:ext>
            </a:extLst>
          </p:cNvPr>
          <p:cNvSpPr>
            <a:spLocks noGrp="1"/>
          </p:cNvSpPr>
          <p:nvPr>
            <p:ph type="title"/>
          </p:nvPr>
        </p:nvSpPr>
        <p:spPr/>
        <p:txBody>
          <a:bodyPr/>
          <a:lstStyle/>
          <a:p>
            <a:r>
              <a:rPr lang="da-DK" dirty="0"/>
              <a:t>Tak</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p:txBody>
          <a:bodyPr/>
          <a:lstStyle/>
          <a:p>
            <a:fld id="{5FD21904-C89F-4B1E-B91F-279FFCECB770}" type="datetime2">
              <a:rPr lang="da-DK" smtClean="0"/>
              <a:pPr/>
              <a:t>16. november 2020</a:t>
            </a:fld>
            <a:endParaRPr lang="da-DK" dirty="0"/>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p:txBody>
          <a:bodyPr/>
          <a:lstStyle/>
          <a:p>
            <a:fld id="{23AA811B-2EBD-4900-905E-5BE206449611}" type="slidenum">
              <a:rPr lang="da-DK" smtClean="0"/>
              <a:pPr/>
              <a:t>17</a:t>
            </a:fld>
            <a:endParaRPr lang="da-DK" dirty="0"/>
          </a:p>
        </p:txBody>
      </p:sp>
    </p:spTree>
    <p:extLst>
      <p:ext uri="{BB962C8B-B14F-4D97-AF65-F5344CB8AC3E}">
        <p14:creationId xmlns:p14="http://schemas.microsoft.com/office/powerpoint/2010/main" val="165039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Dagsorden	</a:t>
            </a:r>
          </a:p>
        </p:txBody>
      </p:sp>
      <p:sp>
        <p:nvSpPr>
          <p:cNvPr id="3" name="Pladsholder til tekst 2"/>
          <p:cNvSpPr>
            <a:spLocks noGrp="1"/>
          </p:cNvSpPr>
          <p:nvPr>
            <p:ph type="body" sz="quarter" idx="13"/>
          </p:nvPr>
        </p:nvSpPr>
        <p:spPr/>
        <p:txBody>
          <a:bodyPr/>
          <a:lstStyle/>
          <a:p>
            <a:pPr marL="12700" indent="-12700"/>
            <a:r>
              <a:rPr lang="da-DK" dirty="0"/>
              <a:t>Velkommen og formål</a:t>
            </a:r>
          </a:p>
          <a:p>
            <a:pPr marL="12700" indent="-12700"/>
            <a:r>
              <a:rPr lang="da-DK" dirty="0"/>
              <a:t>Rammerne for arbejdet med revision af stillingsstrukturen</a:t>
            </a:r>
          </a:p>
          <a:p>
            <a:pPr marL="12700" indent="-12700"/>
            <a:r>
              <a:rPr lang="da-DK" dirty="0"/>
              <a:t>Vigtige ændringer og nyt i stillingsstrukturen</a:t>
            </a:r>
          </a:p>
          <a:p>
            <a:pPr marL="12700" indent="-12700"/>
            <a:r>
              <a:rPr lang="da-DK" dirty="0"/>
              <a:t>Afrunding og den videre proces</a:t>
            </a:r>
          </a:p>
          <a:p>
            <a:pPr marL="380990" indent="-380990"/>
            <a:endParaRPr lang="da-DK" dirty="0"/>
          </a:p>
        </p:txBody>
      </p:sp>
      <p:sp>
        <p:nvSpPr>
          <p:cNvPr id="5" name="Pladsholder til tekst 4">
            <a:extLst>
              <a:ext uri="{FF2B5EF4-FFF2-40B4-BE49-F238E27FC236}">
                <a16:creationId xmlns:a16="http://schemas.microsoft.com/office/drawing/2014/main" id="{C1C12DDA-CCAB-9648-98FC-5B34125323A2}"/>
              </a:ext>
            </a:extLst>
          </p:cNvPr>
          <p:cNvSpPr>
            <a:spLocks noGrp="1"/>
          </p:cNvSpPr>
          <p:nvPr>
            <p:ph type="body" sz="quarter" idx="17"/>
          </p:nvPr>
        </p:nvSpPr>
        <p:spPr/>
        <p:txBody>
          <a:bodyPr/>
          <a:lstStyle/>
          <a:p>
            <a:r>
              <a:rPr lang="da-DK" dirty="0"/>
              <a:t>01</a:t>
            </a:r>
          </a:p>
          <a:p>
            <a:r>
              <a:rPr lang="da-DK" dirty="0"/>
              <a:t>02</a:t>
            </a:r>
          </a:p>
          <a:p>
            <a:r>
              <a:rPr lang="da-DK" dirty="0"/>
              <a:t>03</a:t>
            </a:r>
          </a:p>
          <a:p>
            <a:r>
              <a:rPr lang="da-DK" dirty="0"/>
              <a:t>04</a:t>
            </a:r>
          </a:p>
        </p:txBody>
      </p:sp>
    </p:spTree>
    <p:extLst>
      <p:ext uri="{BB962C8B-B14F-4D97-AF65-F5344CB8AC3E}">
        <p14:creationId xmlns:p14="http://schemas.microsoft.com/office/powerpoint/2010/main" val="351071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Velkommen og formål	</a:t>
            </a:r>
          </a:p>
        </p:txBody>
      </p:sp>
      <p:sp>
        <p:nvSpPr>
          <p:cNvPr id="5" name="Pladsholder til indhold 4">
            <a:extLst>
              <a:ext uri="{FF2B5EF4-FFF2-40B4-BE49-F238E27FC236}">
                <a16:creationId xmlns:a16="http://schemas.microsoft.com/office/drawing/2014/main" id="{E0F3A3A3-56A8-AA4A-AF4A-986596EE81C1}"/>
              </a:ext>
            </a:extLst>
          </p:cNvPr>
          <p:cNvSpPr>
            <a:spLocks noGrp="1"/>
          </p:cNvSpPr>
          <p:nvPr>
            <p:ph idx="1"/>
          </p:nvPr>
        </p:nvSpPr>
        <p:spPr/>
        <p:txBody>
          <a:bodyPr/>
          <a:lstStyle/>
          <a:p>
            <a:r>
              <a:rPr lang="da-DK" dirty="0"/>
              <a:t>Information omkring de nye regler i stillingsstrukturen</a:t>
            </a:r>
          </a:p>
          <a:p>
            <a:r>
              <a:rPr lang="da-DK" dirty="0"/>
              <a:t>VIP’erne skal have indflydelse på stillingsstrukturens udfoldelse i praksis</a:t>
            </a:r>
          </a:p>
          <a:p>
            <a:r>
              <a:rPr lang="da-DK" dirty="0"/>
              <a:t>Jeres input er værdifuldt i forhold til at påvirke praksis på vores universitet i den bedst mulige retning</a:t>
            </a:r>
          </a:p>
          <a:p>
            <a:endParaRPr lang="da-DK" dirty="0"/>
          </a:p>
        </p:txBody>
      </p:sp>
      <p:sp>
        <p:nvSpPr>
          <p:cNvPr id="3" name="Pladsholder til tekst 2"/>
          <p:cNvSpPr>
            <a:spLocks noGrp="1"/>
          </p:cNvSpPr>
          <p:nvPr>
            <p:ph type="body" sz="quarter" idx="13"/>
          </p:nvPr>
        </p:nvSpPr>
        <p:spPr/>
        <p:txBody>
          <a:bodyPr/>
          <a:lstStyle/>
          <a:p>
            <a:endParaRPr lang="da-DK" dirty="0"/>
          </a:p>
        </p:txBody>
      </p:sp>
    </p:spTree>
    <p:extLst>
      <p:ext uri="{BB962C8B-B14F-4D97-AF65-F5344CB8AC3E}">
        <p14:creationId xmlns:p14="http://schemas.microsoft.com/office/powerpoint/2010/main" val="201185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Rammerne for stillingsstrukturen</a:t>
            </a:r>
          </a:p>
        </p:txBody>
      </p:sp>
      <p:sp>
        <p:nvSpPr>
          <p:cNvPr id="5" name="Pladsholder til indhold 4">
            <a:extLst>
              <a:ext uri="{FF2B5EF4-FFF2-40B4-BE49-F238E27FC236}">
                <a16:creationId xmlns:a16="http://schemas.microsoft.com/office/drawing/2014/main" id="{CA004ED5-D3B1-6F44-B9CE-019A4E77FA29}"/>
              </a:ext>
            </a:extLst>
          </p:cNvPr>
          <p:cNvSpPr>
            <a:spLocks noGrp="1"/>
          </p:cNvSpPr>
          <p:nvPr>
            <p:ph idx="1"/>
          </p:nvPr>
        </p:nvSpPr>
        <p:spPr/>
        <p:txBody>
          <a:bodyPr/>
          <a:lstStyle/>
          <a:p>
            <a:r>
              <a:rPr lang="da-DK" dirty="0"/>
              <a:t>Stillingsstrukturen er en bekendtgørelse og ikke en aftale</a:t>
            </a:r>
          </a:p>
          <a:p>
            <a:r>
              <a:rPr lang="da-DK" dirty="0"/>
              <a:t>DM og AC har på trods fået indflydelse</a:t>
            </a:r>
          </a:p>
          <a:p>
            <a:r>
              <a:rPr lang="da-DK" dirty="0"/>
              <a:t>Vi har lavet 10 bud og afgivet høringssvar</a:t>
            </a:r>
          </a:p>
          <a:p>
            <a:r>
              <a:rPr lang="da-DK" dirty="0"/>
              <a:t>Der er blevet lyttet til os</a:t>
            </a:r>
          </a:p>
          <a:p>
            <a:r>
              <a:rPr lang="da-DK" dirty="0"/>
              <a:t>Træerne vokser ikke ind i himmelen</a:t>
            </a:r>
          </a:p>
        </p:txBody>
      </p:sp>
      <p:sp>
        <p:nvSpPr>
          <p:cNvPr id="6" name="Pladsholder til tekst 5">
            <a:extLst>
              <a:ext uri="{FF2B5EF4-FFF2-40B4-BE49-F238E27FC236}">
                <a16:creationId xmlns:a16="http://schemas.microsoft.com/office/drawing/2014/main" id="{FDFDDD32-7C52-4942-9A28-34ACFDF1391F}"/>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9404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De vigtigste ændringer </a:t>
            </a:r>
          </a:p>
        </p:txBody>
      </p:sp>
      <p:sp>
        <p:nvSpPr>
          <p:cNvPr id="5" name="Pladsholder til indhold 4">
            <a:extLst>
              <a:ext uri="{FF2B5EF4-FFF2-40B4-BE49-F238E27FC236}">
                <a16:creationId xmlns:a16="http://schemas.microsoft.com/office/drawing/2014/main" id="{CD671089-D1FC-E743-9969-73F27668DC4E}"/>
              </a:ext>
            </a:extLst>
          </p:cNvPr>
          <p:cNvSpPr>
            <a:spLocks noGrp="1"/>
          </p:cNvSpPr>
          <p:nvPr>
            <p:ph idx="1"/>
          </p:nvPr>
        </p:nvSpPr>
        <p:spPr/>
        <p:txBody>
          <a:bodyPr/>
          <a:lstStyle/>
          <a:p>
            <a:r>
              <a:rPr lang="da-DK" dirty="0"/>
              <a:t>Indførelse af forfremmelsesprogram fra lektor til professor</a:t>
            </a:r>
          </a:p>
          <a:p>
            <a:r>
              <a:rPr lang="da-DK" dirty="0"/>
              <a:t>Professor MSO afskaffes</a:t>
            </a:r>
          </a:p>
          <a:p>
            <a:r>
              <a:rPr lang="da-DK" dirty="0"/>
              <a:t>Ligestilling mellem forskning og undervisning (universitetspædagogikum, </a:t>
            </a:r>
            <a:r>
              <a:rPr lang="da-DK" dirty="0" err="1"/>
              <a:t>undervisningsportfolio</a:t>
            </a:r>
            <a:r>
              <a:rPr lang="da-DK" dirty="0"/>
              <a:t>, kompetenceplan)</a:t>
            </a:r>
          </a:p>
          <a:p>
            <a:r>
              <a:rPr lang="da-DK" dirty="0"/>
              <a:t>Skærpelse af krav til ansættelse af eksterne lektorer</a:t>
            </a:r>
          </a:p>
          <a:p>
            <a:r>
              <a:rPr lang="da-DK" dirty="0"/>
              <a:t>Udvidelse af mulighed for ansættelse af studieadjunkter og –lektorer</a:t>
            </a:r>
          </a:p>
          <a:p>
            <a:r>
              <a:rPr lang="da-DK" dirty="0"/>
              <a:t>Pligt til karrierevejledning, herunder særligt for tidsbegrænsede ansatte</a:t>
            </a:r>
          </a:p>
          <a:p>
            <a:r>
              <a:rPr lang="da-DK" dirty="0"/>
              <a:t>Myndighedsbetjening ikke længere et krav for forskere og seniorforskere</a:t>
            </a:r>
          </a:p>
          <a:p>
            <a:pPr marL="0" indent="0">
              <a:buNone/>
            </a:pPr>
            <a:endParaRPr lang="da-DK" dirty="0"/>
          </a:p>
        </p:txBody>
      </p:sp>
      <p:sp>
        <p:nvSpPr>
          <p:cNvPr id="6" name="Pladsholder til tekst 5">
            <a:extLst>
              <a:ext uri="{FF2B5EF4-FFF2-40B4-BE49-F238E27FC236}">
                <a16:creationId xmlns:a16="http://schemas.microsoft.com/office/drawing/2014/main" id="{63258205-0380-1C49-8C90-A7B565C19548}"/>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77782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Farvel til professor MSO</a:t>
            </a:r>
          </a:p>
        </p:txBody>
      </p:sp>
      <p:sp>
        <p:nvSpPr>
          <p:cNvPr id="5" name="Pladsholder til indhold 4">
            <a:extLst>
              <a:ext uri="{FF2B5EF4-FFF2-40B4-BE49-F238E27FC236}">
                <a16:creationId xmlns:a16="http://schemas.microsoft.com/office/drawing/2014/main" id="{15036572-C9E2-694D-AE66-6DD8DEC77C27}"/>
              </a:ext>
            </a:extLst>
          </p:cNvPr>
          <p:cNvSpPr>
            <a:spLocks noGrp="1"/>
          </p:cNvSpPr>
          <p:nvPr>
            <p:ph idx="1"/>
          </p:nvPr>
        </p:nvSpPr>
        <p:spPr/>
        <p:txBody>
          <a:bodyPr/>
          <a:lstStyle/>
          <a:p>
            <a:r>
              <a:rPr lang="da-DK" dirty="0"/>
              <a:t>Afskaffelse af stillingskategorien professor med særlige opgaver</a:t>
            </a:r>
          </a:p>
          <a:p>
            <a:endParaRPr lang="da-DK" dirty="0"/>
          </a:p>
          <a:p>
            <a:pPr marL="0" indent="0">
              <a:buNone/>
            </a:pPr>
            <a:r>
              <a:rPr lang="da-DK" dirty="0">
                <a:latin typeface="+mj-lt"/>
              </a:rPr>
              <a:t>DM mener: </a:t>
            </a:r>
          </a:p>
          <a:p>
            <a:r>
              <a:rPr lang="da-DK" dirty="0"/>
              <a:t>Det er helt essentielt at udfasningen af MSO mindst skal modsvares af en tilsvarende stigning af ordinære professorater!!  </a:t>
            </a:r>
          </a:p>
          <a:p>
            <a:endParaRPr lang="da-DK" dirty="0"/>
          </a:p>
        </p:txBody>
      </p:sp>
      <p:sp>
        <p:nvSpPr>
          <p:cNvPr id="6" name="Pladsholder til tekst 5">
            <a:extLst>
              <a:ext uri="{FF2B5EF4-FFF2-40B4-BE49-F238E27FC236}">
                <a16:creationId xmlns:a16="http://schemas.microsoft.com/office/drawing/2014/main" id="{99B1D736-9782-654C-8EB1-E5BD9088937D}"/>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80760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Forfremmelsesprogram fra lektor til professor</a:t>
            </a:r>
          </a:p>
        </p:txBody>
      </p:sp>
      <p:sp>
        <p:nvSpPr>
          <p:cNvPr id="5" name="Pladsholder til indhold 4">
            <a:extLst>
              <a:ext uri="{FF2B5EF4-FFF2-40B4-BE49-F238E27FC236}">
                <a16:creationId xmlns:a16="http://schemas.microsoft.com/office/drawing/2014/main" id="{68B30445-2674-E34B-B35C-BE8E406DD211}"/>
              </a:ext>
            </a:extLst>
          </p:cNvPr>
          <p:cNvSpPr>
            <a:spLocks noGrp="1"/>
          </p:cNvSpPr>
          <p:nvPr>
            <p:ph idx="1"/>
          </p:nvPr>
        </p:nvSpPr>
        <p:spPr/>
        <p:txBody>
          <a:bodyPr/>
          <a:lstStyle/>
          <a:p>
            <a:r>
              <a:rPr lang="da-DK" dirty="0"/>
              <a:t>Et program for særligt talentfulde lektorer/seniorforskere</a:t>
            </a:r>
          </a:p>
          <a:p>
            <a:r>
              <a:rPr lang="da-DK" dirty="0"/>
              <a:t>Kan også tilbydes ny-ansatte</a:t>
            </a:r>
          </a:p>
          <a:p>
            <a:r>
              <a:rPr lang="da-DK" dirty="0"/>
              <a:t>Overgang forudsætter en faglig bedømmelse som kvalificeret</a:t>
            </a:r>
          </a:p>
          <a:p>
            <a:r>
              <a:rPr lang="da-DK" dirty="0"/>
              <a:t>Kan vare op til 8 år</a:t>
            </a:r>
          </a:p>
          <a:p>
            <a:r>
              <a:rPr lang="da-DK" dirty="0"/>
              <a:t>Den faglige bedømmelse senest ½ år før udløb – efter aftale kan bedømmelsen ske tidligere</a:t>
            </a:r>
          </a:p>
          <a:p>
            <a:r>
              <a:rPr lang="da-DK" dirty="0"/>
              <a:t>Ved manglende eller negativ bedømmelse fortsætter man som lektor/seniorforsker uden for forfremmelsesprogrammet</a:t>
            </a:r>
          </a:p>
          <a:p>
            <a:r>
              <a:rPr lang="da-DK" dirty="0"/>
              <a:t>Universitetet kan tilbyde en ekstra chance – max. to bedømmelser </a:t>
            </a:r>
          </a:p>
          <a:p>
            <a:pPr marL="380990" indent="-380990"/>
            <a:endParaRPr lang="da-DK" dirty="0"/>
          </a:p>
          <a:p>
            <a:endParaRPr lang="da-DK" dirty="0"/>
          </a:p>
          <a:p>
            <a:pPr marL="380990" indent="-380990"/>
            <a:endParaRPr lang="da-DK" dirty="0"/>
          </a:p>
          <a:p>
            <a:pPr marL="380990" indent="-380990"/>
            <a:endParaRPr lang="da-DK" dirty="0"/>
          </a:p>
          <a:p>
            <a:endParaRPr lang="da-DK" dirty="0"/>
          </a:p>
        </p:txBody>
      </p:sp>
      <p:sp>
        <p:nvSpPr>
          <p:cNvPr id="6" name="Pladsholder til tekst 5">
            <a:extLst>
              <a:ext uri="{FF2B5EF4-FFF2-40B4-BE49-F238E27FC236}">
                <a16:creationId xmlns:a16="http://schemas.microsoft.com/office/drawing/2014/main" id="{60602269-B0C3-E640-8049-B141F060E1AE}"/>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64251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Forfremmelsesprogram…</a:t>
            </a:r>
          </a:p>
        </p:txBody>
      </p:sp>
      <p:sp>
        <p:nvSpPr>
          <p:cNvPr id="5" name="Pladsholder til indhold 4">
            <a:extLst>
              <a:ext uri="{FF2B5EF4-FFF2-40B4-BE49-F238E27FC236}">
                <a16:creationId xmlns:a16="http://schemas.microsoft.com/office/drawing/2014/main" id="{1F242693-71E7-F147-86A9-5AB25604D373}"/>
              </a:ext>
            </a:extLst>
          </p:cNvPr>
          <p:cNvSpPr>
            <a:spLocks noGrp="1"/>
          </p:cNvSpPr>
          <p:nvPr>
            <p:ph idx="1"/>
          </p:nvPr>
        </p:nvSpPr>
        <p:spPr/>
        <p:txBody>
          <a:bodyPr/>
          <a:lstStyle/>
          <a:p>
            <a:r>
              <a:rPr lang="da-DK" dirty="0"/>
              <a:t>Forfremmelsesprogrammets indhold udfoldes nærmere på det enkelte universitet – men af hvem? Og i hvilket forum?</a:t>
            </a:r>
          </a:p>
          <a:p>
            <a:r>
              <a:rPr lang="da-DK" dirty="0"/>
              <a:t>Krav om gennemsigtighed i forhold til de kriterier, som ligger bag ved den faglige bedømmelse ved overgangen til professor</a:t>
            </a:r>
          </a:p>
          <a:p>
            <a:endParaRPr lang="da-DK" dirty="0"/>
          </a:p>
          <a:p>
            <a:r>
              <a:rPr lang="da-DK" dirty="0"/>
              <a:t>DM anbefaler, at man lokalt udarbejder procedurer for forfremmelsesprogrammet, som betyder, at der kan etableres en adgang som giver alle lektorer/seniorforskere mulighed for at søge om overgang til forfremmelsesprogrammet.</a:t>
            </a:r>
          </a:p>
          <a:p>
            <a:r>
              <a:rPr lang="da-DK" dirty="0"/>
              <a:t> Arbejdet med at udfolde rammerne bør i videst muligt omfang ske i dialog med medarbejderne.</a:t>
            </a:r>
          </a:p>
          <a:p>
            <a:pPr marL="380990" indent="-380990"/>
            <a:endParaRPr lang="da-DK" dirty="0"/>
          </a:p>
          <a:p>
            <a:pPr marL="0" indent="0">
              <a:buNone/>
            </a:pPr>
            <a:endParaRPr lang="da-DK" dirty="0"/>
          </a:p>
        </p:txBody>
      </p:sp>
      <p:sp>
        <p:nvSpPr>
          <p:cNvPr id="3" name="Pladsholder til tekst 2"/>
          <p:cNvSpPr>
            <a:spLocks noGrp="1"/>
          </p:cNvSpPr>
          <p:nvPr>
            <p:ph type="body" sz="quarter" idx="13"/>
          </p:nvPr>
        </p:nvSpPr>
        <p:spPr/>
        <p:txBody>
          <a:bodyPr>
            <a:normAutofit/>
          </a:bodyPr>
          <a:lstStyle/>
          <a:p>
            <a:pPr marL="380990" indent="-380990"/>
            <a:endParaRPr lang="da-DK" dirty="0"/>
          </a:p>
        </p:txBody>
      </p:sp>
    </p:spTree>
    <p:extLst>
      <p:ext uri="{BB962C8B-B14F-4D97-AF65-F5344CB8AC3E}">
        <p14:creationId xmlns:p14="http://schemas.microsoft.com/office/powerpoint/2010/main" val="393875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Ligestilling mellem forskning og undervisning</a:t>
            </a:r>
          </a:p>
        </p:txBody>
      </p:sp>
      <p:sp>
        <p:nvSpPr>
          <p:cNvPr id="5" name="Pladsholder til indhold 4">
            <a:extLst>
              <a:ext uri="{FF2B5EF4-FFF2-40B4-BE49-F238E27FC236}">
                <a16:creationId xmlns:a16="http://schemas.microsoft.com/office/drawing/2014/main" id="{B1ADB45E-0F7B-6C4F-B4D8-4F25071E0458}"/>
              </a:ext>
            </a:extLst>
          </p:cNvPr>
          <p:cNvSpPr>
            <a:spLocks noGrp="1"/>
          </p:cNvSpPr>
          <p:nvPr>
            <p:ph idx="1"/>
          </p:nvPr>
        </p:nvSpPr>
        <p:spPr/>
        <p:txBody>
          <a:bodyPr/>
          <a:lstStyle/>
          <a:p>
            <a:pPr marL="0" indent="0">
              <a:buNone/>
            </a:pPr>
            <a:r>
              <a:rPr lang="da-DK" dirty="0">
                <a:latin typeface="+mj-lt"/>
              </a:rPr>
              <a:t>Forskningen er det primære grundlag for universitetet – men…</a:t>
            </a:r>
          </a:p>
          <a:p>
            <a:r>
              <a:rPr lang="da-DK" dirty="0"/>
              <a:t>Undervisningen er – sammen med forskning og formidling – en hovedopgave for universitetsansatte</a:t>
            </a:r>
          </a:p>
          <a:p>
            <a:r>
              <a:rPr lang="da-DK" dirty="0"/>
              <a:t>Undervisningen er den primære vej til spredning af forskningsbaseret viden i samfundet og erhvervslivet</a:t>
            </a:r>
          </a:p>
          <a:p>
            <a:r>
              <a:rPr lang="da-DK" dirty="0"/>
              <a:t>Undervisningen skal kvalitetssikres og opkvalificeres</a:t>
            </a:r>
          </a:p>
          <a:p>
            <a:pPr marL="0" indent="0">
              <a:buNone/>
            </a:pPr>
            <a:endParaRPr lang="da-DK" dirty="0"/>
          </a:p>
        </p:txBody>
      </p:sp>
      <p:sp>
        <p:nvSpPr>
          <p:cNvPr id="3" name="Pladsholder til tekst 2"/>
          <p:cNvSpPr>
            <a:spLocks noGrp="1"/>
          </p:cNvSpPr>
          <p:nvPr>
            <p:ph type="body" sz="quarter" idx="13"/>
          </p:nvPr>
        </p:nvSpPr>
        <p:spPr/>
        <p:txBody>
          <a:bodyPr/>
          <a:lstStyle/>
          <a:p>
            <a:pPr marL="380990" indent="-380990"/>
            <a:endParaRPr lang="da-DK" dirty="0"/>
          </a:p>
        </p:txBody>
      </p:sp>
      <p:pic>
        <p:nvPicPr>
          <p:cNvPr id="8" name="Picture 2">
            <a:extLst>
              <a:ext uri="{FF2B5EF4-FFF2-40B4-BE49-F238E27FC236}">
                <a16:creationId xmlns:a16="http://schemas.microsoft.com/office/drawing/2014/main" id="{165A8493-7B01-6049-B442-0EDF4ECC25AC}"/>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275750" y="2080800"/>
            <a:ext cx="5556250" cy="352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673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 16:9</Template>
  <TotalTime>91</TotalTime>
  <Words>3693</Words>
  <Application>Microsoft Office PowerPoint</Application>
  <PresentationFormat>Widescreen</PresentationFormat>
  <Paragraphs>197</Paragraphs>
  <Slides>17</Slides>
  <Notes>16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DM PowerPt</vt:lpstr>
      <vt:lpstr>Arial</vt:lpstr>
      <vt:lpstr>Avenir Next LT Pro</vt:lpstr>
      <vt:lpstr>DM 16:9</vt:lpstr>
      <vt:lpstr>Stillingsstruktur 2020 Stillingsstruktur for videnskabeligt personale ved universiteter</vt:lpstr>
      <vt:lpstr>Dagsorden </vt:lpstr>
      <vt:lpstr>Velkommen og formål </vt:lpstr>
      <vt:lpstr>Rammerne for stillingsstrukturen</vt:lpstr>
      <vt:lpstr>De vigtigste ændringer </vt:lpstr>
      <vt:lpstr>Farvel til professor MSO</vt:lpstr>
      <vt:lpstr>Forfremmelsesprogram fra lektor til professor</vt:lpstr>
      <vt:lpstr>Forfremmelsesprogram…</vt:lpstr>
      <vt:lpstr>Ligestilling mellem forskning og undervisning</vt:lpstr>
      <vt:lpstr>Opkvalificering af undervisningen</vt:lpstr>
      <vt:lpstr>Opkvalificering af undervisningen</vt:lpstr>
      <vt:lpstr>Skærpede krav til ansættelse af eksterne lektorer… </vt:lpstr>
      <vt:lpstr>Øget adgang til ansættelse af studieadjunkter/-og lektorer</vt:lpstr>
      <vt:lpstr>Karrierevejledning for VIP</vt:lpstr>
      <vt:lpstr>Ikke krav om myndighedsbetjening</vt:lpstr>
      <vt:lpstr>Den videre proces</vt:lpstr>
      <vt:lpstr>Tak</vt:lpstr>
    </vt:vector>
  </TitlesOfParts>
  <Manager/>
  <Company>DM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subject/>
  <dc:creator>Birgit Vergo</dc:creator>
  <cp:keywords/>
  <dc:description/>
  <cp:lastModifiedBy>Birgit Vergo</cp:lastModifiedBy>
  <cp:revision>12</cp:revision>
  <dcterms:created xsi:type="dcterms:W3CDTF">2020-11-13T07:45:54Z</dcterms:created>
  <dcterms:modified xsi:type="dcterms:W3CDTF">2020-11-16T10:20:28Z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L_AuthorInitials">
    <vt:lpwstr>bv</vt:lpwstr>
  </property>
  <property fmtid="{D5CDD505-2E9C-101B-9397-08002B2CF9AE}" pid="4" name="DL_AuthorName">
    <vt:lpwstr>Birgit Vergo</vt:lpwstr>
  </property>
  <property fmtid="{D5CDD505-2E9C-101B-9397-08002B2CF9AE}" pid="5" name="DL_AuthorDepartment">
    <vt:lpwstr>Kommunikation &amp; Marketing</vt:lpwstr>
  </property>
  <property fmtid="{D5CDD505-2E9C-101B-9397-08002B2CF9AE}" pid="6" name="DL_AuthorPhone">
    <vt:lpwstr>+45 38 15 66 57</vt:lpwstr>
  </property>
  <property fmtid="{D5CDD505-2E9C-101B-9397-08002B2CF9AE}" pid="7" name="DL_AuthorEmail">
    <vt:lpwstr>bv@dm.dk</vt:lpwstr>
  </property>
  <property fmtid="{D5CDD505-2E9C-101B-9397-08002B2CF9AE}" pid="8" name="DL_AuthorTitle">
    <vt:lpwstr>Webmaster</vt:lpwstr>
  </property>
</Properties>
</file>